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2"/>
  </p:notesMasterIdLst>
  <p:sldIdLst>
    <p:sldId id="257" r:id="rId2"/>
    <p:sldId id="338" r:id="rId3"/>
    <p:sldId id="399" r:id="rId4"/>
    <p:sldId id="347" r:id="rId5"/>
    <p:sldId id="552" r:id="rId6"/>
    <p:sldId id="553" r:id="rId7"/>
    <p:sldId id="411" r:id="rId8"/>
    <p:sldId id="311" r:id="rId9"/>
    <p:sldId id="324" r:id="rId10"/>
    <p:sldId id="325" r:id="rId11"/>
    <p:sldId id="312" r:id="rId12"/>
    <p:sldId id="554" r:id="rId13"/>
    <p:sldId id="459" r:id="rId14"/>
    <p:sldId id="460" r:id="rId15"/>
    <p:sldId id="462" r:id="rId16"/>
    <p:sldId id="463" r:id="rId17"/>
    <p:sldId id="326" r:id="rId18"/>
    <p:sldId id="313" r:id="rId19"/>
    <p:sldId id="555" r:id="rId20"/>
    <p:sldId id="471" r:id="rId21"/>
    <p:sldId id="523" r:id="rId22"/>
    <p:sldId id="472" r:id="rId23"/>
    <p:sldId id="473" r:id="rId24"/>
    <p:sldId id="474" r:id="rId25"/>
    <p:sldId id="475" r:id="rId26"/>
    <p:sldId id="476" r:id="rId27"/>
    <p:sldId id="327" r:id="rId28"/>
    <p:sldId id="314" r:id="rId29"/>
    <p:sldId id="556" r:id="rId30"/>
    <p:sldId id="481" r:id="rId31"/>
    <p:sldId id="482" r:id="rId32"/>
    <p:sldId id="484" r:id="rId33"/>
    <p:sldId id="485" r:id="rId34"/>
    <p:sldId id="525" r:id="rId35"/>
    <p:sldId id="486" r:id="rId36"/>
    <p:sldId id="328" r:id="rId37"/>
    <p:sldId id="547" r:id="rId38"/>
    <p:sldId id="315" r:id="rId39"/>
    <p:sldId id="490" r:id="rId40"/>
    <p:sldId id="493" r:id="rId41"/>
    <p:sldId id="494" r:id="rId42"/>
    <p:sldId id="330" r:id="rId43"/>
    <p:sldId id="316" r:id="rId44"/>
    <p:sldId id="496" r:id="rId45"/>
    <p:sldId id="497" r:id="rId46"/>
    <p:sldId id="558" r:id="rId47"/>
    <p:sldId id="557" r:id="rId48"/>
    <p:sldId id="502" r:id="rId49"/>
    <p:sldId id="504" r:id="rId50"/>
    <p:sldId id="508" r:id="rId51"/>
    <p:sldId id="509" r:id="rId52"/>
    <p:sldId id="510" r:id="rId53"/>
    <p:sldId id="331" r:id="rId54"/>
    <p:sldId id="512" r:id="rId55"/>
    <p:sldId id="318" r:id="rId56"/>
    <p:sldId id="513" r:id="rId57"/>
    <p:sldId id="514" r:id="rId58"/>
    <p:sldId id="551" r:id="rId59"/>
    <p:sldId id="518" r:id="rId60"/>
    <p:sldId id="548" r:id="rId61"/>
    <p:sldId id="517" r:id="rId62"/>
    <p:sldId id="521" r:id="rId63"/>
    <p:sldId id="354" r:id="rId64"/>
    <p:sldId id="334" r:id="rId65"/>
    <p:sldId id="320" r:id="rId66"/>
    <p:sldId id="321" r:id="rId67"/>
    <p:sldId id="559" r:id="rId68"/>
    <p:sldId id="540" r:id="rId69"/>
    <p:sldId id="550" r:id="rId70"/>
    <p:sldId id="335" r:id="rId71"/>
    <p:sldId id="322" r:id="rId72"/>
    <p:sldId id="541" r:id="rId73"/>
    <p:sldId id="542" r:id="rId74"/>
    <p:sldId id="336" r:id="rId75"/>
    <p:sldId id="263" r:id="rId76"/>
    <p:sldId id="380" r:id="rId77"/>
    <p:sldId id="449" r:id="rId78"/>
    <p:sldId id="450" r:id="rId79"/>
    <p:sldId id="451" r:id="rId80"/>
    <p:sldId id="455" r:id="rId81"/>
    <p:sldId id="453" r:id="rId82"/>
    <p:sldId id="445" r:id="rId83"/>
    <p:sldId id="447" r:id="rId84"/>
    <p:sldId id="428" r:id="rId85"/>
    <p:sldId id="429" r:id="rId86"/>
    <p:sldId id="440" r:id="rId87"/>
    <p:sldId id="454" r:id="rId88"/>
    <p:sldId id="352" r:id="rId89"/>
    <p:sldId id="400" r:id="rId90"/>
    <p:sldId id="353" r:id="rId91"/>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69833" autoAdjust="0"/>
  </p:normalViewPr>
  <p:slideViewPr>
    <p:cSldViewPr snapToGrid="0" snapToObjects="1">
      <p:cViewPr varScale="1">
        <p:scale>
          <a:sx n="63" d="100"/>
          <a:sy n="63" d="100"/>
        </p:scale>
        <p:origin x="1176" y="78"/>
      </p:cViewPr>
      <p:guideLst>
        <p:guide orient="horz" pos="2160"/>
        <p:guide pos="2880"/>
      </p:guideLst>
    </p:cSldViewPr>
  </p:slideViewPr>
  <p:outlineViewPr>
    <p:cViewPr>
      <p:scale>
        <a:sx n="25" d="100"/>
        <a:sy n="25" d="100"/>
      </p:scale>
      <p:origin x="0" y="83496"/>
    </p:cViewPr>
  </p:outlineViewPr>
  <p:notesTextViewPr>
    <p:cViewPr>
      <p:scale>
        <a:sx n="95" d="100"/>
        <a:sy n="95" d="100"/>
      </p:scale>
      <p:origin x="0" y="0"/>
    </p:cViewPr>
  </p:notesTextViewPr>
  <p:sorterViewPr>
    <p:cViewPr>
      <p:scale>
        <a:sx n="80" d="100"/>
        <a:sy n="80" d="100"/>
      </p:scale>
      <p:origin x="0" y="108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itchFamily="34" charset="0"/>
                <a:cs typeface="Arial" pitchFamily="34" charset="0"/>
              </a:defRPr>
            </a:lvl1pPr>
          </a:lstStyle>
          <a:p>
            <a:pPr>
              <a:defRPr/>
            </a:pPr>
            <a:fld id="{A78E6E8F-ACC9-4182-BE22-897D8FEF1DD6}" type="datetime1">
              <a:rPr lang="en-US" altLang="en-US"/>
              <a:pPr>
                <a:defRPr/>
              </a:pPr>
              <a:t>4/11/2019</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cs typeface="Arial" pitchFamily="34" charset="0"/>
              </a:defRPr>
            </a:lvl1pPr>
          </a:lstStyle>
          <a:p>
            <a:pPr>
              <a:defRPr/>
            </a:pPr>
            <a:fld id="{A2B37E70-0177-409F-92AB-A7D87A1C9947}" type="slidenum">
              <a:rPr lang="en-US" altLang="en-US"/>
              <a:pPr>
                <a:defRPr/>
              </a:pPr>
              <a:t>‹#›</a:t>
            </a:fld>
            <a:endParaRPr lang="en-US" altLang="en-US"/>
          </a:p>
        </p:txBody>
      </p:sp>
    </p:spTree>
    <p:extLst>
      <p:ext uri="{BB962C8B-B14F-4D97-AF65-F5344CB8AC3E}">
        <p14:creationId xmlns:p14="http://schemas.microsoft.com/office/powerpoint/2010/main" val="366617209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51555" name="Espace réservé des commentaires 2"/>
          <p:cNvSpPr>
            <a:spLocks noGrp="1"/>
          </p:cNvSpPr>
          <p:nvPr>
            <p:ph type="body" idx="1"/>
          </p:nvPr>
        </p:nvSpPr>
        <p:spPr bwMode="auto">
          <a:noFill/>
        </p:spPr>
        <p:txBody>
          <a:bodyPr/>
          <a:lstStyle/>
          <a:p>
            <a:r>
              <a:rPr lang="en-GB" altLang="en-US" dirty="0" smtClean="0"/>
              <a:t>PowerPoint </a:t>
            </a:r>
            <a:r>
              <a:rPr lang="bs-Latn-BA" altLang="en-US" dirty="0" smtClean="0"/>
              <a:t>(ili</a:t>
            </a:r>
            <a:r>
              <a:rPr lang="bs-Latn-BA" altLang="en-US" baseline="0" dirty="0" smtClean="0"/>
              <a:t> drugi tip prezentacije) </a:t>
            </a:r>
            <a:endParaRPr lang="en-GB" altLang="en-US" dirty="0" smtClean="0"/>
          </a:p>
          <a:p>
            <a:r>
              <a:rPr lang="en-GB" altLang="en-US" dirty="0" smtClean="0"/>
              <a:t> </a:t>
            </a:r>
          </a:p>
          <a:p>
            <a:r>
              <a:rPr lang="bs-Latn-BA" altLang="en-US" dirty="0" smtClean="0"/>
              <a:t>Sadržaj</a:t>
            </a:r>
            <a:r>
              <a:rPr lang="bs-Latn-BA" altLang="en-US" baseline="0" dirty="0" smtClean="0"/>
              <a:t> slajdova u ovom odeljku su samo primer onog što se može opisati na svakom od lokalnih obuka.</a:t>
            </a:r>
            <a:r>
              <a:rPr lang="en-GB" altLang="en-US" dirty="0" smtClean="0"/>
              <a:t>.</a:t>
            </a:r>
          </a:p>
          <a:p>
            <a:r>
              <a:rPr lang="en-GB" altLang="en-US" dirty="0" smtClean="0"/>
              <a:t> </a:t>
            </a:r>
          </a:p>
          <a:p>
            <a:r>
              <a:rPr lang="bs-Latn-BA" altLang="en-US" dirty="0" smtClean="0"/>
              <a:t>Idealno, sesija o materijalnom nacionalnom pravu treba da pomene međunarodne pravne</a:t>
            </a:r>
            <a:r>
              <a:rPr lang="bs-Latn-BA" altLang="en-US" baseline="0" dirty="0" smtClean="0"/>
              <a:t> instrumente potpisane i ratifikovane i rezultat transpozicije u domaćem pravu. </a:t>
            </a:r>
            <a:r>
              <a:rPr lang="en-GB" altLang="en-US" dirty="0" smtClean="0"/>
              <a:t> </a:t>
            </a:r>
          </a:p>
          <a:p>
            <a:r>
              <a:rPr lang="bs-Latn-BA" altLang="en-US" dirty="0" smtClean="0"/>
              <a:t>Osim toga, opis tipova</a:t>
            </a:r>
            <a:r>
              <a:rPr lang="bs-Latn-BA" altLang="en-US" baseline="0" dirty="0" smtClean="0"/>
              <a:t> krivičnih dela prema nacionalnom pravu i na kraju, ako je primenjivo, opis bilo kakvih specifičnosti u nacionalnom materijalnom pravu treba biti obezbeđen. </a:t>
            </a:r>
            <a:endParaRPr lang="en-GB" altLang="en-US" dirty="0" smtClean="0"/>
          </a:p>
        </p:txBody>
      </p:sp>
      <p:sp>
        <p:nvSpPr>
          <p:cNvPr id="151556" name="Espace réservé du numéro de diapositive 3"/>
          <p:cNvSpPr>
            <a:spLocks noGrp="1"/>
          </p:cNvSpPr>
          <p:nvPr>
            <p:ph type="sldNum" sz="quarter" idx="5"/>
          </p:nvPr>
        </p:nvSpPr>
        <p:spPr bwMode="auto">
          <a:noFill/>
          <a:ln>
            <a:miter lim="800000"/>
            <a:headEnd/>
            <a:tailEnd/>
          </a:ln>
        </p:spPr>
        <p:txBody>
          <a:bodyPr/>
          <a:lstStyle/>
          <a:p>
            <a:fld id="{22B9D4B8-B6A3-4920-956C-A363EFF99C42}" type="slidenum">
              <a:rPr lang="en-US" altLang="en-US">
                <a:cs typeface="Arial" charset="0"/>
              </a:rPr>
              <a:pPr/>
              <a:t>1</a:t>
            </a:fld>
            <a:endParaRPr lang="en-US" alt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TextEdit="1"/>
          </p:cNvSpPr>
          <p:nvPr>
            <p:ph type="sldImg"/>
          </p:nvPr>
        </p:nvSpPr>
        <p:spPr bwMode="auto">
          <a:noFill/>
          <a:ln>
            <a:solidFill>
              <a:srgbClr val="000000"/>
            </a:solidFill>
            <a:miter lim="800000"/>
            <a:headEnd/>
            <a:tailEnd/>
          </a:ln>
        </p:spPr>
      </p:sp>
      <p:sp>
        <p:nvSpPr>
          <p:cNvPr id="161795"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Osnovni element i zahtevano</a:t>
            </a:r>
            <a:r>
              <a:rPr lang="bs-Latn-BA" altLang="en-US" baseline="0" dirty="0" smtClean="0"/>
              <a:t> ponašanje po članu 2 je termin „pristup“. Termin se odnosi na delo ulaska u ceo sistem ili bilo koji deo sistema. Član 2 je neutralan u smislu tehnologije i ne određuje sredstva kojima je pristup ostvaren. </a:t>
            </a:r>
            <a:endParaRPr lang="en-GB"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TextEdit="1"/>
          </p:cNvSpPr>
          <p:nvPr>
            <p:ph type="sldImg"/>
          </p:nvPr>
        </p:nvSpPr>
        <p:spPr bwMode="auto">
          <a:noFill/>
          <a:ln>
            <a:solidFill>
              <a:srgbClr val="000000"/>
            </a:solidFill>
            <a:miter lim="800000"/>
            <a:headEnd/>
            <a:tailEnd/>
          </a:ln>
        </p:spPr>
      </p:sp>
      <p:sp>
        <p:nvSpPr>
          <p:cNvPr id="163843"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Član 2 proširuje</a:t>
            </a:r>
            <a:r>
              <a:rPr lang="bs-Latn-BA" altLang="en-US" baseline="0" dirty="0" smtClean="0"/>
              <a:t> deo u vezi sa pristupom celom sistemu ili delu računarskog sistema. Ovaj slajd objašnjava kroz primere značenje „dela računarskog sistema.“</a:t>
            </a:r>
            <a:endParaRPr lang="bs-Latn-BA"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TextEdit="1"/>
          </p:cNvSpPr>
          <p:nvPr>
            <p:ph type="sldImg"/>
          </p:nvPr>
        </p:nvSpPr>
        <p:spPr bwMode="auto">
          <a:noFill/>
          <a:ln>
            <a:solidFill>
              <a:srgbClr val="000000"/>
            </a:solidFill>
            <a:miter lim="800000"/>
            <a:headEnd/>
            <a:tailEnd/>
          </a:ln>
        </p:spPr>
      </p:sp>
      <p:sp>
        <p:nvSpPr>
          <p:cNvPr id="165891"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Mnoga</a:t>
            </a:r>
            <a:r>
              <a:rPr lang="bs-Latn-BA" altLang="en-US" baseline="0" dirty="0" smtClean="0"/>
              <a:t> od krivičnih dela u konvenciji zahtevaju da moraju biti učinjena „bespravno“, ili bez ovlašćenja od strane relevantne osobe ili entiteta. Ovlašćenje može biti zakonodavno, administrativno, sudsko, ugovorno ili sporazumno u svakom pojedinačnom slučaju. Ovlašćeno postupanje nije kriminalizovano, niti je pristup računarskom sistemu koji dozvoljava slobodan i javan pristup. </a:t>
            </a:r>
            <a:endParaRPr lang="bs-Latn-BA" altLang="en-US" dirty="0" smtClean="0"/>
          </a:p>
          <a:p>
            <a:pPr eaLnBrk="1" hangingPunct="1"/>
            <a:endParaRPr lang="bs-Latn-BA"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TextEdit="1"/>
          </p:cNvSpPr>
          <p:nvPr>
            <p:ph type="sldImg"/>
          </p:nvPr>
        </p:nvSpPr>
        <p:spPr bwMode="auto">
          <a:noFill/>
          <a:ln>
            <a:solidFill>
              <a:srgbClr val="000000"/>
            </a:solidFill>
            <a:miter lim="800000"/>
            <a:headEnd/>
            <a:tailEnd/>
          </a:ln>
        </p:spPr>
      </p:sp>
      <p:sp>
        <p:nvSpPr>
          <p:cNvPr id="167939"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Članice mogu suziti</a:t>
            </a:r>
            <a:r>
              <a:rPr lang="bs-Latn-BA" altLang="en-US" baseline="0" dirty="0" smtClean="0"/>
              <a:t> obim člana 2, koji omogućava opštu kriminalizaciju nezakonitog pristupa, sa određenim elementima za kvalifikaciju. Na primer, članice mogu tražiti da se ponašanje nezakonitog pristupa mora učiniti kroz kršenje bezbedonosnih mera (npr. lozinke ili drugi kodovi za pristup) ili na drugi način sa nečasnim namerama, ili da se dođe do računarskih podataka iz računarskog sistema kojem je pristupljeno iz drugog računarskog sistema. </a:t>
            </a:r>
          </a:p>
          <a:p>
            <a:pPr eaLnBrk="1" hangingPunct="1"/>
            <a:endParaRPr lang="bs-Latn-BA" altLang="en-US" baseline="0" dirty="0" smtClean="0"/>
          </a:p>
          <a:p>
            <a:pPr eaLnBrk="1" hangingPunct="1"/>
            <a:r>
              <a:rPr lang="bs-Latn-BA" altLang="en-US" baseline="0" dirty="0" smtClean="0"/>
              <a:t>Ovaj slajd navodi sve kvalifikatorne elemente koje članice mogu usvojiti u svom domaćem zakonodavstvu. </a:t>
            </a:r>
            <a:endParaRPr lang="bs-Latn-BA" altLang="en-US" dirty="0" smtClean="0"/>
          </a:p>
          <a:p>
            <a:pPr eaLnBrk="1" hangingPunct="1"/>
            <a:endParaRPr lang="bs-Latn-BA"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TextEdit="1"/>
          </p:cNvSpPr>
          <p:nvPr>
            <p:ph type="sldImg"/>
          </p:nvPr>
        </p:nvSpPr>
        <p:spPr bwMode="auto">
          <a:noFill/>
          <a:ln>
            <a:solidFill>
              <a:srgbClr val="000000"/>
            </a:solidFill>
            <a:miter lim="800000"/>
            <a:headEnd/>
            <a:tailEnd/>
          </a:ln>
        </p:spPr>
      </p:sp>
      <p:sp>
        <p:nvSpPr>
          <p:cNvPr id="168963" name="Rectangle 3"/>
          <p:cNvSpPr>
            <a:spLocks noGrp="1"/>
          </p:cNvSpPr>
          <p:nvPr>
            <p:ph type="body" idx="1"/>
          </p:nvPr>
        </p:nvSpPr>
        <p:spPr bwMode="auto">
          <a:xfrm>
            <a:off x="914400" y="4343400"/>
            <a:ext cx="5029200" cy="4114800"/>
          </a:xfrm>
          <a:noFill/>
        </p:spPr>
        <p:txBody>
          <a:bodyPr>
            <a:normAutofit lnSpcReduction="10000"/>
          </a:bodyPr>
          <a:lstStyle/>
          <a:p>
            <a:pPr eaLnBrk="1" hangingPunct="1"/>
            <a:r>
              <a:rPr lang="bs-Latn-BA" altLang="en-US" dirty="0" smtClean="0"/>
              <a:t>Nezakonito presretanje, opisano u</a:t>
            </a:r>
            <a:r>
              <a:rPr lang="bs-Latn-BA" altLang="en-US" baseline="0" dirty="0" smtClean="0"/>
              <a:t> članu 3 Konvencije iz Budimpešte, je takođe namerno kršenje. Počinjeno je od strane onih koji bespravno presretnu, tehničkim sredstvima, ne-javne prenose računarskih podataka, od, prema ili unutar računarskog sistema, korišćenjem tehničkih sredstava. </a:t>
            </a:r>
          </a:p>
          <a:p>
            <a:pPr eaLnBrk="1" hangingPunct="1"/>
            <a:endParaRPr lang="bs-Latn-BA" altLang="en-US" baseline="0" dirty="0" smtClean="0"/>
          </a:p>
          <a:p>
            <a:pPr eaLnBrk="1" hangingPunct="1"/>
            <a:r>
              <a:rPr lang="bs-Latn-BA" altLang="en-US" baseline="0" dirty="0" smtClean="0"/>
              <a:t>Ova odredba štiti integritet ne-javnh prenosa računarskih podataka, kriminalizovanjem neovlašćenog presretanja. </a:t>
            </a:r>
          </a:p>
          <a:p>
            <a:pPr eaLnBrk="1" hangingPunct="1"/>
            <a:endParaRPr lang="bs-Latn-BA" altLang="en-US" baseline="0" dirty="0" smtClean="0"/>
          </a:p>
          <a:p>
            <a:pPr eaLnBrk="1" hangingPunct="1"/>
            <a:r>
              <a:rPr lang="bs-Latn-BA" altLang="en-US" baseline="0" dirty="0" smtClean="0"/>
              <a:t>Prenos podataka prema računarskom sistemu, ili od tog sistema, ili unutar istog sistema su najznačajnije realnosti u današnjem životu na mrežama. </a:t>
            </a:r>
            <a:endParaRPr lang="bs-Latn-BA" altLang="en-US" dirty="0" smtClean="0"/>
          </a:p>
          <a:p>
            <a:pPr eaLnBrk="1" hangingPunct="1"/>
            <a:endParaRPr lang="bs-Latn-BA" altLang="en-US" dirty="0" smtClean="0"/>
          </a:p>
          <a:p>
            <a:pPr eaLnBrk="1" hangingPunct="1"/>
            <a:endParaRPr lang="bs-Latn-BA" altLang="en-US" dirty="0" smtClean="0"/>
          </a:p>
          <a:p>
            <a:r>
              <a:rPr lang="bs-Latn-BA" altLang="en-US" dirty="0" smtClean="0"/>
              <a:t>Tehnički,</a:t>
            </a:r>
            <a:r>
              <a:rPr lang="bs-Latn-BA" altLang="en-US" baseline="0" dirty="0" smtClean="0"/>
              <a:t> može biti veoma lako da se komunikacije presretnu ukoliko mreža i komunikacije nisu adekvatno zaštićene. Presretanja komunikacija može da otkrije, na primer, koje internet stranice je neko posetio, ili e-mail poruke koje je neko poslao ili primio.</a:t>
            </a:r>
          </a:p>
          <a:p>
            <a:endParaRPr lang="bs-Latn-BA" altLang="en-US" baseline="0" dirty="0" smtClean="0"/>
          </a:p>
          <a:p>
            <a:r>
              <a:rPr lang="bs-Latn-BA" altLang="en-US" baseline="0" dirty="0" smtClean="0"/>
              <a:t>Krivično delo nezakonitog presretanja ima za cilj, prema tome, da iznese na videlo ranjivost komunikacionih tehnologija, kroz zaštitu tajnosti ne-javnih komunikacija. </a:t>
            </a:r>
            <a:r>
              <a:rPr lang="en-GB" altLang="en-US" dirty="0" smtClean="0"/>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TextEdit="1"/>
          </p:cNvSpPr>
          <p:nvPr>
            <p:ph type="sldImg"/>
          </p:nvPr>
        </p:nvSpPr>
        <p:spPr bwMode="auto">
          <a:noFill/>
          <a:ln>
            <a:solidFill>
              <a:srgbClr val="000000"/>
            </a:solidFill>
            <a:miter lim="800000"/>
            <a:headEnd/>
            <a:tailEnd/>
          </a:ln>
        </p:spPr>
      </p:sp>
      <p:sp>
        <p:nvSpPr>
          <p:cNvPr id="169987" name="Rectangle 3"/>
          <p:cNvSpPr>
            <a:spLocks noGrp="1"/>
          </p:cNvSpPr>
          <p:nvPr>
            <p:ph type="body" idx="1"/>
          </p:nvPr>
        </p:nvSpPr>
        <p:spPr bwMode="auto">
          <a:xfrm>
            <a:off x="914400" y="4343400"/>
            <a:ext cx="5029200" cy="4114800"/>
          </a:xfrm>
          <a:noFill/>
        </p:spPr>
        <p:txBody>
          <a:bodyPr/>
          <a:lstStyle/>
          <a:p>
            <a:r>
              <a:rPr lang="bs-Latn-BA" altLang="en-US" dirty="0" smtClean="0"/>
              <a:t>Ovaj slajd prikazuje</a:t>
            </a:r>
            <a:r>
              <a:rPr lang="bs-Latn-BA" altLang="en-US" baseline="0" dirty="0" smtClean="0"/>
              <a:t> pun tekst člana 3.</a:t>
            </a:r>
          </a:p>
          <a:p>
            <a:endParaRPr lang="bs-Latn-BA" altLang="en-US" baseline="0" dirty="0" smtClean="0"/>
          </a:p>
          <a:p>
            <a:r>
              <a:rPr lang="bs-Latn-BA" altLang="en-US" baseline="0" dirty="0" smtClean="0"/>
              <a:t>Ova odredba štiti integritet ne-javnih prenosa računarskih podataka, inkriminišući njihovo neovlašćeno presretanje.</a:t>
            </a:r>
          </a:p>
          <a:p>
            <a:endParaRPr lang="bs-Latn-BA" altLang="en-US" baseline="0" dirty="0" smtClean="0"/>
          </a:p>
          <a:p>
            <a:r>
              <a:rPr lang="bs-Latn-BA" altLang="en-US" baseline="0" dirty="0" smtClean="0"/>
              <a:t>Prenos podataka prema računarskom sistemu, ili od tog sistema, ili unutar istog sistema, su najčešće realnosti u današnjem životu na mrežama. </a:t>
            </a:r>
          </a:p>
          <a:p>
            <a:endParaRPr lang="bs-Latn-BA" altLang="en-US" baseline="0" dirty="0" smtClean="0"/>
          </a:p>
          <a:p>
            <a:r>
              <a:rPr lang="bs-Latn-BA" altLang="en-US" baseline="0" dirty="0" smtClean="0"/>
              <a:t>Tehnički, komunikacije se vrlo lako mogu presresti ukoliko mreža i komunikacije nisu adekvatno zaštićeni. Presretanje komunikacija može otkriti, na primer, koje internet stranice je neko posetio, ili e-mail poruke koje je neko poslao ili primio. </a:t>
            </a:r>
          </a:p>
          <a:p>
            <a:r>
              <a:rPr lang="bs-Latn-BA" altLang="en-US" baseline="0" dirty="0" smtClean="0"/>
              <a:t>Krivično delo nezakonitog presretanja ima za cilj, prema tome, da iznese na videlo ranjivost tehnologija za komunikaciju, štiteći tajnost ne-javnih komunikacija. </a:t>
            </a:r>
            <a:endParaRPr lang="bs-Latn-BA" altLang="en-US" dirty="0" smtClean="0"/>
          </a:p>
          <a:p>
            <a:endParaRPr lang="bs-Latn-BA"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TextEdit="1"/>
          </p:cNvSpPr>
          <p:nvPr>
            <p:ph type="sldImg"/>
          </p:nvPr>
        </p:nvSpPr>
        <p:spPr bwMode="auto">
          <a:noFill/>
          <a:ln>
            <a:solidFill>
              <a:srgbClr val="000000"/>
            </a:solidFill>
            <a:miter lim="800000"/>
            <a:headEnd/>
            <a:tailEnd/>
          </a:ln>
        </p:spPr>
      </p:sp>
      <p:sp>
        <p:nvSpPr>
          <p:cNvPr id="172035" name="Rectangle 3"/>
          <p:cNvSpPr>
            <a:spLocks noGrp="1"/>
          </p:cNvSpPr>
          <p:nvPr>
            <p:ph type="body" idx="1"/>
          </p:nvPr>
        </p:nvSpPr>
        <p:spPr bwMode="auto">
          <a:xfrm>
            <a:off x="914400" y="4343400"/>
            <a:ext cx="5029200" cy="4114800"/>
          </a:xfrm>
          <a:noFill/>
        </p:spPr>
        <p:txBody>
          <a:bodyPr/>
          <a:lstStyle/>
          <a:p>
            <a:r>
              <a:rPr lang="bs-Latn-BA" altLang="en-US" dirty="0" smtClean="0"/>
              <a:t>Presretanje se odnosi na slušanje,</a:t>
            </a:r>
            <a:r>
              <a:rPr lang="bs-Latn-BA" altLang="en-US" baseline="0" dirty="0" smtClean="0"/>
              <a:t> praćenje ili nadgledanje komunikacija. Presretanje utiče na privatnost podataka u komunikaciji, a član 3 konvencije ima za cilj da zaštiti protiv presretanja ne-javnih prenosa podataka</a:t>
            </a:r>
            <a:endParaRPr lang="bs-Latn-BA" altLang="en-US" dirty="0" smtClean="0"/>
          </a:p>
          <a:p>
            <a:endParaRPr lang="bs-Latn-BA"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TextEdit="1"/>
          </p:cNvSpPr>
          <p:nvPr>
            <p:ph type="sldImg"/>
          </p:nvPr>
        </p:nvSpPr>
        <p:spPr bwMode="auto">
          <a:noFill/>
          <a:ln>
            <a:solidFill>
              <a:srgbClr val="000000"/>
            </a:solidFill>
            <a:miter lim="800000"/>
            <a:headEnd/>
            <a:tailEnd/>
          </a:ln>
        </p:spPr>
      </p:sp>
      <p:sp>
        <p:nvSpPr>
          <p:cNvPr id="174083" name="Rectangle 3"/>
          <p:cNvSpPr>
            <a:spLocks noGrp="1"/>
          </p:cNvSpPr>
          <p:nvPr>
            <p:ph type="body" idx="1"/>
          </p:nvPr>
        </p:nvSpPr>
        <p:spPr bwMode="auto">
          <a:xfrm>
            <a:off x="914400" y="4343400"/>
            <a:ext cx="5029200" cy="4114800"/>
          </a:xfrm>
          <a:noFill/>
        </p:spPr>
        <p:txBody>
          <a:bodyPr/>
          <a:lstStyle/>
          <a:p>
            <a:pPr algn="just" eaLnBrk="1" hangingPunct="1"/>
            <a:r>
              <a:rPr lang="bs-Latn-BA" altLang="en-US" dirty="0" smtClean="0"/>
              <a:t>Mnoga</a:t>
            </a:r>
            <a:r>
              <a:rPr lang="bs-Latn-BA" altLang="en-US" baseline="0" dirty="0" smtClean="0"/>
              <a:t> od krivičnih dela u konvenciji zahevaju da su počinjena „bespravno“ ili bez ovlašćenja od ogovarajućeg lica ili entiteta. U slučaju presretanja, moguće je da je kažnjivo ponašanje počinjeno sa ovlašćenjem, moguće od strane službenika za sprovođenje zakona ili lica ovlašćenih da vrše testiranje zaštite. Stoga,  legitimno presretanje „s pravom“ ne spada u obim člana 3.  </a:t>
            </a:r>
          </a:p>
          <a:p>
            <a:pPr algn="just" eaLnBrk="1" hangingPunct="1"/>
            <a:endParaRPr lang="bs-Latn-BA"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TextEdit="1"/>
          </p:cNvSpPr>
          <p:nvPr>
            <p:ph type="sldImg"/>
          </p:nvPr>
        </p:nvSpPr>
        <p:spPr bwMode="auto">
          <a:noFill/>
          <a:ln>
            <a:solidFill>
              <a:srgbClr val="000000"/>
            </a:solidFill>
            <a:miter lim="800000"/>
            <a:headEnd/>
            <a:tailEnd/>
          </a:ln>
        </p:spPr>
      </p:sp>
      <p:sp>
        <p:nvSpPr>
          <p:cNvPr id="176131"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Član</a:t>
            </a:r>
            <a:r>
              <a:rPr lang="bs-Latn-BA" altLang="en-US" baseline="0" dirty="0" smtClean="0"/>
              <a:t> 3 ne predviđa kriminalizaciju ne-tehničkog presretanja prenosa, i odnosi se na situacije kad lice pristupa i koristi računarski sistem da bi presreo prenos, koristeći uređaje za elektronsko prisluškivanje ili bilo koje druge tehničke uređaje. Ovaj slajd nabraja neke od primera oblika presretanja koji bi potpadali pod član 3. </a:t>
            </a:r>
            <a:endParaRPr lang="bs-Latn-BA" altLang="en-US" dirty="0" smtClean="0"/>
          </a:p>
          <a:p>
            <a:pPr eaLnBrk="1" hangingPunct="1"/>
            <a:endParaRPr lang="bs-Latn-BA"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TextEdit="1"/>
          </p:cNvSpPr>
          <p:nvPr>
            <p:ph type="sldImg"/>
          </p:nvPr>
        </p:nvSpPr>
        <p:spPr bwMode="auto">
          <a:noFill/>
          <a:ln>
            <a:solidFill>
              <a:srgbClr val="000000"/>
            </a:solidFill>
            <a:miter lim="800000"/>
            <a:headEnd/>
            <a:tailEnd/>
          </a:ln>
        </p:spPr>
      </p:sp>
      <p:sp>
        <p:nvSpPr>
          <p:cNvPr id="178179"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Presretanje javnih transmisija</a:t>
            </a:r>
            <a:r>
              <a:rPr lang="bs-Latn-BA" altLang="en-US" baseline="0" dirty="0" smtClean="0"/>
              <a:t> nije krivično delo po članu 3, koji pojašnjava da se obim člana odnosi samo na transmisije koje nisu javne. Važno je da se razlikuju ne-javne transmisije i ne-javni podaci pošto član 3 ne uzima u obzir prirodu podataka, već samo prenos. Stoga, presretanje poverljivih informacija koje se komuniciraju javno dostupnim prenosom podataka ne predstavlja krivično delo, dok se presretanje javno dostupnih informacija putem ne-javnih kanala prenošenja podataka smatra kršenjem člana 3. </a:t>
            </a:r>
            <a:endParaRPr lang="bs-Latn-BA" altLang="en-US" dirty="0" smtClean="0"/>
          </a:p>
          <a:p>
            <a:pPr eaLnBrk="1" hangingPunct="1"/>
            <a:endParaRPr lang="bs-Latn-BA"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152579" name="Rezervirano mjesto bilježaka 2"/>
          <p:cNvSpPr>
            <a:spLocks noGrp="1"/>
          </p:cNvSpPr>
          <p:nvPr>
            <p:ph type="body" idx="1"/>
          </p:nvPr>
        </p:nvSpPr>
        <p:spPr bwMode="auto">
          <a:noFill/>
        </p:spPr>
        <p:txBody>
          <a:bodyPr/>
          <a:lstStyle/>
          <a:p>
            <a:r>
              <a:rPr lang="bs-Latn-BA" altLang="en-US" dirty="0" smtClean="0"/>
              <a:t>Dnevni </a:t>
            </a:r>
            <a:endParaRPr lang="hr-HR" altLang="en-US" dirty="0" smtClean="0"/>
          </a:p>
          <a:p>
            <a:r>
              <a:rPr lang="bs-Latn-BA" altLang="en-US" dirty="0" smtClean="0"/>
              <a:t>Ova</a:t>
            </a:r>
            <a:r>
              <a:rPr lang="bs-Latn-BA" altLang="en-US" baseline="0" dirty="0" smtClean="0"/>
              <a:t> sesija ima četiri dela: </a:t>
            </a:r>
            <a:r>
              <a:rPr lang="en-GB" altLang="en-US" dirty="0" smtClean="0"/>
              <a:t> </a:t>
            </a:r>
            <a:endParaRPr lang="hr-HR" altLang="en-US" dirty="0" smtClean="0"/>
          </a:p>
          <a:p>
            <a:r>
              <a:rPr lang="en-GB" altLang="en-US" dirty="0" smtClean="0"/>
              <a:t> </a:t>
            </a:r>
            <a:endParaRPr lang="hr-HR" altLang="en-US" dirty="0" smtClean="0"/>
          </a:p>
          <a:p>
            <a:r>
              <a:rPr lang="en-GB" altLang="en-US" dirty="0" smtClean="0"/>
              <a:t>U</a:t>
            </a:r>
            <a:r>
              <a:rPr lang="en-GB" altLang="en-US" baseline="0" dirty="0" smtClean="0"/>
              <a:t> </a:t>
            </a:r>
            <a:r>
              <a:rPr lang="en-GB" altLang="en-US" baseline="0" dirty="0" err="1" smtClean="0"/>
              <a:t>Prvom</a:t>
            </a:r>
            <a:r>
              <a:rPr lang="en-GB" altLang="en-US" baseline="0" dirty="0" smtClean="0"/>
              <a:t> </a:t>
            </a:r>
            <a:r>
              <a:rPr lang="en-GB" altLang="en-US" baseline="0" dirty="0" err="1" smtClean="0"/>
              <a:t>delu</a:t>
            </a:r>
            <a:r>
              <a:rPr lang="en-GB" altLang="en-US" baseline="0" dirty="0" smtClean="0"/>
              <a:t> </a:t>
            </a:r>
            <a:r>
              <a:rPr lang="bs-Latn-BA" altLang="en-US" baseline="0" dirty="0" smtClean="0"/>
              <a:t>će se fokusirati na materijalno krivično pravo i na Konvenciju iz Budimpešte o internet kriminalu </a:t>
            </a:r>
            <a:endParaRPr lang="hr-HR" altLang="en-US" dirty="0" smtClean="0"/>
          </a:p>
          <a:p>
            <a:r>
              <a:rPr lang="bs-Latn-BA" altLang="en-US" dirty="0" smtClean="0"/>
              <a:t>Nacionalno materijalno krivično</a:t>
            </a:r>
            <a:r>
              <a:rPr lang="bs-Latn-BA" altLang="en-US" baseline="0" dirty="0" smtClean="0"/>
              <a:t> pravo će biti predmet D</a:t>
            </a:r>
            <a:r>
              <a:rPr lang="en-GB" altLang="en-US" baseline="0" dirty="0" err="1" smtClean="0"/>
              <a:t>rugog</a:t>
            </a:r>
            <a:r>
              <a:rPr lang="en-GB" altLang="en-US" baseline="0" dirty="0" smtClean="0"/>
              <a:t> </a:t>
            </a:r>
            <a:r>
              <a:rPr lang="en-GB" altLang="en-US" baseline="0" dirty="0" err="1" smtClean="0"/>
              <a:t>dela</a:t>
            </a:r>
            <a:r>
              <a:rPr lang="bs-Latn-BA" altLang="en-US" baseline="0" dirty="0" smtClean="0"/>
              <a:t>. </a:t>
            </a:r>
            <a:endParaRPr lang="hr-HR" altLang="en-US" dirty="0" smtClean="0"/>
          </a:p>
          <a:p>
            <a:r>
              <a:rPr lang="en-GB" altLang="en-US" dirty="0" smtClean="0"/>
              <a:t>U </a:t>
            </a:r>
            <a:r>
              <a:rPr lang="en-GB" altLang="en-US" dirty="0" err="1" smtClean="0"/>
              <a:t>Tre</a:t>
            </a:r>
            <a:r>
              <a:rPr lang="sr-Latn-BA" altLang="en-US" dirty="0" smtClean="0"/>
              <a:t>ć</a:t>
            </a:r>
            <a:r>
              <a:rPr lang="en-GB" altLang="en-US" dirty="0" err="1" smtClean="0"/>
              <a:t>em</a:t>
            </a:r>
            <a:r>
              <a:rPr lang="en-GB" altLang="en-US" dirty="0" smtClean="0"/>
              <a:t> </a:t>
            </a:r>
            <a:r>
              <a:rPr lang="en-GB" altLang="en-US" dirty="0" err="1" smtClean="0"/>
              <a:t>delu</a:t>
            </a:r>
            <a:r>
              <a:rPr lang="bs-Latn-BA" altLang="en-US" dirty="0" smtClean="0"/>
              <a:t> će se fokusirati</a:t>
            </a:r>
            <a:r>
              <a:rPr lang="bs-Latn-BA" altLang="en-US" baseline="0" dirty="0" smtClean="0"/>
              <a:t> na predmete za diskusiju.</a:t>
            </a:r>
          </a:p>
          <a:p>
            <a:r>
              <a:rPr lang="bs-Latn-BA" altLang="en-US" baseline="0" dirty="0" smtClean="0"/>
              <a:t>Konačno, sažetak svih delova će biti prezentovan u Četvrtom delu.</a:t>
            </a:r>
            <a:endParaRPr lang="hr-HR" altLang="en-US" dirty="0" smtClean="0"/>
          </a:p>
        </p:txBody>
      </p:sp>
      <p:sp>
        <p:nvSpPr>
          <p:cNvPr id="152580" name="Rezervirano mjesto broja slajda 3"/>
          <p:cNvSpPr>
            <a:spLocks noGrp="1"/>
          </p:cNvSpPr>
          <p:nvPr>
            <p:ph type="sldNum" sz="quarter" idx="5"/>
          </p:nvPr>
        </p:nvSpPr>
        <p:spPr bwMode="auto">
          <a:noFill/>
          <a:ln>
            <a:miter lim="800000"/>
            <a:headEnd/>
            <a:tailEnd/>
          </a:ln>
        </p:spPr>
        <p:txBody>
          <a:bodyPr/>
          <a:lstStyle/>
          <a:p>
            <a:fld id="{0D8912B5-8AB3-4DA3-8EF1-53561B7754C8}" type="slidenum">
              <a:rPr lang="en-US" altLang="en-US">
                <a:cs typeface="Arial" charset="0"/>
              </a:rPr>
              <a:pPr/>
              <a:t>2</a:t>
            </a:fld>
            <a:endParaRPr lang="en-US" alt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TextEdit="1"/>
          </p:cNvSpPr>
          <p:nvPr>
            <p:ph type="sldImg"/>
          </p:nvPr>
        </p:nvSpPr>
        <p:spPr bwMode="auto">
          <a:noFill/>
          <a:ln>
            <a:solidFill>
              <a:srgbClr val="000000"/>
            </a:solidFill>
            <a:miter lim="800000"/>
            <a:headEnd/>
            <a:tailEnd/>
          </a:ln>
        </p:spPr>
      </p:sp>
      <p:sp>
        <p:nvSpPr>
          <p:cNvPr id="180227"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Presretanje transmisija</a:t>
            </a:r>
            <a:r>
              <a:rPr lang="bs-Latn-BA" altLang="en-US" baseline="0" dirty="0" smtClean="0"/>
              <a:t> prema, od ili unutar računarskog sistema je kriminalizovano. Ovaj slajd pruža primere koji objašnjavaju obim člana 3 u tom smislu, kao i razlike izmeđi ova tri elementa. </a:t>
            </a:r>
            <a:endParaRPr lang="bs-Latn-BA" altLang="en-US" dirty="0" smtClean="0"/>
          </a:p>
          <a:p>
            <a:pPr eaLnBrk="1" hangingPunct="1"/>
            <a:endParaRPr lang="bs-Latn-BA" altLang="en-US" dirty="0" smtClean="0"/>
          </a:p>
          <a:p>
            <a:pPr eaLnBrk="1" hangingPunct="1"/>
            <a:endParaRPr lang="en-GB"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spect="1" noTextEdit="1"/>
          </p:cNvSpPr>
          <p:nvPr>
            <p:ph type="sldImg"/>
          </p:nvPr>
        </p:nvSpPr>
        <p:spPr bwMode="auto">
          <a:noFill/>
          <a:ln>
            <a:solidFill>
              <a:srgbClr val="000000"/>
            </a:solidFill>
            <a:miter lim="800000"/>
            <a:headEnd/>
            <a:tailEnd/>
          </a:ln>
        </p:spPr>
      </p:sp>
      <p:sp>
        <p:nvSpPr>
          <p:cNvPr id="182275"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Osim presretanja računarskih</a:t>
            </a:r>
            <a:r>
              <a:rPr lang="bs-Latn-BA" altLang="en-US" baseline="0" dirty="0" smtClean="0"/>
              <a:t> podataka, Konvencija iz Budimpešte takođe kriminalizuje presretanje prenosa elektromagnetnih emisija, koje ne potpadaju pod definiciju „računarskih podataka“ po Konvenciji iz Budimpešte po članu 1. Računarski sistemi često emituju elektromagnetne talase koji sadrže podatke. Presretanje elekromagnetnih emisija je kriminalizovano jer je moguće rekonstruisati računarske podatke iz elektromagnetnih emisija, i stoga ostavljanje ovog elementa nekriminalizovanim bi stvorilo zakonsku prazninu. </a:t>
            </a:r>
            <a:endParaRPr lang="bs-Latn-BA" altLang="en-US" dirty="0" smtClean="0"/>
          </a:p>
          <a:p>
            <a:pPr eaLnBrk="1" hangingPunct="1"/>
            <a:endParaRPr lang="bs-Latn-BA" altLang="en-US" dirty="0" smtClean="0"/>
          </a:p>
          <a:p>
            <a:pPr eaLnBrk="1" hangingPunct="1"/>
            <a:endParaRPr lang="bs-Latn-BA" alt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TextEdit="1"/>
          </p:cNvSpPr>
          <p:nvPr>
            <p:ph type="sldImg"/>
          </p:nvPr>
        </p:nvSpPr>
        <p:spPr bwMode="auto">
          <a:noFill/>
          <a:ln>
            <a:solidFill>
              <a:srgbClr val="000000"/>
            </a:solidFill>
            <a:miter lim="800000"/>
            <a:headEnd/>
            <a:tailEnd/>
          </a:ln>
        </p:spPr>
      </p:sp>
      <p:sp>
        <p:nvSpPr>
          <p:cNvPr id="184323"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Član 3 obezbeđuje</a:t>
            </a:r>
            <a:r>
              <a:rPr lang="bs-Latn-BA" altLang="en-US" baseline="0" dirty="0" smtClean="0"/>
              <a:t> generalnu kriminalizaciju namernog i bespravnog presretanja, učinjenog uz pomoć tehničkih sredstava, ne-javnih transmisija računarskih podataka. Članice mogu ograničiti obim člana 3 time što će tražiti da se ustanovi postojanje određenih kvalifikatornih elemenata. Kvalifikatorni elementi koje članice mogu usvojiti su nabrojani na sledećem slajdu. </a:t>
            </a:r>
            <a:endParaRPr lang="bs-Latn-BA" altLang="en-US" dirty="0" smtClean="0"/>
          </a:p>
          <a:p>
            <a:pPr eaLnBrk="1" hangingPunct="1"/>
            <a:endParaRPr lang="bs-Latn-BA" altLang="en-US" dirty="0" smtClean="0"/>
          </a:p>
          <a:p>
            <a:pPr eaLnBrk="1" hangingPunct="1"/>
            <a:endParaRPr lang="en-GB" alt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TextEdit="1"/>
          </p:cNvSpPr>
          <p:nvPr>
            <p:ph type="sldImg"/>
          </p:nvPr>
        </p:nvSpPr>
        <p:spPr bwMode="auto">
          <a:noFill/>
          <a:ln>
            <a:solidFill>
              <a:srgbClr val="000000"/>
            </a:solidFill>
            <a:miter lim="800000"/>
            <a:headEnd/>
            <a:tailEnd/>
          </a:ln>
        </p:spPr>
      </p:sp>
      <p:sp>
        <p:nvSpPr>
          <p:cNvPr id="185347"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Namerno i bespravno ponašanje, oštećenje,</a:t>
            </a:r>
            <a:r>
              <a:rPr lang="bs-Latn-BA" altLang="en-US" baseline="0" dirty="0" smtClean="0"/>
              <a:t> brisanje, kvarenje, menjanje ili prikrivanje računarskih podataka će predstavljati krivično delo ometanja podataka kako je predviđeno članom 4 Konvencije iz Budimpešte. </a:t>
            </a:r>
            <a:endParaRPr lang="bs-Latn-BA" altLang="en-US" dirty="0" smtClean="0"/>
          </a:p>
          <a:p>
            <a:pPr eaLnBrk="1" hangingPunct="1"/>
            <a:endParaRPr lang="bs-Latn-BA" altLang="en-US" dirty="0" smtClean="0"/>
          </a:p>
          <a:p>
            <a:pPr eaLnBrk="1" hangingPunct="1"/>
            <a:endParaRPr lang="en-GB" alt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TextEdit="1"/>
          </p:cNvSpPr>
          <p:nvPr>
            <p:ph type="sldImg"/>
          </p:nvPr>
        </p:nvSpPr>
        <p:spPr bwMode="auto">
          <a:noFill/>
          <a:ln>
            <a:solidFill>
              <a:srgbClr val="000000"/>
            </a:solidFill>
            <a:miter lim="800000"/>
            <a:headEnd/>
            <a:tailEnd/>
          </a:ln>
        </p:spPr>
      </p:sp>
      <p:sp>
        <p:nvSpPr>
          <p:cNvPr id="186371" name="Rectangle 3"/>
          <p:cNvSpPr>
            <a:spLocks noGrp="1"/>
          </p:cNvSpPr>
          <p:nvPr>
            <p:ph type="body" idx="1"/>
          </p:nvPr>
        </p:nvSpPr>
        <p:spPr bwMode="auto">
          <a:xfrm>
            <a:off x="914400" y="4343400"/>
            <a:ext cx="5029200" cy="4114800"/>
          </a:xfrm>
          <a:noFill/>
        </p:spPr>
        <p:txBody>
          <a:bodyPr/>
          <a:lstStyle/>
          <a:p>
            <a:r>
              <a:rPr lang="bs-Latn-BA" altLang="en-US" dirty="0" smtClean="0"/>
              <a:t>Ovaj slajd prikazuje čitav</a:t>
            </a:r>
            <a:r>
              <a:rPr lang="bs-Latn-BA" altLang="en-US" baseline="0" dirty="0" smtClean="0"/>
              <a:t> tekst člana 4. </a:t>
            </a:r>
          </a:p>
          <a:p>
            <a:endParaRPr lang="bs-Latn-BA" altLang="en-US" baseline="0" dirty="0" smtClean="0"/>
          </a:p>
          <a:p>
            <a:r>
              <a:rPr lang="bs-Latn-BA" altLang="en-US" baseline="0" dirty="0" smtClean="0"/>
              <a:t>Ometanje podataka štiti integritet podataka protiv neovlaštenog mešanja. Vlasnik podataka ima pravo da ih čuva onakvima kakvi su, kao što vlasnik predmeta, u stvarnom životu, ima pravo da drži svoju imovinu bezbednom od uplitanja drugih. U nekim zakonodavstvima, redovne i klasične štete se takođe odnose i na ometanje podataka, u drugima, postoji potreba da se zasebno opiše oštećenje računarskih podataka, ili ometanje podataka. </a:t>
            </a:r>
          </a:p>
          <a:p>
            <a:endParaRPr lang="bs-Latn-BA" altLang="en-US" baseline="0" dirty="0" smtClean="0"/>
          </a:p>
          <a:p>
            <a:r>
              <a:rPr lang="bs-Latn-BA" altLang="en-US" baseline="0" dirty="0" smtClean="0"/>
              <a:t>Ovo krivično delo daje na uvid veliko povećanje relevantnih podataka (računarskih podataka) u modernom životu. Računarski podaci su veoma ranjivi i mogu se vrlo lako uništiti i manipulisati. Ovo pravilo štiti njihov integritet i dostupnost. </a:t>
            </a:r>
          </a:p>
          <a:p>
            <a:endParaRPr lang="bs-Latn-BA" altLang="en-US" baseline="0" dirty="0" smtClean="0"/>
          </a:p>
          <a:p>
            <a:r>
              <a:rPr lang="bs-Latn-BA" altLang="en-US" baseline="0" dirty="0" smtClean="0"/>
              <a:t>Jedan od najčešćih slučajeva ometanja podataka je rezultat aktivnosti virusa – koji se bespravno instalira na računar žrtve i, na primer, obriše podatke.  </a:t>
            </a:r>
            <a:endParaRPr lang="bs-Latn-BA" altLang="en-US" dirty="0" smtClean="0"/>
          </a:p>
          <a:p>
            <a:endParaRPr lang="bs-Latn-BA" alt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spect="1" noTextEdit="1"/>
          </p:cNvSpPr>
          <p:nvPr>
            <p:ph type="sldImg"/>
          </p:nvPr>
        </p:nvSpPr>
        <p:spPr bwMode="auto">
          <a:noFill/>
          <a:ln>
            <a:solidFill>
              <a:srgbClr val="000000"/>
            </a:solidFill>
            <a:miter lim="800000"/>
            <a:headEnd/>
            <a:tailEnd/>
          </a:ln>
        </p:spPr>
      </p:sp>
      <p:sp>
        <p:nvSpPr>
          <p:cNvPr id="188419"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Oštećenje</a:t>
            </a:r>
            <a:r>
              <a:rPr lang="bs-Latn-BA" altLang="en-US" baseline="0" dirty="0" smtClean="0"/>
              <a:t> i kvarenje računarskih podataka se odnosi na negativno menjanje integriteta ili informacija i sadržaja podataka i programa. Oba dela se međusobno prepliću. </a:t>
            </a:r>
            <a:endParaRPr lang="bs-Latn-BA" altLang="en-US" dirty="0" smtClean="0"/>
          </a:p>
          <a:p>
            <a:pPr eaLnBrk="1" hangingPunct="1"/>
            <a:endParaRPr lang="bs-Latn-BA" alt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spect="1" noTextEdit="1"/>
          </p:cNvSpPr>
          <p:nvPr>
            <p:ph type="sldImg"/>
          </p:nvPr>
        </p:nvSpPr>
        <p:spPr bwMode="auto">
          <a:noFill/>
          <a:ln>
            <a:solidFill>
              <a:srgbClr val="000000"/>
            </a:solidFill>
            <a:miter lim="800000"/>
            <a:headEnd/>
            <a:tailEnd/>
          </a:ln>
        </p:spPr>
      </p:sp>
      <p:sp>
        <p:nvSpPr>
          <p:cNvPr id="190467"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Brisanje se odnosi na uništavanje podataka,</a:t>
            </a:r>
            <a:r>
              <a:rPr lang="bs-Latn-BA" altLang="en-US" baseline="0" dirty="0" smtClean="0"/>
              <a:t> i rezultira time da se obrisani podaci čine neprepoznatljivima. </a:t>
            </a:r>
            <a:endParaRPr lang="bs-Latn-BA" altLang="en-US" dirty="0" smtClean="0"/>
          </a:p>
          <a:p>
            <a:pPr eaLnBrk="1" hangingPunct="1"/>
            <a:endParaRPr lang="bs-Latn-BA" alt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TextEdit="1"/>
          </p:cNvSpPr>
          <p:nvPr>
            <p:ph type="sldImg"/>
          </p:nvPr>
        </p:nvSpPr>
        <p:spPr bwMode="auto">
          <a:noFill/>
          <a:ln>
            <a:solidFill>
              <a:srgbClr val="000000"/>
            </a:solidFill>
            <a:miter lim="800000"/>
            <a:headEnd/>
            <a:tailEnd/>
          </a:ln>
        </p:spPr>
      </p:sp>
      <p:sp>
        <p:nvSpPr>
          <p:cNvPr id="192515" name="Rectangle 3"/>
          <p:cNvSpPr>
            <a:spLocks noGrp="1"/>
          </p:cNvSpPr>
          <p:nvPr>
            <p:ph type="body" idx="1"/>
          </p:nvPr>
        </p:nvSpPr>
        <p:spPr bwMode="auto">
          <a:xfrm>
            <a:off x="914400" y="4343400"/>
            <a:ext cx="5029200" cy="4114800"/>
          </a:xfrm>
          <a:noFill/>
        </p:spPr>
        <p:txBody>
          <a:bodyPr/>
          <a:lstStyle/>
          <a:p>
            <a:pPr eaLnBrk="1" hangingPunct="1"/>
            <a:r>
              <a:rPr lang="en-US" altLang="en-US" dirty="0" err="1" smtClean="0"/>
              <a:t>Menjanje</a:t>
            </a:r>
            <a:r>
              <a:rPr lang="en-US" altLang="en-US" dirty="0" smtClean="0"/>
              <a:t> se </a:t>
            </a:r>
            <a:r>
              <a:rPr lang="en-US" altLang="en-US" dirty="0" err="1" smtClean="0"/>
              <a:t>odn</a:t>
            </a:r>
            <a:r>
              <a:rPr lang="bs-Latn-BA" altLang="en-US" dirty="0" smtClean="0"/>
              <a:t>osi na modifikovanje</a:t>
            </a:r>
            <a:r>
              <a:rPr lang="bs-Latn-BA" altLang="en-US" baseline="0" dirty="0" smtClean="0"/>
              <a:t> postojećih podataka (ali ne i brisanje istih). Podaci se mogu menjati na više načina, uključujući i unošenjem zloćudnih kodova kao što su virusi i trojanski konji. </a:t>
            </a:r>
            <a:endParaRPr lang="en-GB" altLang="en-US" dirty="0" smtClean="0"/>
          </a:p>
          <a:p>
            <a:pPr eaLnBrk="1" hangingPunct="1"/>
            <a:endParaRPr lang="en-GB" alt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TextEdit="1"/>
          </p:cNvSpPr>
          <p:nvPr>
            <p:ph type="sldImg"/>
          </p:nvPr>
        </p:nvSpPr>
        <p:spPr bwMode="auto">
          <a:noFill/>
          <a:ln>
            <a:solidFill>
              <a:srgbClr val="000000"/>
            </a:solidFill>
            <a:miter lim="800000"/>
            <a:headEnd/>
            <a:tailEnd/>
          </a:ln>
        </p:spPr>
      </p:sp>
      <p:sp>
        <p:nvSpPr>
          <p:cNvPr id="194563"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Prikrivanje podataka se odnosi na svaku aktivnost</a:t>
            </a:r>
            <a:r>
              <a:rPr lang="bs-Latn-BA" altLang="en-US" baseline="0" dirty="0" smtClean="0"/>
              <a:t> koja sprečava ili prekida dostupnost podataka licu koje ima pristup podacima sačuvanim na nekom medijumu. Nasuprot brisanju podataka, prikrivanje podataka ne podrazumeva uništavanje podataka već njihovu nedostupnost. </a:t>
            </a:r>
            <a:endParaRPr lang="bs-Latn-BA" altLang="en-US" dirty="0" smtClean="0"/>
          </a:p>
          <a:p>
            <a:pPr eaLnBrk="1" hangingPunct="1"/>
            <a:endParaRPr lang="bs-Latn-BA" alt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TextEdit="1"/>
          </p:cNvSpPr>
          <p:nvPr>
            <p:ph type="sldImg"/>
          </p:nvPr>
        </p:nvSpPr>
        <p:spPr bwMode="auto">
          <a:noFill/>
          <a:ln>
            <a:solidFill>
              <a:srgbClr val="000000"/>
            </a:solidFill>
            <a:miter lim="800000"/>
            <a:headEnd/>
            <a:tailEnd/>
          </a:ln>
        </p:spPr>
      </p:sp>
      <p:sp>
        <p:nvSpPr>
          <p:cNvPr id="196611"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Mnoga</a:t>
            </a:r>
            <a:r>
              <a:rPr lang="bs-Latn-BA" altLang="en-US" baseline="0" dirty="0" smtClean="0"/>
              <a:t> od krivičnih dela po konvenciji zahtevaju da se moraju učiniti „bespravno“, ili bez ovlašćenja odgovarajućeg lica ili entiteta. U mnogim slučajevima, moguće je da lice koje ometa podatke čini to „s pravom“. Ovaj slajd nabraja neke primere gde se lice može legitimno mešati u podatke, a da time ne čini krivično delo opisano u članu 4. </a:t>
            </a:r>
            <a:endParaRPr lang="bs-Latn-BA" altLang="en-US" dirty="0" smtClean="0"/>
          </a:p>
          <a:p>
            <a:pPr eaLnBrk="1" hangingPunct="1"/>
            <a:endParaRPr lang="bs-Latn-BA" altLang="en-US" dirty="0" smtClean="0"/>
          </a:p>
          <a:p>
            <a:pPr eaLnBrk="1" hangingPunct="1"/>
            <a:endParaRPr lang="en-GB"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153603" name="Rezervirano mjesto bilježaka 2"/>
          <p:cNvSpPr>
            <a:spLocks noGrp="1"/>
          </p:cNvSpPr>
          <p:nvPr>
            <p:ph type="body" idx="1"/>
          </p:nvPr>
        </p:nvSpPr>
        <p:spPr bwMode="auto">
          <a:noFill/>
        </p:spPr>
        <p:txBody>
          <a:bodyPr/>
          <a:lstStyle/>
          <a:p>
            <a:r>
              <a:rPr lang="bs-Latn-BA" altLang="en-US" dirty="0" smtClean="0"/>
              <a:t>Trener</a:t>
            </a:r>
            <a:r>
              <a:rPr lang="bs-Latn-BA" altLang="en-US" baseline="0" dirty="0" smtClean="0"/>
              <a:t> će obraditi sledeće tačke:</a:t>
            </a:r>
            <a:endParaRPr lang="hr-HR" altLang="en-US" dirty="0" smtClean="0"/>
          </a:p>
          <a:p>
            <a:r>
              <a:rPr lang="en-GB" altLang="en-US" dirty="0" smtClean="0"/>
              <a:t> </a:t>
            </a:r>
            <a:endParaRPr lang="hr-HR" altLang="en-US" dirty="0" smtClean="0"/>
          </a:p>
          <a:p>
            <a:r>
              <a:rPr lang="bs-Latn-BA" altLang="en-US" dirty="0" smtClean="0"/>
              <a:t>Odredbe</a:t>
            </a:r>
            <a:r>
              <a:rPr lang="bs-Latn-BA" altLang="en-US" baseline="0" dirty="0" smtClean="0"/>
              <a:t> materijalnog krivičnog prava i neke od ključnih faktora koji se koriste da bi se opisala krivična dela, zasnovana na Konvenciji iz Budimpešte. </a:t>
            </a:r>
          </a:p>
          <a:p>
            <a:r>
              <a:rPr lang="bs-Latn-BA" altLang="en-US" baseline="0" dirty="0" smtClean="0"/>
              <a:t>Odredbe materijalnog krivičnog prava i neki od ključnih faktora koristenih da se opišu krivična dela zasnovana na pozitivnom nacionalnom pravu. </a:t>
            </a:r>
            <a:endParaRPr lang="hr-HR" altLang="en-US" dirty="0" smtClean="0"/>
          </a:p>
          <a:p>
            <a:r>
              <a:rPr lang="bs-Latn-BA" altLang="en-US" dirty="0" smtClean="0"/>
              <a:t>Potreba i prednosti harmonizacije između nacionalnog zakonodavstva i međunarodnih instrumenata,</a:t>
            </a:r>
            <a:r>
              <a:rPr lang="bs-Latn-BA" altLang="en-US" baseline="0" dirty="0" smtClean="0"/>
              <a:t> a posebno Konvencije iz Budimpešte. </a:t>
            </a:r>
            <a:endParaRPr lang="hr-HR" altLang="en-US" dirty="0" smtClean="0"/>
          </a:p>
        </p:txBody>
      </p:sp>
      <p:sp>
        <p:nvSpPr>
          <p:cNvPr id="153604" name="Rezervirano mjesto broja slajda 3"/>
          <p:cNvSpPr>
            <a:spLocks noGrp="1"/>
          </p:cNvSpPr>
          <p:nvPr>
            <p:ph type="sldNum" sz="quarter" idx="5"/>
          </p:nvPr>
        </p:nvSpPr>
        <p:spPr bwMode="auto">
          <a:noFill/>
          <a:ln>
            <a:miter lim="800000"/>
            <a:headEnd/>
            <a:tailEnd/>
          </a:ln>
        </p:spPr>
        <p:txBody>
          <a:bodyPr/>
          <a:lstStyle/>
          <a:p>
            <a:fld id="{3BC33547-972B-46FA-8C5E-CEE5641828C6}" type="slidenum">
              <a:rPr lang="en-US" altLang="en-US">
                <a:cs typeface="Arial" charset="0"/>
              </a:rPr>
              <a:pPr/>
              <a:t>3</a:t>
            </a:fld>
            <a:endParaRPr lang="en-US" altLang="en-US">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spect="1" noTextEdit="1"/>
          </p:cNvSpPr>
          <p:nvPr>
            <p:ph type="sldImg"/>
          </p:nvPr>
        </p:nvSpPr>
        <p:spPr bwMode="auto">
          <a:noFill/>
          <a:ln>
            <a:solidFill>
              <a:srgbClr val="000000"/>
            </a:solidFill>
            <a:miter lim="800000"/>
            <a:headEnd/>
            <a:tailEnd/>
          </a:ln>
        </p:spPr>
      </p:sp>
      <p:sp>
        <p:nvSpPr>
          <p:cNvPr id="198659"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Imajući u vidu</a:t>
            </a:r>
            <a:r>
              <a:rPr lang="bs-Latn-BA" altLang="en-US" baseline="0" dirty="0" smtClean="0"/>
              <a:t> da delo ometanja podataka ima široko značenje, članice mogu izabrati da ograniče krivično delo time što će tražiti da ponašanje izazove ozbiljnu štetu. Član 4 ne pruža specifičnu definiciju ozbiljne štete i kriterijumi se mogu utvrditi domaćim pravom. </a:t>
            </a:r>
            <a:endParaRPr lang="bs-Latn-BA" altLang="en-US" dirty="0" smtClean="0"/>
          </a:p>
          <a:p>
            <a:pPr eaLnBrk="1" hangingPunct="1"/>
            <a:endParaRPr lang="bs-Latn-BA" alt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spect="1" noTextEdit="1"/>
          </p:cNvSpPr>
          <p:nvPr>
            <p:ph type="sldImg"/>
          </p:nvPr>
        </p:nvSpPr>
        <p:spPr bwMode="auto">
          <a:noFill/>
          <a:ln>
            <a:solidFill>
              <a:srgbClr val="000000"/>
            </a:solidFill>
            <a:miter lim="800000"/>
            <a:headEnd/>
            <a:tailEnd/>
          </a:ln>
        </p:spPr>
      </p:sp>
      <p:sp>
        <p:nvSpPr>
          <p:cNvPr id="199683" name="Rectangle 3"/>
          <p:cNvSpPr>
            <a:spLocks noGrp="1"/>
          </p:cNvSpPr>
          <p:nvPr>
            <p:ph type="body" idx="1"/>
          </p:nvPr>
        </p:nvSpPr>
        <p:spPr bwMode="auto">
          <a:xfrm>
            <a:off x="914400" y="4343400"/>
            <a:ext cx="5029200" cy="4114800"/>
          </a:xfrm>
          <a:noFill/>
        </p:spPr>
        <p:txBody>
          <a:bodyPr>
            <a:normAutofit fontScale="92500" lnSpcReduction="10000"/>
          </a:bodyPr>
          <a:lstStyle/>
          <a:p>
            <a:pPr eaLnBrk="1" hangingPunct="1">
              <a:lnSpc>
                <a:spcPct val="90000"/>
              </a:lnSpc>
            </a:pPr>
            <a:r>
              <a:rPr lang="hr-HR" altLang="en-US" dirty="0" smtClean="0"/>
              <a:t>Ometanje sistema je ometanje</a:t>
            </a:r>
            <a:r>
              <a:rPr lang="hr-HR" altLang="en-US" baseline="0" dirty="0" smtClean="0"/>
              <a:t> funkcionisanja računarskog sistema – ozbiljno ometanje: član 5 Konvencije iz Budimpešte ne pokriva ometanje koje nije ozbiljno. Njegov efekat može rezultirati u unošenju, prenošenju, oštećenju, brisanju, kvarenju, menjanju ili prikrivanju računarskih podataka, ukoliko je učinjeno bespravno i namerno. </a:t>
            </a:r>
          </a:p>
          <a:p>
            <a:pPr eaLnBrk="1" hangingPunct="1">
              <a:lnSpc>
                <a:spcPct val="90000"/>
              </a:lnSpc>
            </a:pPr>
            <a:endParaRPr lang="hr-HR" altLang="en-US" baseline="0" dirty="0" smtClean="0"/>
          </a:p>
          <a:p>
            <a:pPr eaLnBrk="1" hangingPunct="1">
              <a:lnSpc>
                <a:spcPct val="90000"/>
              </a:lnSpc>
            </a:pPr>
            <a:r>
              <a:rPr lang="hr-HR" altLang="en-US" baseline="0" dirty="0" smtClean="0"/>
              <a:t>Ovaj specifični aspekt uključuje, na primer, testove bezbednosti koje preduzima administrator sistema. Ometanje pokriva niz aktivnosti koje su sposobne da se mešaju u normalno i ispravno funkcionisanje mreže. U stvari, Konvencija iz Budimpešte prepoznaje važnost sistema komunikacije i računarske tehnologije u svakodnevnom životu – dostupnost ovih sistema je krucijalna za redovno funkcionisanje javnih, ekonomskih i socijalnih aktivnosti. Međutim, ovaj tip kriminala ne pokriva samo mešanja u velikom obimu, kao što su napadi u vezi sa odbijanjem usluga. </a:t>
            </a:r>
          </a:p>
          <a:p>
            <a:pPr eaLnBrk="1" hangingPunct="1">
              <a:lnSpc>
                <a:spcPct val="90000"/>
              </a:lnSpc>
            </a:pPr>
            <a:endParaRPr lang="hr-HR" altLang="en-US" baseline="0" dirty="0" smtClean="0"/>
          </a:p>
          <a:p>
            <a:pPr eaLnBrk="1" hangingPunct="1">
              <a:lnSpc>
                <a:spcPct val="90000"/>
              </a:lnSpc>
            </a:pPr>
            <a:r>
              <a:rPr lang="hr-HR" altLang="en-US" baseline="0" dirty="0" smtClean="0"/>
              <a:t>Čak i manje aktivnosti, koje predviđaju samo jedan računar, mogu predstavljati ometanje sistema – to će biti slučaj bombardovanja e-mailom  na jednu e-mail adresu. U stvari, to će uvek biti slučaj ometanja sistema kad učinilac targetira računarski sistem sa više zahteva nego što taj sistem može da obradi. </a:t>
            </a:r>
          </a:p>
          <a:p>
            <a:pPr eaLnBrk="1" hangingPunct="1">
              <a:lnSpc>
                <a:spcPct val="90000"/>
              </a:lnSpc>
            </a:pPr>
            <a:endParaRPr lang="hr-HR" altLang="en-US" baseline="0" dirty="0" smtClean="0"/>
          </a:p>
          <a:p>
            <a:pPr eaLnBrk="1" hangingPunct="1">
              <a:lnSpc>
                <a:spcPct val="90000"/>
              </a:lnSpc>
            </a:pPr>
            <a:r>
              <a:rPr lang="hr-HR" altLang="en-US" baseline="0" dirty="0" smtClean="0"/>
              <a:t>Ovo krivično delo predviđa zaštitu pristupa mrežnoj komunikaciji, štiteći i operatere sistema kao i korisnike. </a:t>
            </a:r>
          </a:p>
          <a:p>
            <a:pPr eaLnBrk="1" hangingPunct="1">
              <a:lnSpc>
                <a:spcPct val="90000"/>
              </a:lnSpc>
            </a:pPr>
            <a:endParaRPr lang="hr-HR" altLang="en-US" dirty="0" smtClean="0"/>
          </a:p>
          <a:p>
            <a:pPr eaLnBrk="1" hangingPunct="1">
              <a:lnSpc>
                <a:spcPct val="90000"/>
              </a:lnSpc>
            </a:pPr>
            <a:endParaRPr lang="hr-HR" altLang="en-US" dirty="0" smtClean="0"/>
          </a:p>
          <a:p>
            <a:pPr eaLnBrk="1" hangingPunct="1">
              <a:lnSpc>
                <a:spcPct val="90000"/>
              </a:lnSpc>
            </a:pPr>
            <a:endParaRPr lang="hr-HR" altLang="en-US" dirty="0" smtClean="0"/>
          </a:p>
          <a:p>
            <a:pPr>
              <a:lnSpc>
                <a:spcPct val="90000"/>
              </a:lnSpc>
            </a:pPr>
            <a:r>
              <a:rPr lang="en-GB" altLang="en-US" dirty="0" smtClean="0"/>
              <a:t>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TextEdit="1"/>
          </p:cNvSpPr>
          <p:nvPr>
            <p:ph type="sldImg"/>
          </p:nvPr>
        </p:nvSpPr>
        <p:spPr bwMode="auto">
          <a:noFill/>
          <a:ln>
            <a:solidFill>
              <a:srgbClr val="000000"/>
            </a:solidFill>
            <a:miter lim="800000"/>
            <a:headEnd/>
            <a:tailEnd/>
          </a:ln>
        </p:spPr>
      </p:sp>
      <p:sp>
        <p:nvSpPr>
          <p:cNvPr id="200707" name="Rectangle 3"/>
          <p:cNvSpPr>
            <a:spLocks noGrp="1"/>
          </p:cNvSpPr>
          <p:nvPr>
            <p:ph type="body" idx="1"/>
          </p:nvPr>
        </p:nvSpPr>
        <p:spPr bwMode="auto">
          <a:xfrm>
            <a:off x="914400" y="4343400"/>
            <a:ext cx="5029200" cy="4114800"/>
          </a:xfrm>
          <a:noFill/>
        </p:spPr>
        <p:txBody>
          <a:bodyPr/>
          <a:lstStyle/>
          <a:p>
            <a:r>
              <a:rPr lang="bs-Latn-BA" altLang="en-US" dirty="0" smtClean="0"/>
              <a:t>Ovaj</a:t>
            </a:r>
            <a:r>
              <a:rPr lang="bs-Latn-BA" altLang="en-US" baseline="0" dirty="0" smtClean="0"/>
              <a:t> član prikazuje pun tekst člana 5. </a:t>
            </a:r>
            <a:endParaRPr lang="bs-Latn-BA" altLang="en-US" dirty="0" smtClean="0"/>
          </a:p>
          <a:p>
            <a:endParaRPr lang="bs-Latn-BA" altLang="en-US" dirty="0" smtClean="0"/>
          </a:p>
          <a:p>
            <a:endParaRPr lang="en-GB" altLang="en-US" dirty="0" smtClean="0"/>
          </a:p>
          <a:p>
            <a:pPr eaLnBrk="1" hangingPunct="1"/>
            <a:endParaRPr lang="en-GB" alt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spect="1" noTextEdit="1"/>
          </p:cNvSpPr>
          <p:nvPr>
            <p:ph type="sldImg"/>
          </p:nvPr>
        </p:nvSpPr>
        <p:spPr bwMode="auto">
          <a:noFill/>
          <a:ln>
            <a:solidFill>
              <a:srgbClr val="000000"/>
            </a:solidFill>
            <a:miter lim="800000"/>
            <a:headEnd/>
            <a:tailEnd/>
          </a:ln>
        </p:spPr>
      </p:sp>
      <p:sp>
        <p:nvSpPr>
          <p:cNvPr id="201731" name="Rectangle 3"/>
          <p:cNvSpPr>
            <a:spLocks noGrp="1"/>
          </p:cNvSpPr>
          <p:nvPr>
            <p:ph type="body" idx="1"/>
          </p:nvPr>
        </p:nvSpPr>
        <p:spPr bwMode="auto">
          <a:xfrm>
            <a:off x="914400" y="4343400"/>
            <a:ext cx="5029200" cy="4114800"/>
          </a:xfrm>
          <a:noFill/>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bs-Latn-BA" altLang="en-US" dirty="0" smtClean="0"/>
              <a:t>Ovaj slajd prikazuje element člana 5. Objašnjenja</a:t>
            </a:r>
            <a:r>
              <a:rPr lang="bs-Latn-BA" altLang="en-US" baseline="0" dirty="0" smtClean="0"/>
              <a:t> ovog elementa i elementa prikazanog na prethodnom slajdu su data na sledećem slajdu. </a:t>
            </a:r>
            <a:endParaRPr lang="bs-Latn-BA" altLang="en-US" dirty="0" smtClean="0"/>
          </a:p>
          <a:p>
            <a:endParaRPr lang="bs-Latn-BA" altLang="en-US" dirty="0" smtClean="0"/>
          </a:p>
          <a:p>
            <a:endParaRPr lang="bs-Latn-BA" altLang="en-US" dirty="0" smtClean="0"/>
          </a:p>
          <a:p>
            <a:endParaRPr lang="en-US" altLang="en-US" dirty="0" smtClean="0"/>
          </a:p>
          <a:p>
            <a:endParaRPr lang="en-GB" altLang="en-US" dirty="0" smtClean="0"/>
          </a:p>
          <a:p>
            <a:pPr eaLnBrk="1" hangingPunct="1"/>
            <a:endParaRPr lang="en-GB" alt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Rot="1" noChangeAspect="1" noTextEdit="1"/>
          </p:cNvSpPr>
          <p:nvPr>
            <p:ph type="sldImg"/>
          </p:nvPr>
        </p:nvSpPr>
        <p:spPr bwMode="auto">
          <a:noFill/>
          <a:ln>
            <a:solidFill>
              <a:srgbClr val="000000"/>
            </a:solidFill>
            <a:miter lim="800000"/>
            <a:headEnd/>
            <a:tailEnd/>
          </a:ln>
        </p:spPr>
      </p:sp>
      <p:sp>
        <p:nvSpPr>
          <p:cNvPr id="202755"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Krivično delo ometanja</a:t>
            </a:r>
            <a:r>
              <a:rPr lang="bs-Latn-BA" altLang="en-US" baseline="0" dirty="0" smtClean="0"/>
              <a:t> funkcionisanja računarskog sistema zahteva ponašanje koje rezultira u ometanju ispravnog funkcionisanja računarskog sistema. Član 4 predviđa da takvo ometanje mora da se desi putem (i) unošenja, (ii) prenošenja, (iii) oštećenja, (iv) menjanja i (v) prikrivanja računarskih podataka. Objašnjenje svakog od ovih pojmova je već ranije diskutovano pod krivičnim delom ometanja podataka (član 4) i ista objašnjenja će se odnositi i na ometanje računarskog sistema. </a:t>
            </a:r>
            <a:endParaRPr lang="bs-Latn-BA" altLang="en-US" dirty="0" smtClean="0"/>
          </a:p>
          <a:p>
            <a:pPr eaLnBrk="1" hangingPunct="1"/>
            <a:endParaRPr lang="bs-Latn-BA" alt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spect="1" noTextEdit="1"/>
          </p:cNvSpPr>
          <p:nvPr>
            <p:ph type="sldImg"/>
          </p:nvPr>
        </p:nvSpPr>
        <p:spPr bwMode="auto">
          <a:noFill/>
          <a:ln>
            <a:solidFill>
              <a:srgbClr val="000000"/>
            </a:solidFill>
            <a:miter lim="800000"/>
            <a:headEnd/>
            <a:tailEnd/>
          </a:ln>
        </p:spPr>
      </p:sp>
      <p:sp>
        <p:nvSpPr>
          <p:cNvPr id="204803"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Član 5 kriminalizuje</a:t>
            </a:r>
            <a:r>
              <a:rPr lang="bs-Latn-BA" altLang="en-US" baseline="0" dirty="0" smtClean="0"/>
              <a:t> </a:t>
            </a:r>
            <a:r>
              <a:rPr lang="bs-Latn-BA" altLang="en-US" b="1" baseline="0" dirty="0" smtClean="0"/>
              <a:t>ometanja u većem stepenu </a:t>
            </a:r>
            <a:r>
              <a:rPr lang="bs-Latn-BA" altLang="en-US" baseline="0" dirty="0" smtClean="0"/>
              <a:t>funkcionisanja računarskog sistema, i ne samo obično ometanje računarskog sistema koje u svojoj prirodi nije ozbiljno. Ovaj element je uključen da bi se suzio obim krivičnog dela i da bi se sprečila preterana kriminalizacija ometanja koja u svojoj prirodi nisu ozbiljna. Ozbiljnost ometanja treba da bude ustanovljen po domaćem pravu, i može da uključi slanje podataka</a:t>
            </a:r>
            <a:endParaRPr lang="bs-Latn-BA" altLang="en-US" dirty="0" smtClean="0"/>
          </a:p>
          <a:p>
            <a:pPr eaLnBrk="1" hangingPunct="1"/>
            <a:endParaRPr lang="bs-Latn-BA" alt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spect="1" noTextEdit="1"/>
          </p:cNvSpPr>
          <p:nvPr>
            <p:ph type="sldImg"/>
          </p:nvPr>
        </p:nvSpPr>
        <p:spPr bwMode="auto">
          <a:noFill/>
          <a:ln>
            <a:solidFill>
              <a:srgbClr val="000000"/>
            </a:solidFill>
            <a:miter lim="800000"/>
            <a:headEnd/>
            <a:tailEnd/>
          </a:ln>
        </p:spPr>
      </p:sp>
      <p:sp>
        <p:nvSpPr>
          <p:cNvPr id="206851"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Mnoga od krivičnih</a:t>
            </a:r>
            <a:r>
              <a:rPr lang="bs-Latn-BA" altLang="en-US" baseline="0" dirty="0" smtClean="0"/>
              <a:t> dela u konvenciji zahtevaju da je delo počinjeno „bespravno“ ili bez ovlašćenja od strane relevantnog lica ili entiteta. U mnogim slučajevima, moguće je da lice koje se meša u računarski sistem to radi „s pravom“. Ovaj slajd uključuje neke od primera gde osoba može legitimno da ometa računarski sistem bez pozivanja na krivičnu odgovornost po članu 5. </a:t>
            </a:r>
            <a:endParaRPr lang="bs-Latn-BA" altLang="en-US" dirty="0" smtClean="0"/>
          </a:p>
          <a:p>
            <a:pPr eaLnBrk="1" hangingPunct="1"/>
            <a:endParaRPr lang="bs-Latn-BA" alt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Rot="1" noChangeAspect="1" noTextEdit="1"/>
          </p:cNvSpPr>
          <p:nvPr>
            <p:ph type="sldImg"/>
          </p:nvPr>
        </p:nvSpPr>
        <p:spPr bwMode="auto">
          <a:noFill/>
          <a:ln>
            <a:solidFill>
              <a:srgbClr val="000000"/>
            </a:solidFill>
            <a:miter lim="800000"/>
            <a:headEnd/>
            <a:tailEnd/>
          </a:ln>
        </p:spPr>
      </p:sp>
      <p:sp>
        <p:nvSpPr>
          <p:cNvPr id="208899" name="Rectangle 3"/>
          <p:cNvSpPr>
            <a:spLocks noGrp="1"/>
          </p:cNvSpPr>
          <p:nvPr>
            <p:ph type="body" idx="1"/>
          </p:nvPr>
        </p:nvSpPr>
        <p:spPr bwMode="auto">
          <a:xfrm>
            <a:off x="914400" y="4343400"/>
            <a:ext cx="5029200" cy="4114800"/>
          </a:xfrm>
          <a:noFill/>
        </p:spPr>
        <p:txBody>
          <a:bodyPr/>
          <a:lstStyle/>
          <a:p>
            <a:r>
              <a:rPr lang="en-GB" altLang="en-US" dirty="0" err="1" smtClean="0"/>
              <a:t>Jedan</a:t>
            </a:r>
            <a:r>
              <a:rPr lang="en-GB" altLang="en-US" dirty="0" smtClean="0"/>
              <a:t> od </a:t>
            </a:r>
            <a:r>
              <a:rPr lang="en-GB" altLang="en-US" dirty="0" err="1" smtClean="0"/>
              <a:t>najviše</a:t>
            </a:r>
            <a:r>
              <a:rPr lang="en-GB" altLang="en-US" dirty="0" smtClean="0"/>
              <a:t> </a:t>
            </a:r>
            <a:r>
              <a:rPr lang="en-GB" altLang="en-US" dirty="0" err="1" smtClean="0"/>
              <a:t>diskutovanih</a:t>
            </a:r>
            <a:r>
              <a:rPr lang="en-GB" altLang="en-US" dirty="0" smtClean="0"/>
              <a:t> </a:t>
            </a:r>
            <a:r>
              <a:rPr lang="en-GB" altLang="en-US" dirty="0" err="1" smtClean="0"/>
              <a:t>detalja</a:t>
            </a:r>
            <a:r>
              <a:rPr lang="en-GB" altLang="en-US" dirty="0" smtClean="0"/>
              <a:t> </a:t>
            </a:r>
            <a:r>
              <a:rPr lang="en-GB" altLang="en-US" dirty="0" err="1" smtClean="0"/>
              <a:t>člana</a:t>
            </a:r>
            <a:r>
              <a:rPr lang="en-GB" altLang="en-US" baseline="0" dirty="0" smtClean="0"/>
              <a:t> 6 </a:t>
            </a:r>
            <a:r>
              <a:rPr lang="en-GB" altLang="en-US" baseline="0" dirty="0" err="1" smtClean="0"/>
              <a:t>odnosi</a:t>
            </a:r>
            <a:r>
              <a:rPr lang="en-GB" altLang="en-US" baseline="0" dirty="0" smtClean="0"/>
              <a:t> se </a:t>
            </a:r>
            <a:r>
              <a:rPr lang="en-GB" altLang="en-US" baseline="0" dirty="0" err="1" smtClean="0"/>
              <a:t>na</a:t>
            </a:r>
            <a:r>
              <a:rPr lang="en-GB" altLang="en-US" baseline="0" dirty="0" smtClean="0"/>
              <a:t> 1 b </a:t>
            </a:r>
            <a:r>
              <a:rPr lang="en-GB" altLang="en-US" baseline="0" dirty="0" err="1" smtClean="0"/>
              <a:t>koji</a:t>
            </a:r>
            <a:r>
              <a:rPr lang="en-GB" altLang="en-US" baseline="0" dirty="0" smtClean="0"/>
              <a:t> (</a:t>
            </a:r>
            <a:r>
              <a:rPr lang="en-GB" altLang="en-US" baseline="0" dirty="0" err="1" smtClean="0"/>
              <a:t>i</a:t>
            </a:r>
            <a:r>
              <a:rPr lang="en-GB" altLang="en-US" baseline="0" dirty="0" smtClean="0"/>
              <a:t> </a:t>
            </a:r>
            <a:r>
              <a:rPr lang="en-GB" altLang="en-US" baseline="0" dirty="0" err="1" smtClean="0"/>
              <a:t>dalje</a:t>
            </a:r>
            <a:r>
              <a:rPr lang="en-GB" altLang="en-US" baseline="0" dirty="0" smtClean="0"/>
              <a:t> </a:t>
            </a:r>
            <a:r>
              <a:rPr lang="en-GB" altLang="en-US" baseline="0" dirty="0" err="1" smtClean="0"/>
              <a:t>namerno</a:t>
            </a:r>
            <a:r>
              <a:rPr lang="en-GB" altLang="en-US" baseline="0" dirty="0" smtClean="0"/>
              <a:t> </a:t>
            </a:r>
            <a:r>
              <a:rPr lang="en-GB" altLang="en-US" baseline="0" dirty="0" err="1" smtClean="0"/>
              <a:t>i</a:t>
            </a:r>
            <a:r>
              <a:rPr lang="en-GB" altLang="en-US" baseline="0" dirty="0" smtClean="0"/>
              <a:t> </a:t>
            </a:r>
            <a:r>
              <a:rPr lang="en-GB" altLang="en-US" baseline="0" dirty="0" err="1" smtClean="0"/>
              <a:t>bespravno</a:t>
            </a:r>
            <a:r>
              <a:rPr lang="en-GB" altLang="en-US" baseline="0" dirty="0" smtClean="0"/>
              <a:t>) </a:t>
            </a:r>
            <a:r>
              <a:rPr lang="en-GB" altLang="en-US" baseline="0" dirty="0" err="1" smtClean="0"/>
              <a:t>inkriminiše</a:t>
            </a:r>
            <a:r>
              <a:rPr lang="en-GB" altLang="en-US" baseline="0" dirty="0" smtClean="0"/>
              <a:t> </a:t>
            </a:r>
            <a:r>
              <a:rPr lang="en-GB" altLang="en-US" baseline="0" dirty="0" err="1" smtClean="0"/>
              <a:t>posedovanje</a:t>
            </a:r>
            <a:r>
              <a:rPr lang="en-GB" altLang="en-US" baseline="0" dirty="0" smtClean="0"/>
              <a:t> </a:t>
            </a:r>
            <a:r>
              <a:rPr lang="en-GB" altLang="en-US" baseline="0" dirty="0" err="1" smtClean="0"/>
              <a:t>uređaja</a:t>
            </a:r>
            <a:r>
              <a:rPr lang="en-GB" altLang="en-US" baseline="0" dirty="0" smtClean="0"/>
              <a:t> </a:t>
            </a:r>
            <a:r>
              <a:rPr lang="en-GB" altLang="en-US" baseline="0" dirty="0" err="1" smtClean="0"/>
              <a:t>sa</a:t>
            </a:r>
            <a:r>
              <a:rPr lang="en-GB" altLang="en-US" baseline="0" dirty="0" smtClean="0"/>
              <a:t> </a:t>
            </a:r>
            <a:r>
              <a:rPr lang="en-GB" altLang="en-US" baseline="0" dirty="0" err="1" smtClean="0"/>
              <a:t>namerom</a:t>
            </a:r>
            <a:r>
              <a:rPr lang="en-GB" altLang="en-US" baseline="0" dirty="0" smtClean="0"/>
              <a:t> da </a:t>
            </a:r>
            <a:r>
              <a:rPr lang="en-GB" altLang="en-US" baseline="0" dirty="0" err="1" smtClean="0"/>
              <a:t>isti</a:t>
            </a:r>
            <a:r>
              <a:rPr lang="en-GB" altLang="en-US" baseline="0" dirty="0" smtClean="0"/>
              <a:t> </a:t>
            </a:r>
            <a:r>
              <a:rPr lang="en-GB" altLang="en-US" baseline="0" dirty="0" err="1" smtClean="0"/>
              <a:t>bude</a:t>
            </a:r>
            <a:r>
              <a:rPr lang="en-GB" altLang="en-US" baseline="0" dirty="0" smtClean="0"/>
              <a:t> </a:t>
            </a:r>
            <a:r>
              <a:rPr lang="en-GB" altLang="en-US" baseline="0" dirty="0" err="1" smtClean="0"/>
              <a:t>upotrebljen</a:t>
            </a:r>
            <a:r>
              <a:rPr lang="en-GB" altLang="en-US" baseline="0" dirty="0" smtClean="0"/>
              <a:t> </a:t>
            </a:r>
            <a:r>
              <a:rPr lang="en-GB" altLang="en-US" baseline="0" dirty="0" err="1" smtClean="0"/>
              <a:t>za</a:t>
            </a:r>
            <a:r>
              <a:rPr lang="en-GB" altLang="en-US" baseline="0" dirty="0" smtClean="0"/>
              <a:t> </a:t>
            </a:r>
            <a:r>
              <a:rPr lang="en-GB" altLang="en-US" baseline="0" dirty="0" err="1" smtClean="0"/>
              <a:t>svrhu</a:t>
            </a:r>
            <a:r>
              <a:rPr lang="en-GB" altLang="en-US" baseline="0" dirty="0" smtClean="0"/>
              <a:t> </a:t>
            </a:r>
            <a:r>
              <a:rPr lang="en-GB" altLang="en-US" baseline="0" dirty="0" err="1" smtClean="0"/>
              <a:t>činjenja</a:t>
            </a:r>
            <a:r>
              <a:rPr lang="en-GB" altLang="en-US" baseline="0" dirty="0" smtClean="0"/>
              <a:t> </a:t>
            </a:r>
            <a:r>
              <a:rPr lang="en-GB" altLang="en-US" baseline="0" dirty="0" err="1" smtClean="0"/>
              <a:t>bilo</a:t>
            </a:r>
            <a:r>
              <a:rPr lang="en-GB" altLang="en-US" baseline="0" dirty="0" smtClean="0"/>
              <a:t> </a:t>
            </a:r>
            <a:r>
              <a:rPr lang="en-GB" altLang="en-US" baseline="0" dirty="0" err="1" smtClean="0"/>
              <a:t>kojeg</a:t>
            </a:r>
            <a:r>
              <a:rPr lang="en-GB" altLang="en-US" baseline="0" dirty="0" smtClean="0"/>
              <a:t> od </a:t>
            </a:r>
            <a:r>
              <a:rPr lang="en-GB" altLang="en-US" baseline="0" dirty="0" err="1" smtClean="0"/>
              <a:t>krivičnih</a:t>
            </a:r>
            <a:r>
              <a:rPr lang="en-GB" altLang="en-US" baseline="0" dirty="0" smtClean="0"/>
              <a:t> </a:t>
            </a:r>
            <a:r>
              <a:rPr lang="en-GB" altLang="en-US" baseline="0" dirty="0" err="1" smtClean="0"/>
              <a:t>dela</a:t>
            </a:r>
            <a:r>
              <a:rPr lang="en-GB" altLang="en-US" baseline="0" dirty="0" smtClean="0"/>
              <a:t> </a:t>
            </a:r>
            <a:r>
              <a:rPr lang="en-GB" altLang="en-US" baseline="0" dirty="0" err="1" smtClean="0"/>
              <a:t>ustanovljenih</a:t>
            </a:r>
            <a:r>
              <a:rPr lang="en-GB" altLang="en-US" baseline="0" dirty="0" smtClean="0"/>
              <a:t> u </a:t>
            </a:r>
            <a:r>
              <a:rPr lang="en-GB" altLang="en-US" baseline="0" dirty="0" err="1" smtClean="0"/>
              <a:t>članovima</a:t>
            </a:r>
            <a:r>
              <a:rPr lang="en-GB" altLang="en-US" baseline="0" dirty="0" smtClean="0"/>
              <a:t> od 2 do 5 </a:t>
            </a:r>
            <a:r>
              <a:rPr lang="en-GB" altLang="en-US" baseline="0" dirty="0" err="1" smtClean="0"/>
              <a:t>konvencije</a:t>
            </a:r>
            <a:r>
              <a:rPr lang="en-GB" altLang="en-US" baseline="0" dirty="0" smtClean="0"/>
              <a:t> (</a:t>
            </a:r>
            <a:r>
              <a:rPr lang="en-GB" altLang="en-US" baseline="0" dirty="0" err="1" smtClean="0"/>
              <a:t>nezakonit</a:t>
            </a:r>
            <a:r>
              <a:rPr lang="en-GB" altLang="en-US" baseline="0" dirty="0" smtClean="0"/>
              <a:t> </a:t>
            </a:r>
            <a:r>
              <a:rPr lang="en-GB" altLang="en-US" baseline="0" dirty="0" err="1" smtClean="0"/>
              <a:t>pristup</a:t>
            </a:r>
            <a:r>
              <a:rPr lang="en-GB" altLang="en-US" baseline="0" dirty="0" smtClean="0"/>
              <a:t>, </a:t>
            </a:r>
            <a:r>
              <a:rPr lang="en-GB" altLang="en-US" baseline="0" dirty="0" err="1" smtClean="0"/>
              <a:t>nezakonito</a:t>
            </a:r>
            <a:r>
              <a:rPr lang="en-GB" altLang="en-US" baseline="0" dirty="0" smtClean="0"/>
              <a:t> </a:t>
            </a:r>
            <a:r>
              <a:rPr lang="en-GB" altLang="en-US" baseline="0" dirty="0" err="1" smtClean="0"/>
              <a:t>presretanje</a:t>
            </a:r>
            <a:r>
              <a:rPr lang="en-GB" altLang="en-US" baseline="0" dirty="0" smtClean="0"/>
              <a:t>, </a:t>
            </a:r>
            <a:r>
              <a:rPr lang="en-GB" altLang="en-US" baseline="0" dirty="0" err="1" smtClean="0"/>
              <a:t>ometanje</a:t>
            </a:r>
            <a:r>
              <a:rPr lang="en-GB" altLang="en-US" baseline="0" dirty="0" smtClean="0"/>
              <a:t> </a:t>
            </a:r>
            <a:r>
              <a:rPr lang="en-GB" altLang="en-US" baseline="0" dirty="0" err="1" smtClean="0"/>
              <a:t>podataka</a:t>
            </a:r>
            <a:r>
              <a:rPr lang="en-GB" altLang="en-US" baseline="0" dirty="0" smtClean="0"/>
              <a:t> </a:t>
            </a:r>
            <a:r>
              <a:rPr lang="sr-Latn-BA" altLang="en-US" baseline="0" dirty="0" smtClean="0"/>
              <a:t>i</a:t>
            </a:r>
            <a:r>
              <a:rPr lang="en-GB" altLang="en-US" baseline="0" dirty="0" smtClean="0"/>
              <a:t> </a:t>
            </a:r>
            <a:r>
              <a:rPr lang="en-GB" altLang="en-US" baseline="0" dirty="0" err="1" smtClean="0"/>
              <a:t>ometanje</a:t>
            </a:r>
            <a:r>
              <a:rPr lang="en-GB" altLang="en-US" baseline="0" dirty="0" smtClean="0"/>
              <a:t> </a:t>
            </a:r>
            <a:r>
              <a:rPr lang="en-GB" altLang="en-US" baseline="0" dirty="0" err="1" smtClean="0"/>
              <a:t>sistema</a:t>
            </a:r>
            <a:r>
              <a:rPr lang="en-GB" altLang="en-US" baseline="0" dirty="0" smtClean="0"/>
              <a:t>) </a:t>
            </a:r>
          </a:p>
          <a:p>
            <a:endParaRPr lang="en-GB" altLang="en-US" baseline="0" dirty="0" smtClean="0"/>
          </a:p>
          <a:p>
            <a:r>
              <a:rPr lang="en-GB" altLang="en-US" baseline="0" dirty="0" smtClean="0"/>
              <a:t>Ova </a:t>
            </a:r>
            <a:r>
              <a:rPr lang="en-GB" altLang="en-US" baseline="0" dirty="0" err="1" smtClean="0"/>
              <a:t>opcija</a:t>
            </a:r>
            <a:r>
              <a:rPr lang="en-GB" altLang="en-US" baseline="0" dirty="0" smtClean="0"/>
              <a:t> je </a:t>
            </a:r>
            <a:r>
              <a:rPr lang="en-GB" altLang="en-US" baseline="0" dirty="0" err="1" smtClean="0"/>
              <a:t>slična</a:t>
            </a:r>
            <a:r>
              <a:rPr lang="en-GB" altLang="en-US" baseline="0" dirty="0" smtClean="0"/>
              <a:t> </a:t>
            </a:r>
            <a:r>
              <a:rPr lang="en-GB" altLang="en-US" baseline="0" dirty="0" err="1" smtClean="0"/>
              <a:t>onome</a:t>
            </a:r>
            <a:r>
              <a:rPr lang="en-GB" altLang="en-US" baseline="0" dirty="0" smtClean="0"/>
              <a:t> </a:t>
            </a:r>
            <a:r>
              <a:rPr lang="en-GB" altLang="en-US" baseline="0" dirty="0" err="1" smtClean="0"/>
              <a:t>što</a:t>
            </a:r>
            <a:r>
              <a:rPr lang="en-GB" altLang="en-US" baseline="0" dirty="0" smtClean="0"/>
              <a:t> </a:t>
            </a:r>
            <a:r>
              <a:rPr lang="en-GB" altLang="en-US" baseline="0" dirty="0" err="1" smtClean="0"/>
              <a:t>neka</a:t>
            </a:r>
            <a:r>
              <a:rPr lang="en-GB" altLang="en-US" baseline="0" dirty="0" smtClean="0"/>
              <a:t> </a:t>
            </a:r>
            <a:r>
              <a:rPr lang="en-GB" altLang="en-US" baseline="0" dirty="0" err="1" smtClean="0"/>
              <a:t>zakonodavstva</a:t>
            </a:r>
            <a:r>
              <a:rPr lang="en-GB" altLang="en-US" baseline="0" dirty="0" smtClean="0"/>
              <a:t> </a:t>
            </a:r>
            <a:r>
              <a:rPr lang="en-GB" altLang="en-US" baseline="0" dirty="0" err="1" smtClean="0"/>
              <a:t>nazivaju</a:t>
            </a:r>
            <a:r>
              <a:rPr lang="en-GB" altLang="en-US" baseline="0" dirty="0" smtClean="0"/>
              <a:t> “</a:t>
            </a:r>
            <a:r>
              <a:rPr lang="en-GB" altLang="en-US" baseline="0" dirty="0" err="1" smtClean="0"/>
              <a:t>pripremnim</a:t>
            </a:r>
            <a:r>
              <a:rPr lang="en-GB" altLang="en-US" baseline="0" dirty="0" smtClean="0"/>
              <a:t> </a:t>
            </a:r>
            <a:r>
              <a:rPr lang="en-GB" altLang="en-US" baseline="0" dirty="0" err="1" smtClean="0"/>
              <a:t>radnjama</a:t>
            </a:r>
            <a:r>
              <a:rPr lang="en-GB" altLang="en-US" baseline="0" dirty="0" smtClean="0"/>
              <a:t>”  </a:t>
            </a:r>
            <a:r>
              <a:rPr lang="en-GB" altLang="en-US" baseline="0" dirty="0" err="1" smtClean="0"/>
              <a:t>koja</a:t>
            </a:r>
            <a:r>
              <a:rPr lang="en-GB" altLang="en-US" baseline="0" dirty="0" smtClean="0"/>
              <a:t> </a:t>
            </a:r>
            <a:r>
              <a:rPr lang="en-GB" altLang="en-US" baseline="0" dirty="0" err="1" smtClean="0"/>
              <a:t>su</a:t>
            </a:r>
            <a:r>
              <a:rPr lang="en-GB" altLang="en-US" baseline="0" dirty="0" smtClean="0"/>
              <a:t>, u </a:t>
            </a:r>
            <a:r>
              <a:rPr lang="en-GB" altLang="en-US" baseline="0" dirty="0" err="1" smtClean="0"/>
              <a:t>ovom</a:t>
            </a:r>
            <a:r>
              <a:rPr lang="en-GB" altLang="en-US" baseline="0" dirty="0" smtClean="0"/>
              <a:t> </a:t>
            </a:r>
            <a:r>
              <a:rPr lang="en-GB" altLang="en-US" baseline="0" dirty="0" err="1" smtClean="0"/>
              <a:t>slučaju</a:t>
            </a:r>
            <a:r>
              <a:rPr lang="en-GB" altLang="en-US" baseline="0" dirty="0" smtClean="0"/>
              <a:t> </a:t>
            </a:r>
            <a:r>
              <a:rPr lang="en-GB" altLang="en-US" baseline="0" dirty="0" err="1" smtClean="0"/>
              <a:t>već</a:t>
            </a:r>
            <a:r>
              <a:rPr lang="en-GB" altLang="en-US" baseline="0" dirty="0" smtClean="0"/>
              <a:t> </a:t>
            </a:r>
            <a:r>
              <a:rPr lang="en-GB" altLang="en-US" baseline="0" dirty="0" err="1" smtClean="0"/>
              <a:t>autonomno</a:t>
            </a:r>
            <a:r>
              <a:rPr lang="en-GB" altLang="en-US" baseline="0" dirty="0" smtClean="0"/>
              <a:t> </a:t>
            </a:r>
            <a:r>
              <a:rPr lang="en-GB" altLang="en-US" baseline="0" dirty="0" err="1" smtClean="0"/>
              <a:t>kriminalizovana</a:t>
            </a:r>
            <a:r>
              <a:rPr lang="en-GB" altLang="en-US" baseline="0" dirty="0" smtClean="0"/>
              <a:t>. </a:t>
            </a:r>
            <a:endParaRPr lang="en-GB" altLang="en-US" dirty="0" smtClean="0"/>
          </a:p>
          <a:p>
            <a:endParaRPr lang="en-GB" altLang="en-US" dirty="0" smtClean="0"/>
          </a:p>
          <a:p>
            <a:endParaRPr lang="en-GB" alt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spect="1" noTextEdit="1"/>
          </p:cNvSpPr>
          <p:nvPr>
            <p:ph type="sldImg"/>
          </p:nvPr>
        </p:nvSpPr>
        <p:spPr bwMode="auto">
          <a:noFill/>
          <a:ln>
            <a:solidFill>
              <a:srgbClr val="000000"/>
            </a:solidFill>
            <a:miter lim="800000"/>
            <a:headEnd/>
            <a:tailEnd/>
          </a:ln>
        </p:spPr>
      </p:sp>
      <p:sp>
        <p:nvSpPr>
          <p:cNvPr id="209923" name="Rectangle 3"/>
          <p:cNvSpPr>
            <a:spLocks noGrp="1"/>
          </p:cNvSpPr>
          <p:nvPr>
            <p:ph type="body" idx="1"/>
          </p:nvPr>
        </p:nvSpPr>
        <p:spPr bwMode="auto">
          <a:xfrm>
            <a:off x="914400" y="4343400"/>
            <a:ext cx="5029200" cy="4114800"/>
          </a:xfrm>
          <a:noFill/>
        </p:spPr>
        <p:txBody>
          <a:bodyPr/>
          <a:lstStyle/>
          <a:p>
            <a:r>
              <a:rPr lang="en-GB" altLang="en-US" dirty="0" err="1" smtClean="0"/>
              <a:t>Ovaj</a:t>
            </a:r>
            <a:r>
              <a:rPr lang="en-GB" altLang="en-US" dirty="0" smtClean="0"/>
              <a:t> </a:t>
            </a:r>
            <a:r>
              <a:rPr lang="sr-Latn-BA" altLang="en-US" dirty="0" smtClean="0"/>
              <a:t> i</a:t>
            </a:r>
            <a:r>
              <a:rPr lang="en-GB" altLang="en-US" dirty="0" smtClean="0"/>
              <a:t> </a:t>
            </a:r>
            <a:r>
              <a:rPr lang="en-GB" altLang="en-US" dirty="0" err="1" smtClean="0"/>
              <a:t>sledeći</a:t>
            </a:r>
            <a:r>
              <a:rPr lang="en-GB" altLang="en-US" dirty="0" smtClean="0"/>
              <a:t> </a:t>
            </a:r>
            <a:r>
              <a:rPr lang="en-GB" altLang="en-US" dirty="0" err="1" smtClean="0"/>
              <a:t>slajd</a:t>
            </a:r>
            <a:r>
              <a:rPr lang="en-GB" altLang="en-US" dirty="0" smtClean="0"/>
              <a:t> </a:t>
            </a:r>
            <a:r>
              <a:rPr lang="en-GB" altLang="en-US" dirty="0" err="1" smtClean="0"/>
              <a:t>prikazuju</a:t>
            </a:r>
            <a:r>
              <a:rPr lang="en-GB" altLang="en-US" baseline="0" dirty="0" smtClean="0"/>
              <a:t> </a:t>
            </a:r>
            <a:r>
              <a:rPr lang="en-GB" altLang="en-US" baseline="0" dirty="0" err="1" smtClean="0"/>
              <a:t>čitav</a:t>
            </a:r>
            <a:r>
              <a:rPr lang="en-GB" altLang="en-US" baseline="0" dirty="0" smtClean="0"/>
              <a:t> </a:t>
            </a:r>
            <a:r>
              <a:rPr lang="en-GB" altLang="en-US" baseline="0" dirty="0" err="1" smtClean="0"/>
              <a:t>tekst</a:t>
            </a:r>
            <a:r>
              <a:rPr lang="en-GB" altLang="en-US" baseline="0" dirty="0" smtClean="0"/>
              <a:t> </a:t>
            </a:r>
            <a:r>
              <a:rPr lang="en-GB" altLang="en-US" baseline="0" dirty="0" err="1" smtClean="0"/>
              <a:t>člana</a:t>
            </a:r>
            <a:r>
              <a:rPr lang="en-GB" altLang="en-US" baseline="0" dirty="0" smtClean="0"/>
              <a:t> 6, </a:t>
            </a:r>
            <a:r>
              <a:rPr lang="en-GB" altLang="en-US" baseline="0" dirty="0" err="1" smtClean="0"/>
              <a:t>stav</a:t>
            </a:r>
            <a:r>
              <a:rPr lang="en-GB" altLang="en-US" baseline="0" dirty="0" smtClean="0"/>
              <a:t> 1</a:t>
            </a:r>
            <a:endParaRPr lang="en-GB" altLang="en-US" dirty="0" smtClean="0"/>
          </a:p>
          <a:p>
            <a:endParaRPr lang="en-GB" altLang="en-US" dirty="0" smtClean="0"/>
          </a:p>
          <a:p>
            <a:r>
              <a:rPr lang="en-GB" altLang="en-US" dirty="0" smtClean="0"/>
              <a:t>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spect="1" noTextEdit="1"/>
          </p:cNvSpPr>
          <p:nvPr>
            <p:ph type="sldImg"/>
          </p:nvPr>
        </p:nvSpPr>
        <p:spPr bwMode="auto">
          <a:noFill/>
          <a:ln>
            <a:solidFill>
              <a:srgbClr val="000000"/>
            </a:solidFill>
            <a:miter lim="800000"/>
            <a:headEnd/>
            <a:tailEnd/>
          </a:ln>
        </p:spPr>
      </p:sp>
      <p:sp>
        <p:nvSpPr>
          <p:cNvPr id="210947" name="Rectangle 3"/>
          <p:cNvSpPr>
            <a:spLocks noGrp="1"/>
          </p:cNvSpPr>
          <p:nvPr>
            <p:ph type="body" idx="1"/>
          </p:nvPr>
        </p:nvSpPr>
        <p:spPr bwMode="auto">
          <a:xfrm>
            <a:off x="914400" y="4343400"/>
            <a:ext cx="5029200" cy="4114800"/>
          </a:xfrm>
          <a:noFill/>
        </p:spPr>
        <p:txBody>
          <a:bodyPr/>
          <a:lstStyle/>
          <a:p>
            <a:pPr eaLnBrk="1" hangingPunct="1"/>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154627" name="Rezervirano mjesto bilježaka 2"/>
          <p:cNvSpPr>
            <a:spLocks noGrp="1"/>
          </p:cNvSpPr>
          <p:nvPr>
            <p:ph type="body" idx="1"/>
          </p:nvPr>
        </p:nvSpPr>
        <p:spPr bwMode="auto">
          <a:noFill/>
        </p:spPr>
        <p:txBody>
          <a:bodyPr/>
          <a:lstStyle/>
          <a:p>
            <a:r>
              <a:rPr lang="bs-Latn-BA" altLang="en-US" dirty="0" smtClean="0"/>
              <a:t>Relevantne</a:t>
            </a:r>
            <a:r>
              <a:rPr lang="bs-Latn-BA" altLang="en-US" baseline="0" dirty="0" smtClean="0"/>
              <a:t> odredbe materijalnog prava zasnovane na diskusiji u vezi sa prezentovanim primerima za raspravu. </a:t>
            </a:r>
            <a:endParaRPr lang="hr-HR" altLang="en-US" dirty="0" smtClean="0"/>
          </a:p>
        </p:txBody>
      </p:sp>
      <p:sp>
        <p:nvSpPr>
          <p:cNvPr id="154628" name="Rezervirano mjesto broja slajda 3"/>
          <p:cNvSpPr>
            <a:spLocks noGrp="1"/>
          </p:cNvSpPr>
          <p:nvPr>
            <p:ph type="sldNum" sz="quarter" idx="5"/>
          </p:nvPr>
        </p:nvSpPr>
        <p:spPr bwMode="auto">
          <a:noFill/>
          <a:ln>
            <a:miter lim="800000"/>
            <a:headEnd/>
            <a:tailEnd/>
          </a:ln>
        </p:spPr>
        <p:txBody>
          <a:bodyPr/>
          <a:lstStyle/>
          <a:p>
            <a:fld id="{C60B2075-694D-4D67-A4B6-BCC56DBBBBE5}" type="slidenum">
              <a:rPr lang="en-US" altLang="en-US">
                <a:cs typeface="Arial" charset="0"/>
              </a:rPr>
              <a:pPr/>
              <a:t>4</a:t>
            </a:fld>
            <a:endParaRPr lang="en-US" altLang="en-US">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Rot="1" noChangeAspect="1" noTextEdit="1"/>
          </p:cNvSpPr>
          <p:nvPr>
            <p:ph type="sldImg"/>
          </p:nvPr>
        </p:nvSpPr>
        <p:spPr bwMode="auto">
          <a:noFill/>
          <a:ln>
            <a:solidFill>
              <a:srgbClr val="000000"/>
            </a:solidFill>
            <a:miter lim="800000"/>
            <a:headEnd/>
            <a:tailEnd/>
          </a:ln>
        </p:spPr>
      </p:sp>
      <p:sp>
        <p:nvSpPr>
          <p:cNvPr id="211971" name="Rectangle 3"/>
          <p:cNvSpPr>
            <a:spLocks noGrp="1"/>
          </p:cNvSpPr>
          <p:nvPr>
            <p:ph type="body" idx="1"/>
          </p:nvPr>
        </p:nvSpPr>
        <p:spPr bwMode="auto">
          <a:xfrm>
            <a:off x="914400" y="4343400"/>
            <a:ext cx="5029200" cy="4114800"/>
          </a:xfrm>
          <a:noFill/>
        </p:spPr>
        <p:txBody>
          <a:bodyPr/>
          <a:lstStyle/>
          <a:p>
            <a:pPr eaLnBrk="1" hangingPunct="1"/>
            <a:r>
              <a:rPr lang="en-GB" altLang="en-US" dirty="0" err="1" smtClean="0"/>
              <a:t>Ovaj</a:t>
            </a:r>
            <a:r>
              <a:rPr lang="en-GB" altLang="en-US" dirty="0" smtClean="0"/>
              <a:t> </a:t>
            </a:r>
            <a:r>
              <a:rPr lang="en-GB" altLang="en-US" dirty="0" err="1" smtClean="0"/>
              <a:t>slajd</a:t>
            </a:r>
            <a:r>
              <a:rPr lang="en-GB" altLang="en-US" dirty="0" smtClean="0"/>
              <a:t> </a:t>
            </a:r>
            <a:r>
              <a:rPr lang="en-GB" altLang="en-US" dirty="0" err="1" smtClean="0"/>
              <a:t>prikazuje</a:t>
            </a:r>
            <a:r>
              <a:rPr lang="en-GB" altLang="en-US" dirty="0" smtClean="0"/>
              <a:t> </a:t>
            </a:r>
            <a:r>
              <a:rPr lang="en-GB" altLang="en-US" dirty="0" err="1" smtClean="0"/>
              <a:t>čitav</a:t>
            </a:r>
            <a:r>
              <a:rPr lang="en-GB" altLang="en-US" dirty="0" smtClean="0"/>
              <a:t> </a:t>
            </a:r>
            <a:r>
              <a:rPr lang="en-GB" altLang="en-US" dirty="0" err="1" smtClean="0"/>
              <a:t>tekst</a:t>
            </a:r>
            <a:r>
              <a:rPr lang="en-GB" altLang="en-US" dirty="0" smtClean="0"/>
              <a:t> </a:t>
            </a:r>
            <a:r>
              <a:rPr lang="en-GB" altLang="en-US" dirty="0" err="1" smtClean="0"/>
              <a:t>člana</a:t>
            </a:r>
            <a:r>
              <a:rPr lang="en-GB" altLang="en-US" baseline="0" dirty="0" smtClean="0"/>
              <a:t> 6, </a:t>
            </a:r>
            <a:r>
              <a:rPr lang="en-GB" altLang="en-US" baseline="0" dirty="0" err="1" smtClean="0"/>
              <a:t>stavove</a:t>
            </a:r>
            <a:r>
              <a:rPr lang="en-GB" altLang="en-US" baseline="0" dirty="0" smtClean="0"/>
              <a:t> 2 </a:t>
            </a:r>
            <a:r>
              <a:rPr lang="en-GB" altLang="en-US" baseline="0" dirty="0" err="1" smtClean="0"/>
              <a:t>i</a:t>
            </a:r>
            <a:r>
              <a:rPr lang="en-GB" altLang="en-US" baseline="0" dirty="0" smtClean="0"/>
              <a:t> 3</a:t>
            </a:r>
            <a:endParaRPr lang="en-GB" altLang="en-US" dirty="0" smtClean="0"/>
          </a:p>
          <a:p>
            <a:pPr eaLnBrk="1" hangingPunct="1"/>
            <a:endParaRPr lang="en-GB" alt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spect="1" noTextEdit="1"/>
          </p:cNvSpPr>
          <p:nvPr>
            <p:ph type="sldImg"/>
          </p:nvPr>
        </p:nvSpPr>
        <p:spPr bwMode="auto">
          <a:noFill/>
          <a:ln>
            <a:solidFill>
              <a:srgbClr val="000000"/>
            </a:solidFill>
            <a:miter lim="800000"/>
            <a:headEnd/>
            <a:tailEnd/>
          </a:ln>
        </p:spPr>
      </p:sp>
      <p:sp>
        <p:nvSpPr>
          <p:cNvPr id="216067" name="Rectangle 3"/>
          <p:cNvSpPr>
            <a:spLocks noGrp="1"/>
          </p:cNvSpPr>
          <p:nvPr>
            <p:ph type="body" idx="1"/>
          </p:nvPr>
        </p:nvSpPr>
        <p:spPr bwMode="auto">
          <a:xfrm>
            <a:off x="914400" y="4343400"/>
            <a:ext cx="5029200" cy="4114800"/>
          </a:xfrm>
          <a:noFill/>
        </p:spPr>
        <p:txBody>
          <a:bodyPr/>
          <a:lstStyle/>
          <a:p>
            <a:pPr eaLnBrk="1" hangingPunct="1"/>
            <a:r>
              <a:rPr lang="hr-HR" altLang="en-US" dirty="0" smtClean="0"/>
              <a:t>Član 6 čini</a:t>
            </a:r>
            <a:r>
              <a:rPr lang="hr-HR" altLang="en-US" baseline="0" dirty="0" smtClean="0"/>
              <a:t> krivičnim delom proizvodnju, prodaju, nabavljanje radi upotrebe, uvoz, distribuciju ili stavljanje na raspolaganje uređaja dizajniranih ili prilagođenih u cilju vršenja kriminala na internetu. </a:t>
            </a:r>
            <a:endParaRPr lang="hr-HR" altLang="en-US" dirty="0" smtClean="0"/>
          </a:p>
          <a:p>
            <a:pPr eaLnBrk="1" hangingPunct="1"/>
            <a:endParaRPr lang="hr-HR" alt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Rot="1" noChangeAspect="1" noTextEdit="1"/>
          </p:cNvSpPr>
          <p:nvPr>
            <p:ph type="sldImg"/>
          </p:nvPr>
        </p:nvSpPr>
        <p:spPr bwMode="auto">
          <a:noFill/>
          <a:ln>
            <a:solidFill>
              <a:srgbClr val="000000"/>
            </a:solidFill>
            <a:miter lim="800000"/>
            <a:headEnd/>
            <a:tailEnd/>
          </a:ln>
        </p:spPr>
      </p:sp>
      <p:sp>
        <p:nvSpPr>
          <p:cNvPr id="218115" name="Rectangle 3"/>
          <p:cNvSpPr>
            <a:spLocks noGrp="1"/>
          </p:cNvSpPr>
          <p:nvPr>
            <p:ph type="body" idx="1"/>
          </p:nvPr>
        </p:nvSpPr>
        <p:spPr bwMode="auto">
          <a:xfrm>
            <a:off x="914400" y="4343400"/>
            <a:ext cx="5029200" cy="4114800"/>
          </a:xfrm>
          <a:noFill/>
        </p:spPr>
        <p:txBody>
          <a:bodyPr/>
          <a:lstStyle/>
          <a:p>
            <a:pPr eaLnBrk="1" hangingPunct="1"/>
            <a:r>
              <a:rPr lang="hr-HR" altLang="en-US" dirty="0" smtClean="0"/>
              <a:t>Član 6 se proširuje</a:t>
            </a:r>
            <a:r>
              <a:rPr lang="hr-HR" altLang="en-US" baseline="0" dirty="0" smtClean="0"/>
              <a:t> ne samo na zloupotrebu uređaja, već takođe i računarskih programa. Ovo znači da član 6 uključuje proizvodnju, prodaju itd. programa koji su dizajnirani da izmene ili unište podatke, ili da ometaju funkcionisanje računarskih sistema. Ovo znači da virusni programi koji nisu sadržani u uređajima takođe potpadaju pod član 6. </a:t>
            </a:r>
            <a:endParaRPr lang="hr-HR" altLang="en-US" dirty="0" smtClean="0"/>
          </a:p>
          <a:p>
            <a:pPr eaLnBrk="1" hangingPunct="1"/>
            <a:endParaRPr lang="hr-HR" alt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Rot="1" noChangeAspect="1" noTextEdit="1"/>
          </p:cNvSpPr>
          <p:nvPr>
            <p:ph type="sldImg"/>
          </p:nvPr>
        </p:nvSpPr>
        <p:spPr bwMode="auto">
          <a:noFill/>
          <a:ln>
            <a:solidFill>
              <a:srgbClr val="000000"/>
            </a:solidFill>
            <a:miter lim="800000"/>
            <a:headEnd/>
            <a:tailEnd/>
          </a:ln>
        </p:spPr>
      </p:sp>
      <p:sp>
        <p:nvSpPr>
          <p:cNvPr id="220163" name="Rectangle 3"/>
          <p:cNvSpPr>
            <a:spLocks noGrp="1"/>
          </p:cNvSpPr>
          <p:nvPr>
            <p:ph type="body" idx="1"/>
          </p:nvPr>
        </p:nvSpPr>
        <p:spPr bwMode="auto">
          <a:xfrm>
            <a:off x="914400" y="4343400"/>
            <a:ext cx="5029200" cy="4114800"/>
          </a:xfrm>
          <a:noFill/>
        </p:spPr>
        <p:txBody>
          <a:bodyPr/>
          <a:lstStyle/>
          <a:p>
            <a:pPr eaLnBrk="1" hangingPunct="1"/>
            <a:r>
              <a:rPr lang="hr-HR" altLang="en-US" dirty="0" smtClean="0"/>
              <a:t>Autori</a:t>
            </a:r>
            <a:r>
              <a:rPr lang="hr-HR" altLang="en-US" baseline="0" dirty="0" smtClean="0"/>
              <a:t> konvencije su morali da odluče da li da uključe ili isključe uređaje za dvostruku upotrebu iz obima člana 6. Uključivanje uređaja za dvostruku upotrebu su mogli rezultirati preteranom kriminalizacijom proizvodnje i distribucije uređaja iako su isti bili proizvedeni i distribuisani za svrhe koje nisu bile kriminalne prirode. Isključivanje uređaja za dvostruku upotrebu bi bilo preusko i zahtevalo bi dokazivanje da su uređaji proizvedeni specifično za svrhe vršenja internet kriminala. Konvencija je usvojila balansiran pristup gde su uređaji dizajnirani i prilagođeni </a:t>
            </a:r>
            <a:r>
              <a:rPr lang="hr-HR" altLang="en-US" b="1" baseline="0" dirty="0" smtClean="0"/>
              <a:t>primarno</a:t>
            </a:r>
            <a:r>
              <a:rPr lang="hr-HR" altLang="en-US" baseline="0" dirty="0" smtClean="0"/>
              <a:t>, ali ne isključivo za vršenje internet kriminala uključeni u član 6. </a:t>
            </a:r>
            <a:endParaRPr lang="hr-HR" altLang="en-US" dirty="0" smtClean="0"/>
          </a:p>
          <a:p>
            <a:pPr eaLnBrk="1" hangingPunct="1"/>
            <a:endParaRPr lang="hr-HR" altLang="en-US" dirty="0" smtClean="0"/>
          </a:p>
          <a:p>
            <a:pPr eaLnBrk="1" hangingPunct="1"/>
            <a:endParaRPr lang="hr-HR" altLang="en-US" dirty="0" smtClean="0"/>
          </a:p>
          <a:p>
            <a:pPr eaLnBrk="1" hangingPunct="1"/>
            <a:endParaRPr lang="en-GB" alt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Rot="1" noChangeAspect="1" noTextEdit="1"/>
          </p:cNvSpPr>
          <p:nvPr>
            <p:ph type="sldImg"/>
          </p:nvPr>
        </p:nvSpPr>
        <p:spPr bwMode="auto">
          <a:noFill/>
          <a:ln>
            <a:solidFill>
              <a:srgbClr val="000000"/>
            </a:solidFill>
            <a:miter lim="800000"/>
            <a:headEnd/>
            <a:tailEnd/>
          </a:ln>
        </p:spPr>
      </p:sp>
      <p:sp>
        <p:nvSpPr>
          <p:cNvPr id="222211" name="Rectangle 3"/>
          <p:cNvSpPr>
            <a:spLocks noGrp="1"/>
          </p:cNvSpPr>
          <p:nvPr>
            <p:ph type="body" idx="1"/>
          </p:nvPr>
        </p:nvSpPr>
        <p:spPr bwMode="auto">
          <a:xfrm>
            <a:off x="914400" y="4343400"/>
            <a:ext cx="5029200" cy="4114800"/>
          </a:xfrm>
          <a:noFill/>
        </p:spPr>
        <p:txBody>
          <a:bodyPr/>
          <a:lstStyle/>
          <a:p>
            <a:pPr eaLnBrk="1" hangingPunct="1"/>
            <a:r>
              <a:rPr lang="hr-HR" altLang="en-US" dirty="0" smtClean="0"/>
              <a:t>Pored zloupotrebe uređaja i</a:t>
            </a:r>
            <a:r>
              <a:rPr lang="hr-HR" altLang="en-US" baseline="0" dirty="0" smtClean="0"/>
              <a:t> računarskih programa, član 6 takođe kriminalizuje proizvodnju, prodaju itd. pristupnih kodova, računarskih lozinki i drugih sličnih podataka koji omogućavaju pristup celom sistemu ili delu računarskog sistema. </a:t>
            </a:r>
            <a:endParaRPr lang="hr-HR" altLang="en-US" dirty="0" smtClean="0"/>
          </a:p>
          <a:p>
            <a:pPr eaLnBrk="1" hangingPunct="1"/>
            <a:endParaRPr lang="hr-HR" alt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Rot="1" noChangeAspect="1" noTextEdit="1"/>
          </p:cNvSpPr>
          <p:nvPr>
            <p:ph type="sldImg"/>
          </p:nvPr>
        </p:nvSpPr>
        <p:spPr bwMode="auto">
          <a:noFill/>
          <a:ln>
            <a:solidFill>
              <a:srgbClr val="000000"/>
            </a:solidFill>
            <a:miter lim="800000"/>
            <a:headEnd/>
            <a:tailEnd/>
          </a:ln>
        </p:spPr>
      </p:sp>
      <p:sp>
        <p:nvSpPr>
          <p:cNvPr id="224259" name="Rectangle 3"/>
          <p:cNvSpPr>
            <a:spLocks noGrp="1"/>
          </p:cNvSpPr>
          <p:nvPr>
            <p:ph type="body" idx="1"/>
          </p:nvPr>
        </p:nvSpPr>
        <p:spPr bwMode="auto">
          <a:xfrm>
            <a:off x="914400" y="4343400"/>
            <a:ext cx="5029200" cy="4114800"/>
          </a:xfrm>
          <a:noFill/>
        </p:spPr>
        <p:txBody>
          <a:bodyPr/>
          <a:lstStyle/>
          <a:p>
            <a:pPr eaLnBrk="1" hangingPunct="1"/>
            <a:r>
              <a:rPr lang="hr-HR" altLang="en-US" dirty="0" smtClean="0"/>
              <a:t>Pored proizvodnje</a:t>
            </a:r>
            <a:r>
              <a:rPr lang="hr-HR" altLang="en-US" baseline="0" dirty="0" smtClean="0"/>
              <a:t> ili distribucije uređaja, računarskih programa, lozinki, pristupnih kodova itd, član 6 takođe kriminalizuje posedovanje istih ukoliko posedovanje ima za nameru počinjenje internet kriminala. </a:t>
            </a:r>
            <a:endParaRPr lang="hr-HR" altLang="en-US" dirty="0" smtClean="0"/>
          </a:p>
          <a:p>
            <a:pPr eaLnBrk="1" hangingPunct="1"/>
            <a:endParaRPr lang="hr-HR" altLang="en-US"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TextEdit="1"/>
          </p:cNvSpPr>
          <p:nvPr>
            <p:ph type="sldImg"/>
          </p:nvPr>
        </p:nvSpPr>
        <p:spPr bwMode="auto">
          <a:noFill/>
          <a:ln>
            <a:solidFill>
              <a:srgbClr val="000000"/>
            </a:solidFill>
            <a:miter lim="800000"/>
            <a:headEnd/>
            <a:tailEnd/>
          </a:ln>
        </p:spPr>
      </p:sp>
      <p:sp>
        <p:nvSpPr>
          <p:cNvPr id="225283" name="Rectangle 3"/>
          <p:cNvSpPr>
            <a:spLocks noGrp="1"/>
          </p:cNvSpPr>
          <p:nvPr>
            <p:ph type="body" idx="1"/>
          </p:nvPr>
        </p:nvSpPr>
        <p:spPr bwMode="auto">
          <a:xfrm>
            <a:off x="914400" y="4343400"/>
            <a:ext cx="5029200" cy="4114800"/>
          </a:xfrm>
          <a:noFill/>
        </p:spPr>
        <p:txBody>
          <a:bodyPr/>
          <a:lstStyle/>
          <a:p>
            <a:pPr eaLnBrk="1" hangingPunct="1"/>
            <a:r>
              <a:rPr lang="hr-HR" altLang="en-US" dirty="0" smtClean="0"/>
              <a:t>Krivična</a:t>
            </a:r>
            <a:r>
              <a:rPr lang="hr-HR" altLang="en-US" baseline="0" dirty="0" smtClean="0"/>
              <a:t> dela u vezi sa računarima su dela koja su počinjena sredstvima računarskog sistema. Ova kršenja su novi modaliteti tradicionalnih krivičnih dela, ali se mogu počiniti jedino u digitalnom okruženju i ne mogu se desiti izvan virtuelnog sveta. </a:t>
            </a:r>
            <a:endParaRPr lang="hr-HR" altLang="en-US" dirty="0" smtClean="0"/>
          </a:p>
          <a:p>
            <a:pPr eaLnBrk="1" hangingPunct="1"/>
            <a:endParaRPr lang="hr-HR" altLang="en-US" dirty="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Rot="1" noChangeAspect="1" noTextEdit="1"/>
          </p:cNvSpPr>
          <p:nvPr>
            <p:ph type="sldImg"/>
          </p:nvPr>
        </p:nvSpPr>
        <p:spPr bwMode="auto">
          <a:noFill/>
          <a:ln>
            <a:solidFill>
              <a:srgbClr val="000000"/>
            </a:solidFill>
            <a:miter lim="800000"/>
            <a:headEnd/>
            <a:tailEnd/>
          </a:ln>
        </p:spPr>
      </p:sp>
      <p:sp>
        <p:nvSpPr>
          <p:cNvPr id="226307" name="Rectangle 3"/>
          <p:cNvSpPr>
            <a:spLocks noGrp="1"/>
          </p:cNvSpPr>
          <p:nvPr>
            <p:ph type="body" idx="1"/>
          </p:nvPr>
        </p:nvSpPr>
        <p:spPr bwMode="auto">
          <a:xfrm>
            <a:off x="914400" y="4343400"/>
            <a:ext cx="5029200" cy="4114800"/>
          </a:xfrm>
          <a:noFill/>
        </p:spPr>
        <p:txBody>
          <a:bodyPr/>
          <a:lstStyle/>
          <a:p>
            <a:r>
              <a:rPr lang="hr-HR" altLang="en-US" dirty="0" smtClean="0"/>
              <a:t>Falsifikovanje</a:t>
            </a:r>
            <a:r>
              <a:rPr lang="hr-HR" altLang="en-US" baseline="0" dirty="0" smtClean="0"/>
              <a:t> koje je u vezi sa računarima, opisano članom 7 Konvencije iz Budimpešte je specifičan modalitet falsifikovanja. U većini zemalja, falsifikovanje predstavlja tradicionalno krivično delo. Međutim, normalno se odnosi na opipljive objekte i ponekad se ne može upotrebiti da bi se kriminalizovala računarska falsifikacija, ili falsifikacija računarskih podataka. Ovo je bio razlog za uvođenje člana 7 u konvenciju. </a:t>
            </a:r>
          </a:p>
          <a:p>
            <a:endParaRPr lang="hr-HR" altLang="en-US" baseline="0" dirty="0" smtClean="0"/>
          </a:p>
          <a:p>
            <a:r>
              <a:rPr lang="hr-HR" altLang="en-US" baseline="0" dirty="0" smtClean="0"/>
              <a:t>U ovom trenutku, konvencija ima za cilj da uključi paralelno krivično delo tradicionalnom falsifikovanju dokumenata (opipljivih dokumenata). Međutim, u ovom slučaju, objekt krivičnog dela je računarski podatak. Ovo krivično delo je počinjeno od strane onih koji unesu, izmene, obrišu ili prikriju računarski podatak, što ima za posledicu neautentičan podatak sa namerom da se ti podaci smatraju ili da se njima koristi u pravne svrhe kao da su autentični. </a:t>
            </a:r>
          </a:p>
          <a:p>
            <a:r>
              <a:rPr lang="hr-HR" altLang="en-US" baseline="0" dirty="0" smtClean="0"/>
              <a:t>Ovo krivično delo zahteva, naravno, to da je učinjeno namerno i bespravno. </a:t>
            </a:r>
            <a:endParaRPr lang="hr-HR" altLang="en-US" dirty="0" smtClean="0"/>
          </a:p>
          <a:p>
            <a:endParaRPr lang="hr-HR" altLang="en-US" dirty="0" smtClean="0"/>
          </a:p>
          <a:p>
            <a:endParaRPr lang="hr-HR" altLang="en-US"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TextEdit="1"/>
          </p:cNvSpPr>
          <p:nvPr>
            <p:ph type="sldImg"/>
          </p:nvPr>
        </p:nvSpPr>
        <p:spPr bwMode="auto">
          <a:noFill/>
          <a:ln>
            <a:solidFill>
              <a:srgbClr val="000000"/>
            </a:solidFill>
            <a:miter lim="800000"/>
            <a:headEnd/>
            <a:tailEnd/>
          </a:ln>
        </p:spPr>
      </p:sp>
      <p:sp>
        <p:nvSpPr>
          <p:cNvPr id="227331" name="Rectangle 3"/>
          <p:cNvSpPr>
            <a:spLocks noGrp="1"/>
          </p:cNvSpPr>
          <p:nvPr>
            <p:ph type="body" idx="1"/>
          </p:nvPr>
        </p:nvSpPr>
        <p:spPr bwMode="auto">
          <a:xfrm>
            <a:off x="914400" y="4343400"/>
            <a:ext cx="5029200" cy="4114800"/>
          </a:xfrm>
          <a:noFill/>
        </p:spPr>
        <p:txBody>
          <a:bodyPr/>
          <a:lstStyle/>
          <a:p>
            <a:r>
              <a:rPr lang="hr-HR" altLang="en-US" dirty="0" smtClean="0"/>
              <a:t>Ovaj i sledeći</a:t>
            </a:r>
            <a:r>
              <a:rPr lang="hr-HR" altLang="en-US" baseline="0" dirty="0" smtClean="0"/>
              <a:t> slajd prikazuju pun tekst člana 6, stav 1 </a:t>
            </a:r>
            <a:endParaRPr lang="hr-HR" altLang="en-US" dirty="0" smtClean="0"/>
          </a:p>
          <a:p>
            <a:endParaRPr lang="en-GB" altLang="en-US" dirty="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Rot="1" noChangeAspect="1" noTextEdit="1"/>
          </p:cNvSpPr>
          <p:nvPr>
            <p:ph type="sldImg"/>
          </p:nvPr>
        </p:nvSpPr>
        <p:spPr bwMode="auto">
          <a:noFill/>
          <a:ln>
            <a:solidFill>
              <a:srgbClr val="000000"/>
            </a:solidFill>
            <a:miter lim="800000"/>
            <a:headEnd/>
            <a:tailEnd/>
          </a:ln>
        </p:spPr>
      </p:sp>
      <p:sp>
        <p:nvSpPr>
          <p:cNvPr id="228355" name="Rectangle 3"/>
          <p:cNvSpPr>
            <a:spLocks noGrp="1"/>
          </p:cNvSpPr>
          <p:nvPr>
            <p:ph type="body" idx="1"/>
          </p:nvPr>
        </p:nvSpPr>
        <p:spPr bwMode="auto">
          <a:xfrm>
            <a:off x="914400" y="4343400"/>
            <a:ext cx="5029200" cy="4114800"/>
          </a:xfrm>
          <a:noFill/>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hr-HR" altLang="en-US" dirty="0" smtClean="0"/>
              <a:t>Ovaj slajd</a:t>
            </a:r>
            <a:r>
              <a:rPr lang="hr-HR" altLang="en-US" baseline="0" dirty="0" smtClean="0"/>
              <a:t> prikazuje element člana 7. Objašnjenje ovog elementa je pruženo na sledećem slajdu. </a:t>
            </a:r>
            <a:endParaRPr lang="hr-HR" altLang="en-US" dirty="0" smtClean="0"/>
          </a:p>
          <a:p>
            <a:endParaRPr lang="hr-HR" altLang="en-US" dirty="0" smtClean="0"/>
          </a:p>
          <a:p>
            <a:endParaRPr lang="hr-HR" altLang="en-US" dirty="0" smtClean="0"/>
          </a:p>
          <a:p>
            <a:endParaRPr lang="en-GB"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155651" name="Rezervirano mjesto bilježaka 2"/>
          <p:cNvSpPr>
            <a:spLocks noGrp="1"/>
          </p:cNvSpPr>
          <p:nvPr>
            <p:ph type="body" idx="1"/>
          </p:nvPr>
        </p:nvSpPr>
        <p:spPr bwMode="auto">
          <a:noFill/>
        </p:spPr>
        <p:txBody>
          <a:bodyPr/>
          <a:lstStyle/>
          <a:p>
            <a:r>
              <a:rPr lang="bs-Latn-BA" altLang="en-US" dirty="0" smtClean="0"/>
              <a:t>Kao prvi međunarodni</a:t>
            </a:r>
            <a:r>
              <a:rPr lang="bs-Latn-BA" altLang="en-US" baseline="0" dirty="0" smtClean="0"/>
              <a:t> sporazum o internet kriminalu, Konvencija iz Budimpešte ima za cilj da olakša i razvije međunarodnu saradnju u krivičnim istragama.</a:t>
            </a:r>
            <a:endParaRPr lang="en-US" altLang="en-US" dirty="0" smtClean="0"/>
          </a:p>
          <a:p>
            <a:r>
              <a:rPr lang="bs-Latn-BA" altLang="en-US" dirty="0" smtClean="0"/>
              <a:t>U</a:t>
            </a:r>
            <a:r>
              <a:rPr lang="bs-Latn-BA" altLang="en-US" baseline="0" dirty="0" smtClean="0"/>
              <a:t> ovim dvema sesijama, fokus će biti na materijalnom krivičnom pravu, tj. onim krivičnim delima koja Konvencija iz Budimpešte zahteva od svake od zemalja da budu kriminalizovane u nacionalnom zakonodavstvu.</a:t>
            </a:r>
            <a:endParaRPr lang="hr-HR" altLang="en-US" dirty="0" smtClean="0"/>
          </a:p>
        </p:txBody>
      </p:sp>
      <p:sp>
        <p:nvSpPr>
          <p:cNvPr id="155652" name="Rezervirano mjesto broja slajda 3"/>
          <p:cNvSpPr>
            <a:spLocks noGrp="1"/>
          </p:cNvSpPr>
          <p:nvPr>
            <p:ph type="sldNum" sz="quarter" idx="5"/>
          </p:nvPr>
        </p:nvSpPr>
        <p:spPr bwMode="auto">
          <a:noFill/>
          <a:ln>
            <a:miter lim="800000"/>
            <a:headEnd/>
            <a:tailEnd/>
          </a:ln>
        </p:spPr>
        <p:txBody>
          <a:bodyPr/>
          <a:lstStyle/>
          <a:p>
            <a:fld id="{0FE2923B-D16B-4223-BD21-234343A8DA2A}" type="slidenum">
              <a:rPr lang="en-US" altLang="en-US">
                <a:cs typeface="Arial" charset="0"/>
              </a:rPr>
              <a:pPr/>
              <a:t>7</a:t>
            </a:fld>
            <a:endParaRPr lang="en-US" altLang="en-US">
              <a:cs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Rot="1" noChangeAspect="1" noTextEdit="1"/>
          </p:cNvSpPr>
          <p:nvPr>
            <p:ph type="sldImg"/>
          </p:nvPr>
        </p:nvSpPr>
        <p:spPr bwMode="auto">
          <a:noFill/>
          <a:ln>
            <a:solidFill>
              <a:srgbClr val="000000"/>
            </a:solidFill>
            <a:miter lim="800000"/>
            <a:headEnd/>
            <a:tailEnd/>
          </a:ln>
        </p:spPr>
      </p:sp>
      <p:sp>
        <p:nvSpPr>
          <p:cNvPr id="161795" name="Rectangle 3"/>
          <p:cNvSpPr>
            <a:spLocks noGrp="1"/>
          </p:cNvSpPr>
          <p:nvPr>
            <p:ph type="body" idx="1"/>
          </p:nvPr>
        </p:nvSpPr>
        <p:spPr bwMode="auto">
          <a:xfrm>
            <a:off x="914400" y="4343400"/>
            <a:ext cx="50292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hr-HR" altLang="x-none" dirty="0" smtClean="0">
                <a:ea typeface="ＭＳ Ｐゴシック" panose="020B0600070205080204" pitchFamily="34" charset="-128"/>
                <a:cs typeface="ＭＳ Ｐゴシック" charset="0"/>
              </a:rPr>
              <a:t>Ovaj slajd nabraja četiri</a:t>
            </a:r>
            <a:r>
              <a:rPr lang="hr-HR" altLang="x-none" baseline="0" dirty="0" smtClean="0">
                <a:ea typeface="ＭＳ Ｐゴシック" panose="020B0600070205080204" pitchFamily="34" charset="-128"/>
                <a:cs typeface="ＭＳ Ｐゴシック" charset="0"/>
              </a:rPr>
              <a:t> sredstva po kojima se autentičan dokument može falsifikovati po članu 6. Oni su </a:t>
            </a:r>
          </a:p>
          <a:p>
            <a:pPr eaLnBrk="1" hangingPunct="1">
              <a:defRPr/>
            </a:pPr>
            <a:endParaRPr lang="hr-HR" altLang="x-none" baseline="0" dirty="0" smtClean="0">
              <a:ea typeface="ＭＳ Ｐゴシック" panose="020B0600070205080204" pitchFamily="34" charset="-128"/>
              <a:cs typeface="ＭＳ Ｐゴシック" charset="0"/>
            </a:endParaRPr>
          </a:p>
          <a:p>
            <a:pPr marL="228600" indent="-228600" eaLnBrk="1" hangingPunct="1">
              <a:buAutoNum type="arabicPeriod"/>
              <a:defRPr/>
            </a:pPr>
            <a:r>
              <a:rPr lang="hr-HR" altLang="x-none" baseline="0" dirty="0" smtClean="0">
                <a:ea typeface="ＭＳ Ｐゴシック" panose="020B0600070205080204" pitchFamily="34" charset="-128"/>
                <a:cs typeface="ＭＳ Ｐゴシック" charset="0"/>
              </a:rPr>
              <a:t>Unos tačnih ili netačnih podataka (u vreme kreiranja podatka)</a:t>
            </a:r>
          </a:p>
          <a:p>
            <a:pPr marL="228600" indent="-228600" eaLnBrk="1" hangingPunct="1">
              <a:buAutoNum type="arabicPeriod"/>
              <a:defRPr/>
            </a:pPr>
            <a:r>
              <a:rPr lang="hr-HR" altLang="x-none" baseline="0" dirty="0" smtClean="0">
                <a:ea typeface="ＭＳ Ｐゴシック" panose="020B0600070205080204" pitchFamily="34" charset="-128"/>
                <a:cs typeface="ＭＳ Ｐゴシック" charset="0"/>
              </a:rPr>
              <a:t>Naknadne izmene podataka (uključujući modifikovanje, varijacije i delimične izmene)</a:t>
            </a:r>
          </a:p>
          <a:p>
            <a:pPr marL="228600" indent="-228600" eaLnBrk="1" hangingPunct="1">
              <a:buAutoNum type="arabicPeriod"/>
              <a:defRPr/>
            </a:pPr>
            <a:r>
              <a:rPr lang="hr-HR" altLang="x-none" baseline="0" dirty="0" smtClean="0">
                <a:ea typeface="ＭＳ Ｐゴシック" panose="020B0600070205080204" pitchFamily="34" charset="-128"/>
                <a:cs typeface="ＭＳ Ｐゴシック" charset="0"/>
              </a:rPr>
              <a:t>Brisanje (uklanjanje podataka sa medijuma za pohranjivanje podataka)</a:t>
            </a:r>
          </a:p>
          <a:p>
            <a:pPr marL="228600" indent="-228600" eaLnBrk="1" hangingPunct="1">
              <a:buAutoNum type="arabicPeriod"/>
              <a:defRPr/>
            </a:pPr>
            <a:r>
              <a:rPr lang="hr-HR" altLang="x-none" baseline="0" dirty="0" smtClean="0">
                <a:ea typeface="ＭＳ Ｐゴシック" panose="020B0600070205080204" pitchFamily="34" charset="-128"/>
                <a:cs typeface="ＭＳ Ｐゴシック" charset="0"/>
              </a:rPr>
              <a:t>Prikrivanje (zadržavanje ili prikrivanje podataka)</a:t>
            </a:r>
            <a:endParaRPr lang="hr-HR" altLang="x-none" dirty="0" smtClean="0">
              <a:ea typeface="ＭＳ Ｐゴシック" panose="020B0600070205080204" pitchFamily="34" charset="-128"/>
              <a:cs typeface="ＭＳ Ｐゴシック" charset="0"/>
            </a:endParaRPr>
          </a:p>
          <a:p>
            <a:pPr eaLnBrk="1" hangingPunct="1">
              <a:defRPr/>
            </a:pPr>
            <a:endParaRPr lang="hr-HR" altLang="x-none" dirty="0" smtClean="0">
              <a:ea typeface="ＭＳ Ｐゴシック" panose="020B0600070205080204" pitchFamily="34" charset="-128"/>
              <a:cs typeface="ＭＳ Ｐゴシック"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Rot="1" noChangeAspect="1" noTextEdit="1"/>
          </p:cNvSpPr>
          <p:nvPr>
            <p:ph type="sldImg"/>
          </p:nvPr>
        </p:nvSpPr>
        <p:spPr bwMode="auto">
          <a:noFill/>
          <a:ln>
            <a:solidFill>
              <a:srgbClr val="000000"/>
            </a:solidFill>
            <a:miter lim="800000"/>
            <a:headEnd/>
            <a:tailEnd/>
          </a:ln>
        </p:spPr>
      </p:sp>
      <p:sp>
        <p:nvSpPr>
          <p:cNvPr id="232451" name="Rectangle 3"/>
          <p:cNvSpPr>
            <a:spLocks noGrp="1"/>
          </p:cNvSpPr>
          <p:nvPr>
            <p:ph type="body" idx="1"/>
          </p:nvPr>
        </p:nvSpPr>
        <p:spPr bwMode="auto">
          <a:xfrm>
            <a:off x="914400" y="4343400"/>
            <a:ext cx="5029200" cy="4114800"/>
          </a:xfrm>
          <a:noFill/>
        </p:spPr>
        <p:txBody>
          <a:bodyPr/>
          <a:lstStyle/>
          <a:p>
            <a:r>
              <a:rPr lang="hr-HR" altLang="en-US" dirty="0" smtClean="0"/>
              <a:t>Prevare koje su u vezi</a:t>
            </a:r>
            <a:r>
              <a:rPr lang="hr-HR" altLang="en-US" baseline="0" dirty="0" smtClean="0"/>
              <a:t> sa računarima, opisane po članu 8 Konvencije iz Budimpešte su</a:t>
            </a:r>
            <a:endParaRPr lang="hr-HR" altLang="en-US" dirty="0" smtClean="0"/>
          </a:p>
          <a:p>
            <a:endParaRPr lang="hr-HR" altLang="en-US" dirty="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Rot="1" noChangeAspect="1" noTextEdit="1"/>
          </p:cNvSpPr>
          <p:nvPr>
            <p:ph type="sldImg"/>
          </p:nvPr>
        </p:nvSpPr>
        <p:spPr bwMode="auto">
          <a:noFill/>
          <a:ln>
            <a:solidFill>
              <a:srgbClr val="000000"/>
            </a:solidFill>
            <a:miter lim="800000"/>
            <a:headEnd/>
            <a:tailEnd/>
          </a:ln>
        </p:spPr>
      </p:sp>
      <p:sp>
        <p:nvSpPr>
          <p:cNvPr id="233475" name="Rectangle 3"/>
          <p:cNvSpPr>
            <a:spLocks noGrp="1"/>
          </p:cNvSpPr>
          <p:nvPr>
            <p:ph type="body" idx="1"/>
          </p:nvPr>
        </p:nvSpPr>
        <p:spPr bwMode="auto">
          <a:xfrm>
            <a:off x="914400" y="4343400"/>
            <a:ext cx="5029200" cy="4114800"/>
          </a:xfrm>
          <a:noFill/>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hr-HR" altLang="en-US" dirty="0" smtClean="0"/>
              <a:t>Ovaj slajd</a:t>
            </a:r>
            <a:r>
              <a:rPr lang="hr-HR" altLang="en-US" baseline="0" dirty="0" smtClean="0"/>
              <a:t> prikazuje element člana 8. Objašnjenje ovog elementa je pruženo na sledećem slajdu. </a:t>
            </a:r>
            <a:endParaRPr lang="hr-HR" altLang="en-US" dirty="0" smtClean="0"/>
          </a:p>
          <a:p>
            <a:endParaRPr lang="en-GB" altLang="en-US" dirty="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Rot="1" noChangeAspect="1" noTextEdit="1"/>
          </p:cNvSpPr>
          <p:nvPr>
            <p:ph type="sldImg"/>
          </p:nvPr>
        </p:nvSpPr>
        <p:spPr bwMode="auto">
          <a:noFill/>
          <a:ln>
            <a:solidFill>
              <a:srgbClr val="000000"/>
            </a:solidFill>
            <a:miter lim="800000"/>
            <a:headEnd/>
            <a:tailEnd/>
          </a:ln>
        </p:spPr>
      </p:sp>
      <p:sp>
        <p:nvSpPr>
          <p:cNvPr id="234499" name="Rectangle 3"/>
          <p:cNvSpPr>
            <a:spLocks noGrp="1"/>
          </p:cNvSpPr>
          <p:nvPr>
            <p:ph type="body" idx="1"/>
          </p:nvPr>
        </p:nvSpPr>
        <p:spPr bwMode="auto">
          <a:xfrm>
            <a:off x="914400" y="4343400"/>
            <a:ext cx="5029200" cy="4114800"/>
          </a:xfrm>
          <a:noFill/>
        </p:spPr>
        <p:txBody>
          <a:bodyPr/>
          <a:lstStyle/>
          <a:p>
            <a:r>
              <a:rPr lang="hr-HR" altLang="en-US" dirty="0" smtClean="0"/>
              <a:t>Ovaj</a:t>
            </a:r>
            <a:r>
              <a:rPr lang="hr-HR" altLang="en-US" baseline="0" dirty="0" smtClean="0"/>
              <a:t> slajd prikazuje pun tekst člana 8. </a:t>
            </a:r>
            <a:endParaRPr lang="en-GB" altLang="en-US" dirty="0"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hangingPunct="1">
              <a:defRPr/>
            </a:pPr>
            <a:r>
              <a:rPr lang="hr-HR" altLang="x-none" dirty="0" smtClean="0">
                <a:ea typeface="ＭＳ Ｐゴシック" panose="020B0600070205080204" pitchFamily="34" charset="-128"/>
                <a:cs typeface="ＭＳ Ｐゴシック" charset="0"/>
              </a:rPr>
              <a:t>Ovaj slajd nabraja četiri sredstva</a:t>
            </a:r>
            <a:r>
              <a:rPr lang="hr-HR" altLang="x-none" baseline="0" dirty="0" smtClean="0">
                <a:ea typeface="ＭＳ Ｐゴシック" panose="020B0600070205080204" pitchFamily="34" charset="-128"/>
                <a:cs typeface="ＭＳ Ｐゴシック" charset="0"/>
              </a:rPr>
              <a:t> kojima se može prouzrokovati gubitak imovine drugog lica. Oni su:</a:t>
            </a:r>
            <a:endParaRPr lang="hr-HR" altLang="x-none" dirty="0" smtClean="0">
              <a:ea typeface="ＭＳ Ｐゴシック" panose="020B0600070205080204" pitchFamily="34" charset="-128"/>
              <a:cs typeface="ＭＳ Ｐゴシック" charset="0"/>
            </a:endParaRPr>
          </a:p>
          <a:p>
            <a:pPr marL="228600" indent="-228600" eaLnBrk="1" hangingPunct="1">
              <a:buAutoNum type="arabicPeriod"/>
              <a:defRPr/>
            </a:pPr>
            <a:r>
              <a:rPr lang="hr-HR" altLang="x-none" dirty="0" smtClean="0">
                <a:ea typeface="ＭＳ Ｐゴシック" panose="020B0600070205080204" pitchFamily="34" charset="-128"/>
                <a:cs typeface="ＭＳ Ｐゴシック" charset="0"/>
              </a:rPr>
              <a:t>Unošenje</a:t>
            </a:r>
            <a:r>
              <a:rPr lang="hr-HR" altLang="x-none" baseline="0" dirty="0" smtClean="0">
                <a:ea typeface="ＭＳ Ｐゴシック" panose="020B0600070205080204" pitchFamily="34" charset="-128"/>
                <a:cs typeface="ＭＳ Ｐゴシック" charset="0"/>
              </a:rPr>
              <a:t> tačnih ili netačnih podataka (u vreme kreiranja ili unošenja podataka)</a:t>
            </a:r>
          </a:p>
          <a:p>
            <a:pPr marL="228600" indent="-228600" eaLnBrk="1" hangingPunct="1">
              <a:buAutoNum type="arabicPeriod"/>
              <a:defRPr/>
            </a:pPr>
            <a:r>
              <a:rPr lang="hr-HR" altLang="x-none" baseline="0" dirty="0" smtClean="0">
                <a:ea typeface="ＭＳ Ｐゴシック" panose="020B0600070205080204" pitchFamily="34" charset="-128"/>
                <a:cs typeface="ＭＳ Ｐゴシック" charset="0"/>
              </a:rPr>
              <a:t>Naknadno menjanje (uključujući modifikacije, varijacije ili delimične izmene)</a:t>
            </a:r>
          </a:p>
          <a:p>
            <a:pPr marL="228600" indent="-228600" eaLnBrk="1" hangingPunct="1">
              <a:buAutoNum type="arabicPeriod"/>
              <a:defRPr/>
            </a:pPr>
            <a:r>
              <a:rPr lang="hr-HR" altLang="x-none" baseline="0" dirty="0" smtClean="0">
                <a:ea typeface="ＭＳ Ｐゴシック" panose="020B0600070205080204" pitchFamily="34" charset="-128"/>
                <a:cs typeface="ＭＳ Ｐゴシック" charset="0"/>
              </a:rPr>
              <a:t>Brisanje (uklanjanje podata sa medijuma za pohranjivanje podataka)</a:t>
            </a:r>
          </a:p>
          <a:p>
            <a:pPr marL="228600" indent="-228600" eaLnBrk="1" hangingPunct="1">
              <a:buAutoNum type="arabicPeriod"/>
              <a:defRPr/>
            </a:pPr>
            <a:r>
              <a:rPr lang="hr-HR" altLang="x-none" baseline="0" dirty="0" smtClean="0">
                <a:ea typeface="ＭＳ Ｐゴシック" panose="020B0600070205080204" pitchFamily="34" charset="-128"/>
                <a:cs typeface="ＭＳ Ｐゴシック" charset="0"/>
              </a:rPr>
              <a:t>Prikrivanje (zadržavanje ili prikrivanje podataka)</a:t>
            </a:r>
          </a:p>
          <a:p>
            <a:pPr marL="228600" indent="-228600" eaLnBrk="1" hangingPunct="1">
              <a:buAutoNum type="arabicPeriod"/>
              <a:defRPr/>
            </a:pPr>
            <a:r>
              <a:rPr lang="hr-HR" altLang="x-none" baseline="0" dirty="0" smtClean="0">
                <a:ea typeface="ＭＳ Ｐゴシック" panose="020B0600070205080204" pitchFamily="34" charset="-128"/>
                <a:cs typeface="ＭＳ Ｐゴシック" charset="0"/>
              </a:rPr>
              <a:t>Ometanje (funkcionisanja računarskog sistema)</a:t>
            </a:r>
            <a:endParaRPr lang="hr-HR" altLang="x-none" dirty="0" smtClean="0">
              <a:ea typeface="ＭＳ Ｐゴシック" panose="020B0600070205080204" pitchFamily="34" charset="-128"/>
              <a:cs typeface="ＭＳ Ｐゴシック" charset="0"/>
            </a:endParaRPr>
          </a:p>
          <a:p>
            <a:pPr eaLnBrk="1" hangingPunct="1">
              <a:defRPr/>
            </a:pPr>
            <a:endParaRPr lang="hr-HR" altLang="x-none" dirty="0" smtClean="0">
              <a:ea typeface="ＭＳ Ｐゴシック" panose="020B0600070205080204" pitchFamily="34" charset="-128"/>
              <a:cs typeface="ＭＳ Ｐゴシック" charset="0"/>
            </a:endParaRPr>
          </a:p>
        </p:txBody>
      </p:sp>
      <p:sp>
        <p:nvSpPr>
          <p:cNvPr id="235524" name="Slide Number Placeholder 3"/>
          <p:cNvSpPr>
            <a:spLocks noGrp="1"/>
          </p:cNvSpPr>
          <p:nvPr>
            <p:ph type="sldNum" sz="quarter" idx="5"/>
          </p:nvPr>
        </p:nvSpPr>
        <p:spPr bwMode="auto">
          <a:noFill/>
          <a:ln>
            <a:miter lim="800000"/>
            <a:headEnd/>
            <a:tailEnd/>
          </a:ln>
        </p:spPr>
        <p:txBody>
          <a:bodyPr/>
          <a:lstStyle/>
          <a:p>
            <a:fld id="{9093588C-DA0F-4C56-BC84-19FC362B75AD}" type="slidenum">
              <a:rPr lang="en-US" altLang="en-US">
                <a:cs typeface="Arial" charset="0"/>
              </a:rPr>
              <a:pPr/>
              <a:t>61</a:t>
            </a:fld>
            <a:endParaRPr lang="en-US" altLang="en-US">
              <a:cs typeface="Arial"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bwMode="auto">
          <a:noFill/>
          <a:ln>
            <a:solidFill>
              <a:srgbClr val="000000"/>
            </a:solidFill>
            <a:miter lim="800000"/>
            <a:headEnd/>
            <a:tailEnd/>
          </a:ln>
        </p:spPr>
      </p:sp>
      <p:sp>
        <p:nvSpPr>
          <p:cNvPr id="237571" name="Notes Placeholder 2"/>
          <p:cNvSpPr>
            <a:spLocks noGrp="1"/>
          </p:cNvSpPr>
          <p:nvPr>
            <p:ph type="body" idx="1"/>
          </p:nvPr>
        </p:nvSpPr>
        <p:spPr bwMode="auto">
          <a:noFill/>
        </p:spPr>
        <p:txBody>
          <a:bodyPr/>
          <a:lstStyle/>
          <a:p>
            <a:r>
              <a:rPr lang="hr-HR" altLang="en-US" dirty="0" smtClean="0"/>
              <a:t>U vezi</a:t>
            </a:r>
            <a:r>
              <a:rPr lang="hr-HR" altLang="en-US" baseline="0" dirty="0" smtClean="0"/>
              <a:t> sa krivičnim delom prevare u vezi sa računarskim sistemom, neophodno je da činjenje prouzrokuje direktni ekonomski ili imovinski gubitak za drugo lice. Ovo može uključivati gubitak novca, materijalnih i nematerijalnih stvari koje imaju ekonomsku vrednost. </a:t>
            </a:r>
            <a:endParaRPr lang="hr-HR" altLang="en-US" dirty="0" smtClean="0"/>
          </a:p>
          <a:p>
            <a:endParaRPr lang="hr-HR" altLang="en-US" dirty="0" smtClean="0"/>
          </a:p>
        </p:txBody>
      </p:sp>
      <p:sp>
        <p:nvSpPr>
          <p:cNvPr id="237572" name="Slide Number Placeholder 3"/>
          <p:cNvSpPr>
            <a:spLocks noGrp="1"/>
          </p:cNvSpPr>
          <p:nvPr>
            <p:ph type="sldNum" sz="quarter" idx="5"/>
          </p:nvPr>
        </p:nvSpPr>
        <p:spPr bwMode="auto">
          <a:noFill/>
          <a:ln>
            <a:miter lim="800000"/>
            <a:headEnd/>
            <a:tailEnd/>
          </a:ln>
        </p:spPr>
        <p:txBody>
          <a:bodyPr/>
          <a:lstStyle/>
          <a:p>
            <a:fld id="{2E7B10FF-0DF8-41EA-9E43-2F881A1B6BF1}" type="slidenum">
              <a:rPr lang="en-US" altLang="en-US">
                <a:cs typeface="Arial" charset="0"/>
              </a:rPr>
              <a:pPr/>
              <a:t>62</a:t>
            </a:fld>
            <a:endParaRPr lang="en-US" altLang="en-US">
              <a:cs typeface="Arial"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TextEdit="1"/>
          </p:cNvSpPr>
          <p:nvPr>
            <p:ph type="sldImg"/>
          </p:nvPr>
        </p:nvSpPr>
        <p:spPr bwMode="auto">
          <a:noFill/>
          <a:ln>
            <a:solidFill>
              <a:srgbClr val="000000"/>
            </a:solidFill>
            <a:miter lim="800000"/>
            <a:headEnd/>
            <a:tailEnd/>
          </a:ln>
        </p:spPr>
      </p:sp>
      <p:sp>
        <p:nvSpPr>
          <p:cNvPr id="238595" name="Rectangle 3"/>
          <p:cNvSpPr>
            <a:spLocks noGrp="1"/>
          </p:cNvSpPr>
          <p:nvPr>
            <p:ph type="body" idx="1"/>
          </p:nvPr>
        </p:nvSpPr>
        <p:spPr bwMode="auto">
          <a:xfrm>
            <a:off x="914400" y="4343400"/>
            <a:ext cx="5029200" cy="4114800"/>
          </a:xfrm>
          <a:noFill/>
        </p:spPr>
        <p:txBody>
          <a:bodyPr/>
          <a:lstStyle/>
          <a:p>
            <a:pPr eaLnBrk="1" hangingPunct="1"/>
            <a:r>
              <a:rPr lang="hr-HR" altLang="en-US" dirty="0" smtClean="0"/>
              <a:t>Krivična</a:t>
            </a:r>
            <a:r>
              <a:rPr lang="hr-HR" altLang="en-US" baseline="0" dirty="0" smtClean="0"/>
              <a:t> dela u vezi sa sadržajem se odnose na ona krivična dela koja postaju lakša upotrebom računara ili mreža. Ove vrste kršenja se mogu počiniti drugim sredstvima, ali su ih računari i mreže učinili lakšima. </a:t>
            </a:r>
            <a:endParaRPr lang="hr-HR" altLang="en-US" dirty="0" smtClean="0"/>
          </a:p>
          <a:p>
            <a:pPr eaLnBrk="1" hangingPunct="1"/>
            <a:endParaRPr lang="hr-HR" altLang="en-US" dirty="0"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239619" name="Rezervirano mjesto bilježaka 2"/>
          <p:cNvSpPr>
            <a:spLocks noGrp="1"/>
          </p:cNvSpPr>
          <p:nvPr>
            <p:ph type="body" idx="1"/>
          </p:nvPr>
        </p:nvSpPr>
        <p:spPr bwMode="auto">
          <a:noFill/>
        </p:spPr>
        <p:txBody>
          <a:bodyPr/>
          <a:lstStyle/>
          <a:p>
            <a:pPr algn="just">
              <a:lnSpc>
                <a:spcPct val="80000"/>
              </a:lnSpc>
            </a:pPr>
            <a:r>
              <a:rPr lang="bs-Latn-BA" altLang="en-US" sz="700" dirty="0" smtClean="0"/>
              <a:t>Član 9</a:t>
            </a:r>
            <a:r>
              <a:rPr lang="bs-Latn-BA" altLang="en-US" sz="700" baseline="0" dirty="0" smtClean="0"/>
              <a:t> Konvencije iz Budimpešte predstavlja jednu od najvećih inovacija u ovom sporazumu: on kriminalizuje delo dečje pornografije počinjeno sredstvima računarskog sistema. </a:t>
            </a:r>
          </a:p>
          <a:p>
            <a:pPr algn="just">
              <a:lnSpc>
                <a:spcPct val="80000"/>
              </a:lnSpc>
            </a:pPr>
            <a:endParaRPr lang="bs-Latn-BA" altLang="en-US" sz="700" baseline="0" dirty="0" smtClean="0"/>
          </a:p>
          <a:p>
            <a:pPr algn="just">
              <a:lnSpc>
                <a:spcPct val="80000"/>
              </a:lnSpc>
            </a:pPr>
            <a:r>
              <a:rPr lang="bs-Latn-BA" altLang="en-US" sz="700" baseline="0" dirty="0" smtClean="0"/>
              <a:t>Trgovina dečjom pornografijom se enormno povećala sa dolaskom interneta. Komunikacije i mreže informacija nude veliki broj prednosti i mogućnosti za one koji traže ovakvu vrstu sadržaja. Osim toga, na internetu korisnici mogu da budu anonimni dok pristupaju materijalima koji sarže zlostavljanje dece. </a:t>
            </a:r>
          </a:p>
          <a:p>
            <a:pPr algn="just">
              <a:lnSpc>
                <a:spcPct val="80000"/>
              </a:lnSpc>
            </a:pPr>
            <a:endParaRPr lang="bs-Latn-BA" altLang="en-US" sz="700" baseline="0" dirty="0" smtClean="0"/>
          </a:p>
          <a:p>
            <a:pPr algn="just">
              <a:lnSpc>
                <a:spcPct val="80000"/>
              </a:lnSpc>
            </a:pPr>
            <a:r>
              <a:rPr lang="bs-Latn-BA" altLang="en-US" sz="700" baseline="0" dirty="0" smtClean="0"/>
              <a:t>U vezi sa krivičnim delima dečje pornografije, jedan aspekt je posebno kontraverzan: kriminalizacija „pseudo slika“. Ovaj član konvencije pokriva ne samo situacije slika gde su stvarna deca fotografisana tokom seksualne aktivnosti, već takođe i lažne predstave dece – na primer, slike potpuno kreirane računarima (morfovanje na primer glave deteta na telu odrasle osobe koja je uključena u seksualnu aktivnost) ili slike odraslih osoba (uverljive) koja se pretvaraju (ponašanjem ili oblačenjem) da su deca. </a:t>
            </a:r>
            <a:endParaRPr lang="en-GB" altLang="en-US" sz="700" dirty="0" smtClean="0"/>
          </a:p>
          <a:p>
            <a:pPr algn="just">
              <a:lnSpc>
                <a:spcPct val="80000"/>
              </a:lnSpc>
            </a:pPr>
            <a:r>
              <a:rPr lang="bs-Latn-BA" altLang="en-US" sz="700" dirty="0" smtClean="0"/>
              <a:t>Drugi važan aspekt mora biti prodiskutovan,</a:t>
            </a:r>
            <a:r>
              <a:rPr lang="bs-Latn-BA" altLang="en-US" sz="700" baseline="0" dirty="0" smtClean="0"/>
              <a:t> obzirom da se široko razmatra u tekstu konvencije: kazna za samo posedovanje materijala dečje pornografije. Član 9 (1) definiše kao kršenje samo posedovanje ovakve vrste materijala, unutar računarskog sistema, kao i nabavljanje takvih slika za čisto ličnu upotrebu. Ovaj pristup je generalno usvojen od strane drugih međunarodnih foruma koji su se bavili ovom temom. </a:t>
            </a:r>
          </a:p>
          <a:p>
            <a:pPr algn="just">
              <a:lnSpc>
                <a:spcPct val="80000"/>
              </a:lnSpc>
            </a:pPr>
            <a:endParaRPr lang="bs-Latn-BA" altLang="en-US" sz="700" baseline="0" dirty="0" smtClean="0"/>
          </a:p>
          <a:p>
            <a:pPr algn="just">
              <a:lnSpc>
                <a:spcPct val="80000"/>
              </a:lnSpc>
            </a:pPr>
            <a:r>
              <a:rPr lang="bs-Latn-BA" altLang="en-US" sz="700" baseline="0" dirty="0" smtClean="0"/>
              <a:t>Kriminalizacija samo posedovanje materijala dečje pornografije čini krivičnu istragu mnogo lakšom, s obzirom da svako ko ima u svom posedu ovakvu vrstu materijala može biti krivično gonjen, a specifična namera da koristi slike na određen način (na primer da ih proda) ili učestvuje u njihovoj proizvodnji ne mora da bude dokazana. Ovo takođe znači da osumnjičeni pedofili mogu biti kažnjeni bez ikakvog dokaza da su delovali u skladu sa svojim impulsima prema detetu. I, naravno, policija i sudovi mogu istraživati i osuditi na ovaj način osumnjičene snabdevače dečje pornografije (čak i ako je u pitanju samo posedovanje), sa ili bez dokaza da je zapravo došlo do trgovine. </a:t>
            </a:r>
            <a:endParaRPr lang="en-GB" altLang="en-US" sz="700" dirty="0" smtClean="0"/>
          </a:p>
          <a:p>
            <a:pPr>
              <a:lnSpc>
                <a:spcPct val="80000"/>
              </a:lnSpc>
            </a:pPr>
            <a:r>
              <a:rPr lang="bs-Latn-BA" altLang="en-US" sz="700" dirty="0" smtClean="0"/>
              <a:t>U tom smislu, važno</a:t>
            </a:r>
            <a:r>
              <a:rPr lang="bs-Latn-BA" altLang="en-US" sz="700" baseline="0" dirty="0" smtClean="0"/>
              <a:t> je razmotriti pravnu opciju iz Evropske unije. Tokom više godina, Evropska unija je odlučila da kriminalizuje samo posedovanje materijala dečje pornografije – od Odluke Saveta datiranog 29. maja 2000. god. U skorije vreme, u Direktivi 2011/92/EU Evropskog parlamenta i Saveta od 13. decembra 2011. god. o borbi protiv zlostavljanja deteta i seksualnog iskorištavanja dece i dečje pornografije, i koja je zamenila Okvirnu Odluku Saveta 2004/68/JHA, kaže se da države članice Evropske unije treba da kriminalizuju, pored drugih nezakonitih radnji, nabavljanje ili posedovanje dečje pornografije (Član 5,2). Međutim, isti dokument daje diskreciono pravo svakoj od zemalja članica da odluče da li se inkriminacija odnosi na predmete gde pornografski materijal poseduje proizvođač isključivo za svoju privatnu upotrebu (ukoliko pornografski materijal nije korišćen u svrhu proizvodnje i pod uslovom da radnja ne podrazumeva rizik od diseminacije materijala). </a:t>
            </a:r>
            <a:r>
              <a:rPr lang="en-GB" altLang="en-US" sz="700" dirty="0" smtClean="0"/>
              <a:t> </a:t>
            </a:r>
          </a:p>
          <a:p>
            <a:pPr>
              <a:lnSpc>
                <a:spcPct val="80000"/>
              </a:lnSpc>
            </a:pPr>
            <a:r>
              <a:rPr lang="en-GB" altLang="en-US" sz="700" dirty="0" smtClean="0"/>
              <a:t> </a:t>
            </a:r>
            <a:endParaRPr lang="bs-Latn-BA" altLang="en-US" sz="700" dirty="0" smtClean="0"/>
          </a:p>
          <a:p>
            <a:pPr>
              <a:lnSpc>
                <a:spcPct val="80000"/>
              </a:lnSpc>
            </a:pPr>
            <a:r>
              <a:rPr lang="bs-Latn-BA" altLang="en-US" sz="700" dirty="0" smtClean="0"/>
              <a:t>Ova</a:t>
            </a:r>
            <a:r>
              <a:rPr lang="bs-Latn-BA" altLang="en-US" sz="700" baseline="0" dirty="0" smtClean="0"/>
              <a:t> opcija Evropske unije je apsolutno u skladu sa članom 9 Konvencije iz Budimpešte koja inkriminiše proizvodnju, nuđenje ili činjenje dostupnom, distribuisanje ili prenošenje, nabavljanje ili samo posedovanje dečje pornografije u računarskom sistemu ili na medijumu za pohranjivanje računarskih podataka. Međutim, uključivanje „nabavljanja“ ili „posedovanja“ dozvoljava rezervacije zemalja članica u vezi sa konvencijom. </a:t>
            </a:r>
            <a:endParaRPr lang="en-GB" altLang="en-US" sz="700" dirty="0" smtClean="0"/>
          </a:p>
          <a:p>
            <a:pPr>
              <a:lnSpc>
                <a:spcPct val="80000"/>
              </a:lnSpc>
            </a:pPr>
            <a:endParaRPr lang="bs-Latn-BA" altLang="en-US" sz="700" dirty="0" smtClean="0"/>
          </a:p>
          <a:p>
            <a:pPr>
              <a:lnSpc>
                <a:spcPct val="80000"/>
              </a:lnSpc>
            </a:pPr>
            <a:r>
              <a:rPr lang="bs-Latn-BA" altLang="en-US" sz="700" dirty="0" smtClean="0"/>
              <a:t>Ova</a:t>
            </a:r>
            <a:r>
              <a:rPr lang="bs-Latn-BA" altLang="en-US" sz="700" baseline="0" dirty="0" smtClean="0"/>
              <a:t> opcija je osnažena Konvencijom o zaštiti dece (CETS 201), koju je Savet Evrope objavio u 2007.  godini. Svrha ovog sporazuma je da harmonizuje odredbe krivičnog prava među članicama </a:t>
            </a:r>
            <a:r>
              <a:rPr lang="en-GB" altLang="en-US" sz="700" dirty="0" smtClean="0"/>
              <a:t> </a:t>
            </a:r>
            <a:r>
              <a:rPr lang="bs-Latn-BA" altLang="en-US" sz="700" dirty="0" smtClean="0"/>
              <a:t>time što će štititi</a:t>
            </a:r>
            <a:r>
              <a:rPr lang="bs-Latn-BA" altLang="en-US" sz="700" baseline="0" dirty="0" smtClean="0"/>
              <a:t> decu od seksualnog iskorištavanja. Prema članu 20, između ostalog, „</a:t>
            </a:r>
            <a:r>
              <a:rPr lang="bs-Latn-BA" altLang="en-US" sz="700" i="1" baseline="0" dirty="0" smtClean="0"/>
              <a:t>nabavljanje dečje pornografije za sebe ili za drugo lice</a:t>
            </a:r>
            <a:r>
              <a:rPr lang="bs-Latn-BA" altLang="en-US" sz="700" baseline="0" dirty="0" smtClean="0"/>
              <a:t>“ i „</a:t>
            </a:r>
            <a:r>
              <a:rPr lang="bs-Latn-BA" altLang="en-US" sz="700" i="1" baseline="0" dirty="0" smtClean="0"/>
              <a:t>posedovanje dečje pornografije</a:t>
            </a:r>
            <a:r>
              <a:rPr lang="bs-Latn-BA" altLang="en-US" sz="700" baseline="0" dirty="0" smtClean="0"/>
              <a:t>“ biće kriminalizovano. </a:t>
            </a:r>
            <a:endParaRPr lang="en-GB" altLang="en-US" sz="700" dirty="0" smtClean="0"/>
          </a:p>
        </p:txBody>
      </p:sp>
      <p:sp>
        <p:nvSpPr>
          <p:cNvPr id="239620" name="Rezervirano mjesto broja slajda 3"/>
          <p:cNvSpPr>
            <a:spLocks noGrp="1"/>
          </p:cNvSpPr>
          <p:nvPr>
            <p:ph type="sldNum" sz="quarter" idx="5"/>
          </p:nvPr>
        </p:nvSpPr>
        <p:spPr bwMode="auto">
          <a:noFill/>
          <a:ln>
            <a:miter lim="800000"/>
            <a:headEnd/>
            <a:tailEnd/>
          </a:ln>
        </p:spPr>
        <p:txBody>
          <a:bodyPr/>
          <a:lstStyle/>
          <a:p>
            <a:fld id="{9CB8D247-0EEA-4A49-87B1-C6AB72854D2D}" type="slidenum">
              <a:rPr lang="en-US" altLang="en-US">
                <a:cs typeface="Arial" charset="0"/>
              </a:rPr>
              <a:pPr/>
              <a:t>64</a:t>
            </a:fld>
            <a:endParaRPr lang="en-US" altLang="en-US">
              <a:cs typeface="Arial"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spect="1" noTextEdit="1"/>
          </p:cNvSpPr>
          <p:nvPr>
            <p:ph type="sldImg"/>
          </p:nvPr>
        </p:nvSpPr>
        <p:spPr bwMode="auto">
          <a:noFill/>
          <a:ln>
            <a:solidFill>
              <a:srgbClr val="000000"/>
            </a:solidFill>
            <a:miter lim="800000"/>
            <a:headEnd/>
            <a:tailEnd/>
          </a:ln>
        </p:spPr>
      </p:sp>
      <p:sp>
        <p:nvSpPr>
          <p:cNvPr id="240643" name="Rectangle 3"/>
          <p:cNvSpPr>
            <a:spLocks noGrp="1"/>
          </p:cNvSpPr>
          <p:nvPr>
            <p:ph type="body" idx="1"/>
          </p:nvPr>
        </p:nvSpPr>
        <p:spPr bwMode="auto">
          <a:xfrm>
            <a:off x="914400" y="4343400"/>
            <a:ext cx="5029200" cy="4114800"/>
          </a:xfrm>
          <a:noFill/>
        </p:spPr>
        <p:txBody>
          <a:bodyPr/>
          <a:lstStyle/>
          <a:p>
            <a:pPr algn="just" eaLnBrk="1" hangingPunct="1"/>
            <a:r>
              <a:rPr lang="bs-Latn-BA" altLang="en-US" dirty="0" smtClean="0"/>
              <a:t>Ovaj i sledeći slajd predstavljaju pun tekst člana 9. </a:t>
            </a:r>
          </a:p>
          <a:p>
            <a:pPr algn="just" eaLnBrk="1" hangingPunct="1"/>
            <a:endParaRPr lang="bs-Latn-BA" altLang="en-US" dirty="0" smtClean="0"/>
          </a:p>
          <a:p>
            <a:pPr algn="just" eaLnBrk="1" hangingPunct="1"/>
            <a:endParaRPr lang="en-GB" altLang="en-US" dirty="0"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Rot="1" noChangeAspect="1" noTextEdit="1"/>
          </p:cNvSpPr>
          <p:nvPr>
            <p:ph type="sldImg"/>
          </p:nvPr>
        </p:nvSpPr>
        <p:spPr bwMode="auto">
          <a:noFill/>
          <a:ln>
            <a:solidFill>
              <a:srgbClr val="000000"/>
            </a:solidFill>
            <a:miter lim="800000"/>
            <a:headEnd/>
            <a:tailEnd/>
          </a:ln>
        </p:spPr>
      </p:sp>
      <p:sp>
        <p:nvSpPr>
          <p:cNvPr id="241667" name="Rectangle 3"/>
          <p:cNvSpPr>
            <a:spLocks noGrp="1"/>
          </p:cNvSpPr>
          <p:nvPr>
            <p:ph type="body" idx="1"/>
          </p:nvPr>
        </p:nvSpPr>
        <p:spPr bwMode="auto">
          <a:xfrm>
            <a:off x="914400" y="4343400"/>
            <a:ext cx="5029200" cy="4114800"/>
          </a:xfrm>
          <a:noFill/>
        </p:spPr>
        <p:txBody>
          <a:bodyPr/>
          <a:lstStyle/>
          <a:p>
            <a:pPr algn="just" eaLnBrk="1" hangingPunct="1"/>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156675" name="Rezervirano mjesto bilježaka 2"/>
          <p:cNvSpPr>
            <a:spLocks noGrp="1"/>
          </p:cNvSpPr>
          <p:nvPr>
            <p:ph type="body" idx="1"/>
          </p:nvPr>
        </p:nvSpPr>
        <p:spPr bwMode="auto">
          <a:noFill/>
        </p:spPr>
        <p:txBody>
          <a:bodyPr/>
          <a:lstStyle/>
          <a:p>
            <a:r>
              <a:rPr lang="bs-Latn-BA" altLang="en-US" dirty="0" smtClean="0"/>
              <a:t>Primarni</a:t>
            </a:r>
            <a:r>
              <a:rPr lang="bs-Latn-BA" altLang="en-US" baseline="0" dirty="0" smtClean="0"/>
              <a:t> cilj je da se harmonizuje materijalno pravo između zemalja članica kako bi se dozvolila saradnja.</a:t>
            </a:r>
            <a:endParaRPr lang="en-US" altLang="en-US" dirty="0" smtClean="0"/>
          </a:p>
          <a:p>
            <a:r>
              <a:rPr lang="bs-Latn-BA" altLang="en-US" dirty="0" smtClean="0"/>
              <a:t>Konvencija iz</a:t>
            </a:r>
            <a:r>
              <a:rPr lang="bs-Latn-BA" altLang="en-US" baseline="0" dirty="0" smtClean="0"/>
              <a:t> Budimpešte definiše: </a:t>
            </a:r>
          </a:p>
          <a:p>
            <a:r>
              <a:rPr lang="en-US" altLang="en-US" dirty="0" smtClean="0"/>
              <a:t>-- </a:t>
            </a:r>
            <a:r>
              <a:rPr lang="bs-Latn-BA" altLang="en-US" dirty="0" smtClean="0"/>
              <a:t>Krivična</a:t>
            </a:r>
            <a:r>
              <a:rPr lang="bs-Latn-BA" altLang="en-US" baseline="0" dirty="0" smtClean="0"/>
              <a:t> dela protiv poverljivosti, integriteta i dostupnosti računarskih sistema i podataka. Nezakoniti pristup, nezakonito presretanje, mešanje sa podacima, mešanje u sistem, zloupotrebu uređaja.</a:t>
            </a:r>
          </a:p>
          <a:p>
            <a:r>
              <a:rPr lang="en-US" altLang="en-US" dirty="0" smtClean="0"/>
              <a:t>-- </a:t>
            </a:r>
            <a:r>
              <a:rPr lang="bs-Latn-BA" altLang="en-US" dirty="0" smtClean="0"/>
              <a:t>Krivična</a:t>
            </a:r>
            <a:r>
              <a:rPr lang="bs-Latn-BA" altLang="en-US" baseline="0" dirty="0" smtClean="0"/>
              <a:t> dela u vezi sa računarima: falsifikovanje u vezi sa računarima, prevare u vezi sa računarima </a:t>
            </a:r>
          </a:p>
          <a:p>
            <a:r>
              <a:rPr lang="en-US" altLang="en-US" dirty="0" smtClean="0"/>
              <a:t>-- </a:t>
            </a:r>
            <a:r>
              <a:rPr lang="bs-Latn-BA" altLang="en-US" dirty="0" smtClean="0"/>
              <a:t>Krivična</a:t>
            </a:r>
            <a:r>
              <a:rPr lang="bs-Latn-BA" altLang="en-US" baseline="0" dirty="0" smtClean="0"/>
              <a:t> dela u vezi sa sadržajem: krivična dela u vezi sa dečjom pornografijom, dela u vezi sa kršenjem autorskih prava i slična prava. </a:t>
            </a:r>
            <a:endParaRPr lang="en-US" altLang="en-US" dirty="0" smtClean="0"/>
          </a:p>
        </p:txBody>
      </p:sp>
      <p:sp>
        <p:nvSpPr>
          <p:cNvPr id="156676" name="Rezervirano mjesto broja slajda 3"/>
          <p:cNvSpPr>
            <a:spLocks noGrp="1"/>
          </p:cNvSpPr>
          <p:nvPr>
            <p:ph type="sldNum" sz="quarter" idx="5"/>
          </p:nvPr>
        </p:nvSpPr>
        <p:spPr bwMode="auto">
          <a:noFill/>
          <a:ln>
            <a:miter lim="800000"/>
            <a:headEnd/>
            <a:tailEnd/>
          </a:ln>
        </p:spPr>
        <p:txBody>
          <a:bodyPr/>
          <a:lstStyle/>
          <a:p>
            <a:fld id="{17763B5A-DAAD-48A6-8836-C132B0602151}" type="slidenum">
              <a:rPr lang="en-US" altLang="en-US">
                <a:cs typeface="Arial" charset="0"/>
              </a:rPr>
              <a:pPr/>
              <a:t>8</a:t>
            </a:fld>
            <a:endParaRPr lang="en-US" altLang="en-US">
              <a:cs typeface="Arial"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B37E70-0177-409F-92AB-A7D87A1C9947}" type="slidenum">
              <a:rPr lang="en-US" altLang="en-US" smtClean="0"/>
              <a:pPr>
                <a:defRPr/>
              </a:pPr>
              <a:t>67</a:t>
            </a:fld>
            <a:endParaRPr lang="en-US" altLang="en-US"/>
          </a:p>
        </p:txBody>
      </p:sp>
    </p:spTree>
    <p:extLst>
      <p:ext uri="{BB962C8B-B14F-4D97-AF65-F5344CB8AC3E}">
        <p14:creationId xmlns:p14="http://schemas.microsoft.com/office/powerpoint/2010/main" val="213612973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03" name="Notes Placeholder 2"/>
          <p:cNvSpPr>
            <a:spLocks noGrp="1"/>
          </p:cNvSpPr>
          <p:nvPr>
            <p:ph type="body" idx="1"/>
          </p:nvPr>
        </p:nvSpPr>
        <p:spPr bwMode="auto">
          <a:noFill/>
        </p:spPr>
        <p:txBody>
          <a:bodyPr/>
          <a:lstStyle/>
          <a:p>
            <a:r>
              <a:rPr lang="bs-Latn-BA" altLang="en-US" dirty="0" smtClean="0"/>
              <a:t>Ovaj slaj</a:t>
            </a:r>
            <a:r>
              <a:rPr lang="bs-Latn-BA" altLang="en-US" baseline="0" dirty="0" smtClean="0"/>
              <a:t>d definiše pojam „maloletnog lica“ kako se koristi u članu 9. Obim ove definicije je ograničen na prikazivanje stvarne ili fiktivne dece kao seksualnih objekata; i ne odnosi se ni na koji način na utvrđivanje dobi za pristanak na seksualne odnose. </a:t>
            </a:r>
            <a:endParaRPr lang="bs-Latn-BA" altLang="en-US" dirty="0" smtClean="0"/>
          </a:p>
          <a:p>
            <a:endParaRPr lang="bs-Latn-BA" altLang="en-US" dirty="0" smtClean="0"/>
          </a:p>
        </p:txBody>
      </p:sp>
      <p:sp>
        <p:nvSpPr>
          <p:cNvPr id="256004" name="Slide Number Placeholder 3"/>
          <p:cNvSpPr>
            <a:spLocks noGrp="1"/>
          </p:cNvSpPr>
          <p:nvPr>
            <p:ph type="sldNum" sz="quarter" idx="5"/>
          </p:nvPr>
        </p:nvSpPr>
        <p:spPr bwMode="auto">
          <a:noFill/>
          <a:ln>
            <a:miter lim="800000"/>
            <a:headEnd/>
            <a:tailEnd/>
          </a:ln>
        </p:spPr>
        <p:txBody>
          <a:bodyPr/>
          <a:lstStyle/>
          <a:p>
            <a:fld id="{3CF38086-07F8-42C2-9B56-75E44AC081F2}" type="slidenum">
              <a:rPr lang="en-US" altLang="en-US">
                <a:cs typeface="Arial" charset="0"/>
              </a:rPr>
              <a:pPr/>
              <a:t>68</a:t>
            </a:fld>
            <a:endParaRPr lang="en-US" altLang="en-US">
              <a:cs typeface="Arial"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Rot="1" noChangeAspect="1" noTextEdit="1"/>
          </p:cNvSpPr>
          <p:nvPr>
            <p:ph type="sldImg"/>
          </p:nvPr>
        </p:nvSpPr>
        <p:spPr bwMode="auto">
          <a:noFill/>
          <a:ln>
            <a:solidFill>
              <a:srgbClr val="000000"/>
            </a:solidFill>
            <a:miter lim="800000"/>
            <a:headEnd/>
            <a:tailEnd/>
          </a:ln>
        </p:spPr>
      </p:sp>
      <p:sp>
        <p:nvSpPr>
          <p:cNvPr id="257027"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Krivična</a:t>
            </a:r>
            <a:r>
              <a:rPr lang="bs-Latn-BA" altLang="en-US" baseline="0" dirty="0" smtClean="0"/>
              <a:t> dele koja se odnose na kršenje autorskih i njima sličnih prava štite protiv kršenja autorskih prava i sličnih prava na internetu ili koja su počinjena sredstvima računarskog sistema. </a:t>
            </a:r>
            <a:endParaRPr lang="bs-Latn-BA" altLang="en-US" dirty="0"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258051" name="Rezervirano mjesto bilježaka 2"/>
          <p:cNvSpPr>
            <a:spLocks noGrp="1"/>
          </p:cNvSpPr>
          <p:nvPr>
            <p:ph type="body" idx="1"/>
          </p:nvPr>
        </p:nvSpPr>
        <p:spPr bwMode="auto">
          <a:noFill/>
        </p:spPr>
        <p:txBody>
          <a:bodyPr/>
          <a:lstStyle/>
          <a:p>
            <a:r>
              <a:rPr lang="hr-HR" altLang="en-US" dirty="0" smtClean="0"/>
              <a:t>Konvencija iz Budimpešte</a:t>
            </a:r>
            <a:r>
              <a:rPr lang="hr-HR" altLang="en-US" baseline="0" dirty="0" smtClean="0"/>
              <a:t> ne uključuje bilo kakve odredbe u vezi sa autorskim pravima. </a:t>
            </a:r>
          </a:p>
          <a:p>
            <a:endParaRPr lang="hr-HR" altLang="en-US" baseline="0" dirty="0" smtClean="0"/>
          </a:p>
          <a:p>
            <a:r>
              <a:rPr lang="hr-HR" altLang="en-US" baseline="0" dirty="0" smtClean="0"/>
              <a:t>Međutim, član 10 Konvencije se odnosi na njih, čak i ako konceptualno ne predviđa stvaranje novih pravila u vezi sa ovim predmetom. Umesto toga, konvencija samo naglašava da ranija pravila u vezi sa autorskim pravima u stvarnom svetu treba da se primenjuju i na internet sredinu: ono što je zabranjeno u stvarnom svetu treba takođe da bude zabranjeno i na internetu. Kršenja autorskih prava na internetu, ili počinjena sredstvima računarskog sistema, moraju da budu kažnjena kao da su počinjena u stvarnom svetu. U tu svrhu, konvencija se referiše na već postojeće međunarodne sporazume u vezi sa ovim pitanjem (Pariski sporazum od 24. jula 1971. god., Konvencija iz Berna i </a:t>
            </a:r>
            <a:r>
              <a:rPr lang="hr-HR" altLang="en-US" i="1" baseline="0" dirty="0" smtClean="0"/>
              <a:t>WIPO</a:t>
            </a:r>
            <a:r>
              <a:rPr lang="hr-HR" altLang="en-US" baseline="0" dirty="0" smtClean="0"/>
              <a:t> sporazumi). </a:t>
            </a:r>
            <a:endParaRPr lang="hr-HR" altLang="en-US" dirty="0" smtClean="0"/>
          </a:p>
          <a:p>
            <a:endParaRPr lang="hr-HR" altLang="en-US" dirty="0" smtClean="0"/>
          </a:p>
          <a:p>
            <a:endParaRPr lang="hr-HR" altLang="en-US" dirty="0" smtClean="0"/>
          </a:p>
        </p:txBody>
      </p:sp>
      <p:sp>
        <p:nvSpPr>
          <p:cNvPr id="258052" name="Rezervirano mjesto broja slajda 3"/>
          <p:cNvSpPr>
            <a:spLocks noGrp="1"/>
          </p:cNvSpPr>
          <p:nvPr>
            <p:ph type="sldNum" sz="quarter" idx="5"/>
          </p:nvPr>
        </p:nvSpPr>
        <p:spPr bwMode="auto">
          <a:noFill/>
          <a:ln>
            <a:miter lim="800000"/>
            <a:headEnd/>
            <a:tailEnd/>
          </a:ln>
        </p:spPr>
        <p:txBody>
          <a:bodyPr/>
          <a:lstStyle/>
          <a:p>
            <a:fld id="{77C88B42-0E4E-4E91-94BB-4E628F404BFB}" type="slidenum">
              <a:rPr lang="en-US" altLang="en-US">
                <a:cs typeface="Arial" charset="0"/>
              </a:rPr>
              <a:pPr/>
              <a:t>70</a:t>
            </a:fld>
            <a:endParaRPr lang="en-US" altLang="en-US">
              <a:cs typeface="Arial"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Rot="1" noChangeAspect="1" noTextEdit="1"/>
          </p:cNvSpPr>
          <p:nvPr>
            <p:ph type="sldImg"/>
          </p:nvPr>
        </p:nvSpPr>
        <p:spPr bwMode="auto">
          <a:noFill/>
          <a:ln>
            <a:solidFill>
              <a:srgbClr val="000000"/>
            </a:solidFill>
            <a:miter lim="800000"/>
            <a:headEnd/>
            <a:tailEnd/>
          </a:ln>
        </p:spPr>
      </p:sp>
      <p:sp>
        <p:nvSpPr>
          <p:cNvPr id="259075"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Ovaj</a:t>
            </a:r>
            <a:r>
              <a:rPr lang="bs-Latn-BA" altLang="en-US" baseline="0" dirty="0" smtClean="0"/>
              <a:t> slajd prikazuje pun tekst člana 10.</a:t>
            </a:r>
            <a:endParaRPr lang="en-GB" altLang="en-US" dirty="0"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Rot="1" noChangeAspect="1" noTextEdit="1"/>
          </p:cNvSpPr>
          <p:nvPr>
            <p:ph type="sldImg"/>
          </p:nvPr>
        </p:nvSpPr>
        <p:spPr bwMode="auto">
          <a:noFill/>
          <a:ln>
            <a:solidFill>
              <a:srgbClr val="000000"/>
            </a:solidFill>
            <a:miter lim="800000"/>
            <a:headEnd/>
            <a:tailEnd/>
          </a:ln>
        </p:spPr>
      </p:sp>
      <p:sp>
        <p:nvSpPr>
          <p:cNvPr id="260099"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Ovaj</a:t>
            </a:r>
            <a:r>
              <a:rPr lang="bs-Latn-BA" altLang="en-US" baseline="0" dirty="0" smtClean="0"/>
              <a:t> slajd prikazuje pun tekst člana 10. </a:t>
            </a:r>
            <a:endParaRPr lang="en-GB" altLang="en-US" dirty="0"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Rot="1" noChangeAspect="1" noTextEdit="1"/>
          </p:cNvSpPr>
          <p:nvPr>
            <p:ph type="sldImg"/>
          </p:nvPr>
        </p:nvSpPr>
        <p:spPr bwMode="auto">
          <a:noFill/>
          <a:ln>
            <a:solidFill>
              <a:srgbClr val="000000"/>
            </a:solidFill>
            <a:miter lim="800000"/>
            <a:headEnd/>
            <a:tailEnd/>
          </a:ln>
        </p:spPr>
      </p:sp>
      <p:sp>
        <p:nvSpPr>
          <p:cNvPr id="261123"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Ovaj</a:t>
            </a:r>
            <a:r>
              <a:rPr lang="bs-Latn-BA" altLang="en-US" baseline="0" dirty="0" smtClean="0"/>
              <a:t> slajd prikazuje pun tekst člana 10. </a:t>
            </a:r>
            <a:endParaRPr lang="en-GB" altLang="en-US" dirty="0"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266243" name="Rezervirano mjesto bilježaka 2"/>
          <p:cNvSpPr>
            <a:spLocks noGrp="1"/>
          </p:cNvSpPr>
          <p:nvPr>
            <p:ph type="body" idx="1"/>
          </p:nvPr>
        </p:nvSpPr>
        <p:spPr bwMode="auto">
          <a:noFill/>
        </p:spPr>
        <p:txBody>
          <a:bodyPr/>
          <a:lstStyle/>
          <a:p>
            <a:pPr algn="just"/>
            <a:r>
              <a:rPr lang="bs-Latn-BA" altLang="en-US" dirty="0" smtClean="0"/>
              <a:t>Dva poslednja pitanja, koja se odnose na materijalno krivično pravo, moraju biti razmotrena</a:t>
            </a:r>
            <a:r>
              <a:rPr lang="bs-Latn-BA" altLang="en-US" baseline="0" dirty="0" smtClean="0"/>
              <a:t> na ovom mestu: kažnjavanje pomaganja i podstrekivanja, i krivična odgovornost pravnih lica. </a:t>
            </a:r>
          </a:p>
          <a:p>
            <a:pPr algn="just"/>
            <a:endParaRPr lang="bs-Latn-BA" altLang="en-US" baseline="0" dirty="0" smtClean="0"/>
          </a:p>
          <a:p>
            <a:pPr algn="just"/>
            <a:r>
              <a:rPr lang="bs-Latn-BA" altLang="en-US" baseline="0" dirty="0" smtClean="0"/>
              <a:t>Član 11 Konvencije iz Budimpešte opisuje radnje pomaganja i podstrekivanja koje sve zemlje članice moraju da razmotre u svom domaćem pravu. Međutim, on prepoznaje da je kriminal počinjen na internetu često aktivnost koja uključuje „više stranaka“ i često sa nejasnim udelom različitih stranaka, što potencijalno čini krivično gonjenje teškim. </a:t>
            </a:r>
          </a:p>
          <a:p>
            <a:pPr algn="just"/>
            <a:endParaRPr lang="bs-Latn-BA" altLang="en-US" baseline="0" dirty="0" smtClean="0"/>
          </a:p>
          <a:p>
            <a:pPr algn="just"/>
            <a:r>
              <a:rPr lang="bs-Latn-BA" altLang="en-US" baseline="0" dirty="0" smtClean="0"/>
              <a:t>Konačno, član 12 konvencije zahteva od svih zemalja članica da kriminalizuju radnje pravnih entiteta. Ovo je važno pitanje. U stvari, unutar Evrpske unije, kriminalizacija radnji pravnih entiteta je važna i vrlo kontraverzna tema, i stoga je u okviru Saveta Evrope. </a:t>
            </a:r>
            <a:endParaRPr lang="bs-Latn-BA" altLang="en-US" dirty="0" smtClean="0"/>
          </a:p>
          <a:p>
            <a:pPr algn="just"/>
            <a:endParaRPr lang="bs-Latn-BA" altLang="en-US" dirty="0" smtClean="0"/>
          </a:p>
          <a:p>
            <a:pPr algn="just"/>
            <a:endParaRPr lang="bs-Latn-BA" altLang="en-US" dirty="0" smtClean="0"/>
          </a:p>
          <a:p>
            <a:pPr algn="just"/>
            <a:endParaRPr lang="en-GB" altLang="en-US" dirty="0" smtClean="0"/>
          </a:p>
        </p:txBody>
      </p:sp>
      <p:sp>
        <p:nvSpPr>
          <p:cNvPr id="266244" name="Rezervirano mjesto broja slajda 3"/>
          <p:cNvSpPr>
            <a:spLocks noGrp="1"/>
          </p:cNvSpPr>
          <p:nvPr>
            <p:ph type="sldNum" sz="quarter" idx="5"/>
          </p:nvPr>
        </p:nvSpPr>
        <p:spPr bwMode="auto">
          <a:noFill/>
          <a:ln>
            <a:miter lim="800000"/>
            <a:headEnd/>
            <a:tailEnd/>
          </a:ln>
        </p:spPr>
        <p:txBody>
          <a:bodyPr/>
          <a:lstStyle/>
          <a:p>
            <a:fld id="{D409656C-9BD1-46BD-B858-BE2EF9835CBE}" type="slidenum">
              <a:rPr lang="en-US" altLang="en-US">
                <a:cs typeface="Arial" charset="0"/>
              </a:rPr>
              <a:pPr/>
              <a:t>74</a:t>
            </a:fld>
            <a:endParaRPr lang="en-US" altLang="en-US">
              <a:cs typeface="Arial"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noTextEdit="1"/>
          </p:cNvSpPr>
          <p:nvPr>
            <p:ph type="sldImg"/>
          </p:nvPr>
        </p:nvSpPr>
        <p:spPr bwMode="auto">
          <a:noFill/>
          <a:ln>
            <a:solidFill>
              <a:srgbClr val="000000"/>
            </a:solidFill>
            <a:miter lim="800000"/>
            <a:headEnd/>
            <a:tailEnd/>
          </a:ln>
        </p:spPr>
      </p:sp>
      <p:sp>
        <p:nvSpPr>
          <p:cNvPr id="268291" name="Notes Placeholder 2"/>
          <p:cNvSpPr>
            <a:spLocks noGrp="1"/>
          </p:cNvSpPr>
          <p:nvPr>
            <p:ph type="body" idx="1"/>
          </p:nvPr>
        </p:nvSpPr>
        <p:spPr bwMode="auto">
          <a:noFill/>
        </p:spPr>
        <p:txBody>
          <a:bodyPr/>
          <a:lstStyle/>
          <a:p>
            <a:pPr eaLnBrk="1" hangingPunct="1">
              <a:spcBef>
                <a:spcPct val="0"/>
              </a:spcBef>
            </a:pPr>
            <a:r>
              <a:rPr lang="bs-Latn-BA" altLang="en-US" dirty="0" smtClean="0"/>
              <a:t>Trener treba da pruži mogućnost učesnicima da postavljaju</a:t>
            </a:r>
            <a:r>
              <a:rPr lang="bs-Latn-BA" altLang="en-US" baseline="0" dirty="0" smtClean="0"/>
              <a:t> pitanja koja mogu eventualno imati veze sa delom 1 lekcije. </a:t>
            </a:r>
            <a:endParaRPr lang="bs-Latn-BA" altLang="en-US" dirty="0" smtClean="0"/>
          </a:p>
          <a:p>
            <a:pPr eaLnBrk="1" hangingPunct="1">
              <a:spcBef>
                <a:spcPct val="0"/>
              </a:spcBef>
            </a:pPr>
            <a:endParaRPr lang="bs-Latn-BA" altLang="en-US" dirty="0" smtClean="0"/>
          </a:p>
        </p:txBody>
      </p:sp>
      <p:sp>
        <p:nvSpPr>
          <p:cNvPr id="268292" name="Slide Number Placeholder 3"/>
          <p:cNvSpPr>
            <a:spLocks noGrp="1"/>
          </p:cNvSpPr>
          <p:nvPr>
            <p:ph type="sldNum" sz="quarter" idx="5"/>
          </p:nvPr>
        </p:nvSpPr>
        <p:spPr bwMode="auto">
          <a:noFill/>
          <a:ln>
            <a:miter lim="800000"/>
            <a:headEnd/>
            <a:tailEnd/>
          </a:ln>
        </p:spPr>
        <p:txBody>
          <a:bodyPr/>
          <a:lstStyle/>
          <a:p>
            <a:fld id="{2CDE7BD7-9DB6-455D-8F4C-65AA5C28FD5D}" type="slidenum">
              <a:rPr lang="en-GB" altLang="en-US">
                <a:cs typeface="Arial" charset="0"/>
              </a:rPr>
              <a:pPr/>
              <a:t>75</a:t>
            </a:fld>
            <a:endParaRPr lang="en-GB" altLang="en-US">
              <a:cs typeface="Arial"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69315" name="Espace réservé des commentaires 2"/>
          <p:cNvSpPr>
            <a:spLocks noGrp="1"/>
          </p:cNvSpPr>
          <p:nvPr>
            <p:ph type="body" idx="1"/>
          </p:nvPr>
        </p:nvSpPr>
        <p:spPr bwMode="auto">
          <a:noFill/>
        </p:spPr>
        <p:txBody>
          <a:bodyPr/>
          <a:lstStyle/>
          <a:p>
            <a:pPr algn="just" eaLnBrk="1" hangingPunct="1">
              <a:spcBef>
                <a:spcPct val="0"/>
              </a:spcBef>
            </a:pPr>
            <a:r>
              <a:rPr lang="bs-Latn-BA" altLang="en-US" dirty="0" smtClean="0"/>
              <a:t>Svih 25 predmeta za razmatranje</a:t>
            </a:r>
            <a:r>
              <a:rPr lang="bs-Latn-BA" altLang="en-US" baseline="0" dirty="0" smtClean="0"/>
              <a:t> se ne mogu predstaviti unutar vremena koje je na raspolaganju. Trener treba da odabere neke od njih, da prođe kroz odabrane predmete i pojasni gde je potrebno razmotriti specifične aspekte ili ih naglasiti tokom sledeća dva dela kursa. Trener treba da objasni kako će se dostaviti materijali i da li će biti vremena za interakciju i pitanja. Trener treba da naglasi da je ovaj trening osmišljen na način da bude interaktivan i da će se očekivati od delegata da učestvuju tokom celog njegovog trajanja. </a:t>
            </a:r>
            <a:endParaRPr lang="bs-Latn-BA" altLang="en-US" dirty="0" smtClean="0"/>
          </a:p>
          <a:p>
            <a:pPr algn="just" eaLnBrk="1" hangingPunct="1">
              <a:spcBef>
                <a:spcPct val="0"/>
              </a:spcBef>
            </a:pPr>
            <a:endParaRPr lang="bs-Latn-BA" altLang="en-US" dirty="0" smtClean="0"/>
          </a:p>
          <a:p>
            <a:pPr algn="just" eaLnBrk="1" hangingPunct="1">
              <a:spcBef>
                <a:spcPct val="0"/>
              </a:spcBef>
            </a:pPr>
            <a:endParaRPr lang="bs-Latn-BA" altLang="en-US" dirty="0" smtClean="0"/>
          </a:p>
          <a:p>
            <a:pPr algn="just" eaLnBrk="1" hangingPunct="1">
              <a:spcBef>
                <a:spcPct val="0"/>
              </a:spcBef>
            </a:pPr>
            <a:endParaRPr lang="bs-Latn-BA" altLang="en-US" dirty="0" smtClean="0"/>
          </a:p>
        </p:txBody>
      </p:sp>
      <p:sp>
        <p:nvSpPr>
          <p:cNvPr id="269316" name="Espace réservé du numéro de diapositive 3"/>
          <p:cNvSpPr>
            <a:spLocks noGrp="1"/>
          </p:cNvSpPr>
          <p:nvPr>
            <p:ph type="sldNum" sz="quarter" idx="5"/>
          </p:nvPr>
        </p:nvSpPr>
        <p:spPr bwMode="auto">
          <a:noFill/>
          <a:ln>
            <a:miter lim="800000"/>
            <a:headEnd/>
            <a:tailEnd/>
          </a:ln>
        </p:spPr>
        <p:txBody>
          <a:bodyPr/>
          <a:lstStyle/>
          <a:p>
            <a:fld id="{A6BD5837-F0D7-4E2F-8086-5D81723D8B8D}" type="slidenum">
              <a:rPr lang="en-US" altLang="en-US">
                <a:cs typeface="Arial" charset="0"/>
              </a:rPr>
              <a:pPr/>
              <a:t>76</a:t>
            </a:fld>
            <a:endParaRPr lang="en-US" alt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TextEdit="1"/>
          </p:cNvSpPr>
          <p:nvPr>
            <p:ph type="sldImg"/>
          </p:nvPr>
        </p:nvSpPr>
        <p:spPr bwMode="auto">
          <a:noFill/>
          <a:ln>
            <a:solidFill>
              <a:srgbClr val="000000"/>
            </a:solidFill>
            <a:miter lim="800000"/>
            <a:headEnd/>
            <a:tailEnd/>
          </a:ln>
        </p:spPr>
      </p:sp>
      <p:sp>
        <p:nvSpPr>
          <p:cNvPr id="157699"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Ovaj odeljak se odnosi na jednu od najznačajnihih kategorija</a:t>
            </a:r>
            <a:r>
              <a:rPr lang="bs-Latn-BA" altLang="en-US" baseline="0" dirty="0" smtClean="0"/>
              <a:t> internet kriminala: krivična dela protiv poverljivosti, integriteta i dostupnosti računarskih podataka i sistema. Ovo se može nazvati i internet kriminalom u užem smislu. </a:t>
            </a:r>
            <a:endParaRPr lang="en-GB" altLang="en-US" dirty="0"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bwMode="auto">
          <a:noFill/>
          <a:ln>
            <a:solidFill>
              <a:srgbClr val="000000"/>
            </a:solidFill>
            <a:miter lim="800000"/>
            <a:headEnd/>
            <a:tailEnd/>
          </a:ln>
        </p:spPr>
      </p:sp>
      <p:sp>
        <p:nvSpPr>
          <p:cNvPr id="270339" name="Notes Placeholder 2"/>
          <p:cNvSpPr>
            <a:spLocks noGrp="1"/>
          </p:cNvSpPr>
          <p:nvPr>
            <p:ph type="body" idx="1"/>
          </p:nvPr>
        </p:nvSpPr>
        <p:spPr bwMode="auto">
          <a:noFill/>
        </p:spPr>
        <p:txBody>
          <a:bodyPr>
            <a:normAutofit lnSpcReduction="10000"/>
          </a:bodyPr>
          <a:lstStyle/>
          <a:p>
            <a:pPr eaLnBrk="1" hangingPunct="1">
              <a:lnSpc>
                <a:spcPct val="80000"/>
              </a:lnSpc>
            </a:pPr>
            <a:endParaRPr lang="hr-HR" altLang="en-US" sz="500" b="1" dirty="0" smtClean="0"/>
          </a:p>
          <a:p>
            <a:pPr marL="3175" indent="-3175" eaLnBrk="1" hangingPunct="1">
              <a:buFont typeface="Arial" charset="0"/>
              <a:buNone/>
            </a:pPr>
            <a:r>
              <a:rPr lang="en-US" altLang="en-US" sz="800" dirty="0" err="1" smtClean="0"/>
              <a:t>Camill</a:t>
            </a:r>
            <a:r>
              <a:rPr lang="sr-Latn-BA" altLang="en-US" sz="800" dirty="0" smtClean="0"/>
              <a:t>a</a:t>
            </a:r>
            <a:r>
              <a:rPr lang="en-US" altLang="en-US" sz="800" dirty="0" smtClean="0"/>
              <a:t> </a:t>
            </a:r>
            <a:r>
              <a:rPr lang="bs-Latn-BA" altLang="en-US" sz="800" dirty="0" smtClean="0"/>
              <a:t>je student na Evropskom fakultetu elektrotehnike i računarstva i odlučila je da napiše rad na temu bezbednosti računarskih sistema i mreža. Hakovala je računarske sisteme više vlada u Africi. Kad god je našla prazninu u IT sistemu, ostavila je poruku administratoru: Moje ime je Camilla, student sam na YY fakultetu, pišem tezu o bezbednosti računarskih sistema i u tu svrhu sam otkrila da imate prazninu u sigurnosti sistema, lep pozdrav. Poslednji sistem koji je hakovala bio je informacioni sistem Ministarstva unutrašnjih poslova  njene zemlje. </a:t>
            </a:r>
          </a:p>
          <a:p>
            <a:pPr marL="3175" indent="-3175" eaLnBrk="1" hangingPunct="1">
              <a:buFont typeface="Arial" charset="0"/>
              <a:buNone/>
            </a:pPr>
            <a:endParaRPr lang="hr-HR" altLang="en-US" sz="800" dirty="0" smtClean="0"/>
          </a:p>
          <a:p>
            <a:pPr eaLnBrk="1" hangingPunct="1">
              <a:lnSpc>
                <a:spcPct val="80000"/>
              </a:lnSpc>
            </a:pPr>
            <a:endParaRPr lang="hr-HR" altLang="en-US" sz="500" b="1" dirty="0" smtClean="0"/>
          </a:p>
          <a:p>
            <a:pPr eaLnBrk="1" hangingPunct="1">
              <a:lnSpc>
                <a:spcPct val="80000"/>
              </a:lnSpc>
            </a:pPr>
            <a:r>
              <a:rPr lang="bs-Latn-BA" altLang="en-US" sz="500" b="1" dirty="0" smtClean="0"/>
              <a:t>Podsetnik</a:t>
            </a:r>
            <a:r>
              <a:rPr lang="bs-Latn-BA" altLang="en-US" sz="500" b="1" baseline="0" dirty="0" smtClean="0"/>
              <a:t> za trenera</a:t>
            </a:r>
            <a:r>
              <a:rPr lang="en-US" altLang="en-US" sz="500" b="1" dirty="0" smtClean="0"/>
              <a:t>:</a:t>
            </a:r>
          </a:p>
          <a:p>
            <a:pPr eaLnBrk="1" hangingPunct="1">
              <a:lnSpc>
                <a:spcPct val="80000"/>
              </a:lnSpc>
            </a:pPr>
            <a:r>
              <a:rPr lang="bs-Latn-BA" altLang="en-US" sz="500" dirty="0" smtClean="0"/>
              <a:t>Član</a:t>
            </a:r>
            <a:r>
              <a:rPr lang="en-US" altLang="en-US" sz="500" dirty="0" smtClean="0"/>
              <a:t> 2 – </a:t>
            </a:r>
            <a:r>
              <a:rPr lang="bs-Latn-BA" altLang="en-US" sz="500" dirty="0" smtClean="0"/>
              <a:t>NEZAKONIT</a:t>
            </a:r>
            <a:r>
              <a:rPr lang="bs-Latn-BA" altLang="en-US" sz="500" baseline="0" dirty="0" smtClean="0"/>
              <a:t> PRISTUP</a:t>
            </a:r>
            <a:endParaRPr lang="en-US" altLang="en-US" sz="500" dirty="0" smtClean="0"/>
          </a:p>
          <a:p>
            <a:pPr eaLnBrk="1" hangingPunct="1">
              <a:lnSpc>
                <a:spcPct val="80000"/>
              </a:lnSpc>
            </a:pPr>
            <a:endParaRPr lang="bs-Latn-BA" altLang="en-US" sz="500" dirty="0" smtClean="0"/>
          </a:p>
          <a:p>
            <a:pPr marL="0" marR="0" indent="0" algn="l" defTabSz="457200" rtl="0" eaLnBrk="1" fontAlgn="base" latinLnBrk="0" hangingPunct="1">
              <a:lnSpc>
                <a:spcPct val="80000"/>
              </a:lnSpc>
              <a:spcBef>
                <a:spcPct val="30000"/>
              </a:spcBef>
              <a:spcAft>
                <a:spcPct val="0"/>
              </a:spcAft>
              <a:buClrTx/>
              <a:buSzTx/>
              <a:buFontTx/>
              <a:buNone/>
              <a:tabLst/>
              <a:defRPr/>
            </a:pPr>
            <a:r>
              <a:rPr lang="hr-HR" altLang="en-US" sz="800" dirty="0" smtClean="0"/>
              <a:t>Svaka zemlja može da donese zakonodavne i druge mere koje mogu biti neophodne da bi se utvrdila krivična odgovornost po domaćem zakonodavstvu kad je bespravan pristup celom sistemu ili delu računarskog sistema počinjen s namerom</a:t>
            </a:r>
            <a:r>
              <a:rPr lang="en-GB" altLang="en-US" sz="800" dirty="0" smtClean="0"/>
              <a:t>. </a:t>
            </a:r>
            <a:r>
              <a:rPr lang="hr-HR" altLang="en-US" sz="800" dirty="0" smtClean="0"/>
              <a:t>Država može tražiti da se delo poveže sa ugrožavanjem bezbedonosnih mera, sa namerom da se pribave računarski podaci ili drugi nečasnim namerama, ili u vezi sa sistemom koji je povezan sa drugim računarskim sistemom.</a:t>
            </a:r>
            <a:endParaRPr lang="en-GB" altLang="en-US" sz="800" dirty="0" smtClean="0"/>
          </a:p>
          <a:p>
            <a:pPr eaLnBrk="1" hangingPunct="1">
              <a:lnSpc>
                <a:spcPct val="80000"/>
              </a:lnSpc>
            </a:pPr>
            <a:endParaRPr lang="bs-Latn-BA" altLang="en-US" sz="500" dirty="0" smtClean="0"/>
          </a:p>
          <a:p>
            <a:pPr eaLnBrk="1" hangingPunct="1">
              <a:lnSpc>
                <a:spcPct val="80000"/>
              </a:lnSpc>
            </a:pPr>
            <a:endParaRPr lang="hr-HR" altLang="en-US" sz="500" dirty="0" smtClean="0"/>
          </a:p>
          <a:p>
            <a:pPr eaLnBrk="1" hangingPunct="1">
              <a:lnSpc>
                <a:spcPct val="80000"/>
              </a:lnSpc>
            </a:pPr>
            <a:r>
              <a:rPr lang="bs-Latn-BA" altLang="en-US" sz="500" b="1" dirty="0" smtClean="0"/>
              <a:t>Pitanja</a:t>
            </a:r>
            <a:r>
              <a:rPr lang="bs-Latn-BA" altLang="en-US" sz="500" b="1" baseline="0" dirty="0" smtClean="0"/>
              <a:t> </a:t>
            </a:r>
            <a:endParaRPr lang="hr-HR" altLang="en-US" sz="500" b="1" dirty="0" smtClean="0"/>
          </a:p>
          <a:p>
            <a:pPr eaLnBrk="1" hangingPunct="1">
              <a:lnSpc>
                <a:spcPct val="80000"/>
              </a:lnSpc>
            </a:pPr>
            <a:endParaRPr lang="hr-HR" altLang="en-US" sz="500" b="1" dirty="0" smtClean="0"/>
          </a:p>
          <a:p>
            <a:pPr marL="0" marR="0" indent="0" algn="l" defTabSz="457200" rtl="0" eaLnBrk="1" fontAlgn="base" latinLnBrk="0" hangingPunct="1">
              <a:lnSpc>
                <a:spcPct val="80000"/>
              </a:lnSpc>
              <a:spcBef>
                <a:spcPct val="30000"/>
              </a:spcBef>
              <a:spcAft>
                <a:spcPct val="0"/>
              </a:spcAft>
              <a:buClrTx/>
              <a:buSzTx/>
              <a:buFontTx/>
              <a:buNone/>
              <a:tabLst/>
              <a:defRPr/>
            </a:pPr>
            <a:r>
              <a:rPr lang="hr-HR" altLang="en-US" sz="500" dirty="0" smtClean="0"/>
              <a:t>-</a:t>
            </a:r>
            <a:r>
              <a:rPr lang="bs-Latn-BA" altLang="en-US" sz="800" i="1" dirty="0" smtClean="0"/>
              <a:t>Da li je ovo krivično delo u vašoj zemlji i ako jeste – koje</a:t>
            </a:r>
            <a:r>
              <a:rPr lang="hr-HR" altLang="en-US" sz="800" i="1" dirty="0" smtClean="0"/>
              <a:t>; koji su konstitutivni elementi ovog dela?</a:t>
            </a:r>
            <a:endParaRPr lang="en-US" altLang="en-US" sz="800" b="1" i="1" dirty="0" smtClean="0"/>
          </a:p>
          <a:p>
            <a:pPr eaLnBrk="1" hangingPunct="1">
              <a:lnSpc>
                <a:spcPct val="80000"/>
              </a:lnSpc>
            </a:pPr>
            <a:endParaRPr lang="hr-HR" altLang="en-US" sz="500" b="1" dirty="0" smtClean="0"/>
          </a:p>
          <a:p>
            <a:pPr eaLnBrk="1" hangingPunct="1">
              <a:lnSpc>
                <a:spcPct val="80000"/>
              </a:lnSpc>
            </a:pPr>
            <a:r>
              <a:rPr lang="hr-HR" altLang="en-US" sz="500" b="1" dirty="0" smtClean="0"/>
              <a:t>Tačke</a:t>
            </a:r>
            <a:r>
              <a:rPr lang="hr-HR" altLang="en-US" sz="500" b="1" baseline="0" dirty="0" smtClean="0"/>
              <a:t> za diskusiju </a:t>
            </a:r>
            <a:endParaRPr lang="en-GB" altLang="en-US" sz="500" dirty="0" smtClean="0"/>
          </a:p>
          <a:p>
            <a:pPr eaLnBrk="1" hangingPunct="1">
              <a:lnSpc>
                <a:spcPct val="80000"/>
              </a:lnSpc>
            </a:pPr>
            <a:endParaRPr lang="hr-HR" altLang="en-US" sz="500" dirty="0" smtClean="0"/>
          </a:p>
          <a:p>
            <a:pPr eaLnBrk="1" hangingPunct="1">
              <a:lnSpc>
                <a:spcPct val="80000"/>
              </a:lnSpc>
            </a:pPr>
            <a:r>
              <a:rPr lang="hr-HR" altLang="en-US" sz="500" dirty="0" smtClean="0"/>
              <a:t>Nezakonit pristup pokriva osnovno krivično delo opasne</a:t>
            </a:r>
            <a:r>
              <a:rPr lang="hr-HR" altLang="en-US" sz="500" baseline="0" dirty="0" smtClean="0"/>
              <a:t> pretnje i napada na bezbednost (npr. poverljivost, integritet, dostupnost) računarskog sistema i podataka. Takvi upadi mogu dati pristup poverljivim podacima (uključujući lozinke, informacije o sistemu koji se targetira) i tajnama, do upotrebe sistema bez plaćanje ili čak ohrabrivanja hakera da počine ozbiljnije oblike prestupa u vezi sa računarima kao što su falsifikovanja ili prevare u vezi sa računarima.</a:t>
            </a:r>
          </a:p>
          <a:p>
            <a:pPr eaLnBrk="1" hangingPunct="1">
              <a:lnSpc>
                <a:spcPct val="80000"/>
              </a:lnSpc>
            </a:pPr>
            <a:endParaRPr lang="hr-HR" altLang="en-US" sz="500" baseline="0" dirty="0" smtClean="0"/>
          </a:p>
          <a:p>
            <a:pPr eaLnBrk="1" hangingPunct="1">
              <a:lnSpc>
                <a:spcPct val="80000"/>
              </a:lnSpc>
            </a:pPr>
            <a:r>
              <a:rPr lang="bs-Latn-BA" altLang="en-US" sz="500" dirty="0" smtClean="0"/>
              <a:t>Evropski</a:t>
            </a:r>
            <a:r>
              <a:rPr lang="bs-Latn-BA" altLang="en-US" sz="500" baseline="0" dirty="0" smtClean="0"/>
              <a:t> sud za ljudska prava u slučaju Coplan protiv Velike Britanije 62617/00 je odlučio da se pravo na poštovanje privatnog i porodičnog života takođe odnosi i na elektronske podatke. </a:t>
            </a:r>
          </a:p>
          <a:p>
            <a:pPr eaLnBrk="1" hangingPunct="1">
              <a:lnSpc>
                <a:spcPct val="80000"/>
              </a:lnSpc>
            </a:pPr>
            <a:r>
              <a:rPr lang="bs-Latn-BA" altLang="en-US" sz="500" baseline="0" dirty="0" smtClean="0"/>
              <a:t> </a:t>
            </a:r>
            <a:endParaRPr lang="en-US" altLang="en-US" sz="500" dirty="0" smtClean="0"/>
          </a:p>
          <a:p>
            <a:pPr eaLnBrk="1" hangingPunct="1">
              <a:lnSpc>
                <a:spcPct val="80000"/>
              </a:lnSpc>
            </a:pPr>
            <a:r>
              <a:rPr lang="hr-HR" altLang="en-US" sz="500" dirty="0" smtClean="0"/>
              <a:t>U</a:t>
            </a:r>
            <a:r>
              <a:rPr lang="hr-HR" altLang="en-US" sz="500" baseline="0" dirty="0" smtClean="0"/>
              <a:t> ovom slučaju učinilac je bio sankcionisan, zato što su svi elementi za krivično delo nezakonitog pristupa bili počinjeni u skladu sa nacionalnim pravom, naime (Hrvatska – Općinski sud u Splitu – nagodba):</a:t>
            </a:r>
          </a:p>
          <a:p>
            <a:pPr marL="171450" indent="-171450" eaLnBrk="1" hangingPunct="1">
              <a:lnSpc>
                <a:spcPct val="80000"/>
              </a:lnSpc>
              <a:buFontTx/>
              <a:buChar char="-"/>
            </a:pPr>
            <a:r>
              <a:rPr lang="hr-HR" altLang="en-US" sz="500" baseline="0" dirty="0" smtClean="0"/>
              <a:t>Nezakonit pristup</a:t>
            </a:r>
          </a:p>
          <a:p>
            <a:pPr marL="171450" indent="-171450" eaLnBrk="1" hangingPunct="1">
              <a:lnSpc>
                <a:spcPct val="80000"/>
              </a:lnSpc>
              <a:buFontTx/>
              <a:buChar char="-"/>
            </a:pPr>
            <a:r>
              <a:rPr lang="hr-HR" altLang="en-US" sz="500" baseline="0" dirty="0" smtClean="0"/>
              <a:t>Nameran pristup</a:t>
            </a:r>
          </a:p>
          <a:p>
            <a:pPr marL="171450" indent="-171450" eaLnBrk="1" hangingPunct="1">
              <a:lnSpc>
                <a:spcPct val="80000"/>
              </a:lnSpc>
              <a:buFontTx/>
              <a:buChar char="-"/>
            </a:pPr>
            <a:r>
              <a:rPr lang="hr-HR" altLang="en-US" sz="500" baseline="0" dirty="0" smtClean="0"/>
              <a:t>Motivacija učinioca ne konstituiše element krivičnog dela (čak i jednostavna radoznalost će biti kažnjena).</a:t>
            </a:r>
          </a:p>
          <a:p>
            <a:pPr marL="171450" indent="-171450" eaLnBrk="1" hangingPunct="1">
              <a:lnSpc>
                <a:spcPct val="80000"/>
              </a:lnSpc>
              <a:buFontTx/>
              <a:buChar char="-"/>
            </a:pPr>
            <a:endParaRPr lang="hr-HR" altLang="en-US" sz="500" baseline="0" dirty="0" smtClean="0"/>
          </a:p>
          <a:p>
            <a:pPr eaLnBrk="1" hangingPunct="1">
              <a:lnSpc>
                <a:spcPct val="80000"/>
              </a:lnSpc>
            </a:pPr>
            <a:r>
              <a:rPr lang="bs-Latn-BA" altLang="en-US" sz="500" dirty="0" smtClean="0"/>
              <a:t>U</a:t>
            </a:r>
            <a:r>
              <a:rPr lang="bs-Latn-BA" altLang="en-US" sz="500" baseline="0" dirty="0" smtClean="0"/>
              <a:t> vezi sa činjenicama ovog predmeta – u nekim članicama nećemo ni govoriti o nezakonitom pristupu. </a:t>
            </a:r>
          </a:p>
          <a:p>
            <a:pPr eaLnBrk="1" hangingPunct="1">
              <a:lnSpc>
                <a:spcPct val="80000"/>
              </a:lnSpc>
            </a:pPr>
            <a:endParaRPr lang="bs-Latn-BA" altLang="en-US" sz="500" dirty="0" smtClean="0"/>
          </a:p>
          <a:p>
            <a:pPr eaLnBrk="1" hangingPunct="1">
              <a:lnSpc>
                <a:spcPct val="80000"/>
              </a:lnSpc>
            </a:pPr>
            <a:r>
              <a:rPr lang="bs-Latn-BA" altLang="en-US" sz="500" dirty="0" smtClean="0"/>
              <a:t>Zemlje</a:t>
            </a:r>
            <a:r>
              <a:rPr lang="bs-Latn-BA" altLang="en-US" sz="500" baseline="0" dirty="0" smtClean="0"/>
              <a:t> članice Konvencije iz Budimpešte mogu pridodati neke ili sve od elemenata za kvalifikovanje u drugoj rečenici odrebe člana 2: kršenje bezbedonosnih mera, posebna namera da se dobiju računarski podaci, druge nečasne namere koje opravdavaju krivičnu odgovornost, ili zahtev da je delo počinjeno u vezi sa računarskim sistemom koji je daljinski povezan sa drugim računarskim sistemom. </a:t>
            </a:r>
            <a:r>
              <a:rPr lang="en-US" altLang="en-US" sz="500" dirty="0" smtClean="0"/>
              <a:t> </a:t>
            </a:r>
          </a:p>
          <a:p>
            <a:pPr eaLnBrk="1" hangingPunct="1">
              <a:lnSpc>
                <a:spcPct val="80000"/>
              </a:lnSpc>
            </a:pPr>
            <a:endParaRPr lang="bs-Latn-BA" altLang="en-US" sz="500" dirty="0" smtClean="0"/>
          </a:p>
          <a:p>
            <a:pPr eaLnBrk="1" hangingPunct="1">
              <a:lnSpc>
                <a:spcPct val="80000"/>
              </a:lnSpc>
            </a:pPr>
            <a:r>
              <a:rPr lang="bs-Latn-BA" altLang="en-US" sz="500" dirty="0" smtClean="0"/>
              <a:t>S obzirom da u pravnom</a:t>
            </a:r>
            <a:r>
              <a:rPr lang="bs-Latn-BA" altLang="en-US" sz="500" baseline="0" dirty="0" smtClean="0"/>
              <a:t> sistemu Hrvatske namera nije uzeta u razmatranje (osim namere da se nezakonito pristupi sistemu), učinilac je bio kažnjen bez obzira na nedostatak „nečasnih namera“ (svi napadnuti IT sistemi su bili predmet besplatnog testa prodora). U nekim zemljama, nedostatak nečasnih namera bi sprečio krivičnu odgovornost. </a:t>
            </a:r>
          </a:p>
          <a:p>
            <a:pPr eaLnBrk="1" hangingPunct="1">
              <a:lnSpc>
                <a:spcPct val="80000"/>
              </a:lnSpc>
            </a:pPr>
            <a:endParaRPr lang="bs-Latn-BA" altLang="en-US" sz="500" dirty="0" smtClean="0"/>
          </a:p>
          <a:p>
            <a:pPr eaLnBrk="1" hangingPunct="1">
              <a:lnSpc>
                <a:spcPct val="80000"/>
              </a:lnSpc>
            </a:pPr>
            <a:r>
              <a:rPr lang="bs-Latn-BA" altLang="en-US" sz="500" dirty="0" smtClean="0"/>
              <a:t>Trener treba da zna odgovore na pitanja u vezi</a:t>
            </a:r>
            <a:r>
              <a:rPr lang="bs-Latn-BA" altLang="en-US" sz="500" baseline="0" dirty="0" smtClean="0"/>
              <a:t> sa nacionalnim pravom i da prodiskutuje ova pitanja u svetlu sudske prakse ako nisu ujednačena. </a:t>
            </a:r>
            <a:endParaRPr lang="en-US" altLang="en-US" sz="500" dirty="0" smtClean="0"/>
          </a:p>
          <a:p>
            <a:pPr eaLnBrk="1" hangingPunct="1">
              <a:lnSpc>
                <a:spcPct val="80000"/>
              </a:lnSpc>
            </a:pPr>
            <a:r>
              <a:rPr lang="en-US" altLang="en-US" sz="500" dirty="0" smtClean="0"/>
              <a:t> </a:t>
            </a:r>
          </a:p>
          <a:p>
            <a:pPr eaLnBrk="1" hangingPunct="1">
              <a:lnSpc>
                <a:spcPct val="80000"/>
              </a:lnSpc>
            </a:pPr>
            <a:r>
              <a:rPr lang="en-US" altLang="en-US" sz="500" dirty="0" smtClean="0"/>
              <a:t> </a:t>
            </a:r>
          </a:p>
        </p:txBody>
      </p:sp>
      <p:sp>
        <p:nvSpPr>
          <p:cNvPr id="270340" name="Slide Number Placeholder 3"/>
          <p:cNvSpPr>
            <a:spLocks noGrp="1"/>
          </p:cNvSpPr>
          <p:nvPr>
            <p:ph type="sldNum" sz="quarter" idx="5"/>
          </p:nvPr>
        </p:nvSpPr>
        <p:spPr bwMode="auto">
          <a:noFill/>
          <a:ln>
            <a:miter lim="800000"/>
            <a:headEnd/>
            <a:tailEnd/>
          </a:ln>
        </p:spPr>
        <p:txBody>
          <a:bodyPr/>
          <a:lstStyle/>
          <a:p>
            <a:fld id="{68A3F044-5BB2-4A43-8A8A-127BE078952A}" type="slidenum">
              <a:rPr lang="en-US" altLang="en-US">
                <a:cs typeface="Arial" charset="0"/>
              </a:rPr>
              <a:pPr/>
              <a:t>77</a:t>
            </a:fld>
            <a:endParaRPr lang="en-US" altLang="en-US">
              <a:cs typeface="Arial"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271363" name="Rezervirano mjesto bilježaka 2"/>
          <p:cNvSpPr>
            <a:spLocks noGrp="1"/>
          </p:cNvSpPr>
          <p:nvPr>
            <p:ph type="body" idx="1"/>
          </p:nvPr>
        </p:nvSpPr>
        <p:spPr bwMode="auto">
          <a:noFill/>
        </p:spPr>
        <p:txBody>
          <a:bodyPr/>
          <a:lstStyle/>
          <a:p>
            <a:pPr marL="0" marR="0" indent="0" algn="l" defTabSz="457200" rtl="0" eaLnBrk="1" fontAlgn="base" latinLnBrk="0" hangingPunct="1">
              <a:lnSpc>
                <a:spcPct val="70000"/>
              </a:lnSpc>
              <a:spcBef>
                <a:spcPct val="30000"/>
              </a:spcBef>
              <a:spcAft>
                <a:spcPct val="0"/>
              </a:spcAft>
              <a:buClrTx/>
              <a:buSzTx/>
              <a:buFontTx/>
              <a:buNone/>
              <a:tabLst/>
              <a:defRPr/>
            </a:pPr>
            <a:r>
              <a:rPr lang="bs-Latn-BA" altLang="en-US" sz="800" dirty="0" smtClean="0"/>
              <a:t>Osoba odluči da upotrebi korisničko ime i lozinku druge osobe (bez odobrenja – prema tome, bespravno) da bi pristupila računarskom sistemu kompanije i načinila kopiju digitalnih mapa na prenosivi disk, zatim je obrisala digitalne mape na hard disku. </a:t>
            </a:r>
            <a:endParaRPr lang="hr-HR" altLang="en-US" sz="800" dirty="0" smtClean="0"/>
          </a:p>
          <a:p>
            <a:pPr eaLnBrk="1" hangingPunct="1">
              <a:lnSpc>
                <a:spcPct val="70000"/>
              </a:lnSpc>
            </a:pPr>
            <a:endParaRPr lang="hr-HR" altLang="en-US" sz="700" b="1" dirty="0" smtClean="0"/>
          </a:p>
          <a:p>
            <a:pPr eaLnBrk="1" hangingPunct="1">
              <a:lnSpc>
                <a:spcPct val="70000"/>
              </a:lnSpc>
            </a:pPr>
            <a:endParaRPr lang="hr-HR" altLang="en-US" sz="700" b="1" dirty="0" smtClean="0"/>
          </a:p>
          <a:p>
            <a:pPr eaLnBrk="1" hangingPunct="1">
              <a:lnSpc>
                <a:spcPct val="70000"/>
              </a:lnSpc>
            </a:pPr>
            <a:r>
              <a:rPr lang="bs-Latn-BA" altLang="en-US" sz="700" b="1" dirty="0" smtClean="0"/>
              <a:t>Podsetnik</a:t>
            </a:r>
            <a:r>
              <a:rPr lang="bs-Latn-BA" altLang="en-US" sz="700" b="1" baseline="0" dirty="0" smtClean="0"/>
              <a:t> za trenera</a:t>
            </a:r>
            <a:r>
              <a:rPr lang="en-US" altLang="en-US" sz="700" b="1" dirty="0" smtClean="0"/>
              <a:t>:</a:t>
            </a:r>
          </a:p>
          <a:p>
            <a:pPr eaLnBrk="1" hangingPunct="1">
              <a:lnSpc>
                <a:spcPct val="70000"/>
              </a:lnSpc>
            </a:pPr>
            <a:r>
              <a:rPr lang="bs-Latn-BA" altLang="en-US" sz="700" dirty="0" smtClean="0"/>
              <a:t>Član</a:t>
            </a:r>
            <a:r>
              <a:rPr lang="en-US" altLang="en-US" sz="700" dirty="0" smtClean="0"/>
              <a:t> 4 – </a:t>
            </a:r>
            <a:r>
              <a:rPr lang="bs-Latn-BA" altLang="en-US" sz="700" dirty="0" smtClean="0"/>
              <a:t>OMETANJE</a:t>
            </a:r>
            <a:r>
              <a:rPr lang="bs-Latn-BA" altLang="en-US" sz="700" baseline="0" dirty="0" smtClean="0"/>
              <a:t> PODATAKA </a:t>
            </a:r>
            <a:endParaRPr lang="hr-HR" altLang="en-US" sz="700" dirty="0" smtClean="0"/>
          </a:p>
          <a:p>
            <a:pPr algn="just" eaLnBrk="1" hangingPunct="1">
              <a:lnSpc>
                <a:spcPct val="90000"/>
              </a:lnSpc>
              <a:buFont typeface="Arial" charset="0"/>
              <a:buNone/>
            </a:pPr>
            <a:r>
              <a:rPr lang="en-GB" altLang="en-US" sz="800" dirty="0" smtClean="0"/>
              <a:t>1 </a:t>
            </a:r>
            <a:r>
              <a:rPr lang="bs-Latn-BA" altLang="en-US" sz="800" dirty="0" smtClean="0"/>
              <a:t>Svaka članica treba da usvoji takve zakonodavne i ostale neophodne mere da bi se bespravno oštećenje, brisanje, kvarenje, menjanje ili prikrivanje računarskih podataka okvalifikovalo u njenom nacionalnom pravu kao krivično delo, ukoliko se učini sa namerom</a:t>
            </a:r>
            <a:r>
              <a:rPr lang="en-GB" altLang="en-US" sz="800" dirty="0" smtClean="0"/>
              <a:t>.</a:t>
            </a:r>
          </a:p>
          <a:p>
            <a:pPr algn="just" eaLnBrk="1" hangingPunct="1">
              <a:lnSpc>
                <a:spcPct val="90000"/>
              </a:lnSpc>
              <a:buFont typeface="Arial" charset="0"/>
              <a:buNone/>
            </a:pPr>
            <a:r>
              <a:rPr lang="en-GB" altLang="en-US" sz="800" dirty="0" smtClean="0"/>
              <a:t>2 </a:t>
            </a:r>
            <a:r>
              <a:rPr lang="bs-Latn-BA" altLang="en-US" sz="800" dirty="0" smtClean="0"/>
              <a:t>Članica može rezervisati pravo da uslovi da sva dela iz stava 1 moraju da rezultiraju ozbiljnom štetom</a:t>
            </a:r>
            <a:r>
              <a:rPr lang="en-GB" altLang="en-US" sz="800" dirty="0" smtClean="0"/>
              <a:t>.</a:t>
            </a:r>
          </a:p>
          <a:p>
            <a:pPr eaLnBrk="1" hangingPunct="1">
              <a:lnSpc>
                <a:spcPct val="70000"/>
              </a:lnSpc>
            </a:pPr>
            <a:endParaRPr lang="bs-Latn-BA" altLang="en-US" sz="700" dirty="0" smtClean="0"/>
          </a:p>
          <a:p>
            <a:pPr eaLnBrk="1" hangingPunct="1">
              <a:lnSpc>
                <a:spcPct val="70000"/>
              </a:lnSpc>
            </a:pPr>
            <a:endParaRPr lang="hr-HR" altLang="en-US" sz="700" dirty="0" smtClean="0"/>
          </a:p>
          <a:p>
            <a:pPr eaLnBrk="1" hangingPunct="1">
              <a:lnSpc>
                <a:spcPct val="70000"/>
              </a:lnSpc>
            </a:pPr>
            <a:r>
              <a:rPr lang="bs-Latn-BA" altLang="en-US" sz="700" b="1" dirty="0" smtClean="0"/>
              <a:t>Pitanja</a:t>
            </a:r>
            <a:r>
              <a:rPr lang="bs-Latn-BA" altLang="en-US" sz="700" b="1" baseline="0" dirty="0" smtClean="0"/>
              <a:t> </a:t>
            </a:r>
            <a:r>
              <a:rPr lang="en-GB" altLang="en-US" sz="700" b="1" dirty="0" smtClean="0"/>
              <a:t> </a:t>
            </a:r>
            <a:endParaRPr lang="hr-HR" altLang="en-US" sz="700" dirty="0" smtClean="0"/>
          </a:p>
          <a:p>
            <a:pPr eaLnBrk="1" hangingPunct="1">
              <a:lnSpc>
                <a:spcPct val="70000"/>
              </a:lnSpc>
            </a:pPr>
            <a:endParaRPr lang="hr-HR" altLang="en-US" sz="700" dirty="0" smtClean="0"/>
          </a:p>
          <a:p>
            <a:pPr eaLnBrk="1" hangingPunct="1">
              <a:lnSpc>
                <a:spcPct val="70000"/>
              </a:lnSpc>
              <a:buFontTx/>
              <a:buChar char="-"/>
            </a:pPr>
            <a:r>
              <a:rPr lang="bs-Latn-BA" altLang="en-US" sz="700" dirty="0" smtClean="0"/>
              <a:t>Koja</a:t>
            </a:r>
            <a:r>
              <a:rPr lang="bs-Latn-BA" altLang="en-US" sz="700" baseline="0" dirty="0" smtClean="0"/>
              <a:t> je krivična dela ovde potrebno razmotriti</a:t>
            </a:r>
            <a:r>
              <a:rPr lang="en-US" altLang="en-US" sz="700" dirty="0" smtClean="0"/>
              <a:t>?</a:t>
            </a:r>
            <a:endParaRPr lang="hr-HR" altLang="en-US" sz="700" dirty="0" smtClean="0"/>
          </a:p>
          <a:p>
            <a:pPr eaLnBrk="1" hangingPunct="1">
              <a:lnSpc>
                <a:spcPct val="70000"/>
              </a:lnSpc>
              <a:buFontTx/>
              <a:buChar char="-"/>
            </a:pPr>
            <a:endParaRPr lang="en-US" altLang="en-US" sz="700" dirty="0" smtClean="0"/>
          </a:p>
          <a:p>
            <a:pPr eaLnBrk="1" hangingPunct="1">
              <a:lnSpc>
                <a:spcPct val="70000"/>
              </a:lnSpc>
            </a:pPr>
            <a:r>
              <a:rPr lang="bs-Latn-BA" altLang="en-US" sz="700" b="1" dirty="0" smtClean="0"/>
              <a:t>Pitanja</a:t>
            </a:r>
            <a:r>
              <a:rPr lang="bs-Latn-BA" altLang="en-US" sz="700" b="1" baseline="0" dirty="0" smtClean="0"/>
              <a:t> za diskusiju</a:t>
            </a:r>
            <a:endParaRPr lang="en-GB" altLang="en-US" sz="700" dirty="0" smtClean="0"/>
          </a:p>
          <a:p>
            <a:pPr eaLnBrk="1" hangingPunct="1">
              <a:lnSpc>
                <a:spcPct val="70000"/>
              </a:lnSpc>
            </a:pPr>
            <a:endParaRPr lang="hr-HR" altLang="en-US" sz="700" dirty="0" smtClean="0"/>
          </a:p>
          <a:p>
            <a:pPr eaLnBrk="1" hangingPunct="1">
              <a:lnSpc>
                <a:spcPct val="70000"/>
              </a:lnSpc>
            </a:pPr>
            <a:r>
              <a:rPr lang="bs-Latn-BA" altLang="en-US" sz="700" dirty="0" smtClean="0"/>
              <a:t>Ovde prvo postoji</a:t>
            </a:r>
            <a:r>
              <a:rPr lang="bs-Latn-BA" altLang="en-US" sz="700" baseline="0" dirty="0" smtClean="0"/>
              <a:t> krađa identiteta. U „stvarnom svetu“ to bi se odnosilo na situaciju da učinilac koristi, bespravno, nečiju tuđu propusnicu za ulazak na radno mesto. Neke zemlje članice su kriminalizovale krađu identiteta, ali ukoliko i nisu, pristup se generalno smatra nezakonitim sam po sebi. </a:t>
            </a:r>
          </a:p>
          <a:p>
            <a:pPr eaLnBrk="1" hangingPunct="1">
              <a:lnSpc>
                <a:spcPct val="70000"/>
              </a:lnSpc>
            </a:pPr>
            <a:endParaRPr lang="bs-Latn-BA" altLang="en-US" sz="700" baseline="0" dirty="0" smtClean="0"/>
          </a:p>
          <a:p>
            <a:pPr eaLnBrk="1" hangingPunct="1">
              <a:lnSpc>
                <a:spcPct val="70000"/>
              </a:lnSpc>
            </a:pPr>
            <a:r>
              <a:rPr lang="bs-Latn-BA" altLang="en-US" sz="700" baseline="0" dirty="0" smtClean="0"/>
              <a:t>Kao drugo, ovde zaista postoji nezakonit pristup. Neke zemlje uključuju konstitutivne elemente ovog krivičnog dela kao konstitutivne elemente krivičnog dela ometanja podataka (kao npr. u Hrvatskoj), ali u nekim drugim zemljama, kršenje je zasebno (kao u Francuskoj, gde postoji krivično delo nezakonitog pristupa, delo nezakonitog boravka u računarskom sistemu, i delo ometanja). Recimo, osoba je bila kažnjena za krađu podataka i nezakonit boravak u računarskom sistemu iako je utvrđeno da pristup sistemu nije bio nezakonit</a:t>
            </a:r>
            <a:r>
              <a:rPr lang="en-US" altLang="en-US" sz="700" dirty="0" smtClean="0"/>
              <a:t>- </a:t>
            </a:r>
            <a:r>
              <a:rPr lang="fr-FR" altLang="en-US" sz="700" dirty="0" smtClean="0"/>
              <a:t>Cour d’appel de Paris Pôle 4, chambre 10 Arrêt du 5 février 2014, O.L. c. Ministère public, https://www.legalis.net/jurisprudences/cour-dappel-de-paris-pole-4-chambre-10-arret-du-5-fevrier-2014/</a:t>
            </a:r>
            <a:r>
              <a:rPr lang="en-US" altLang="en-US" sz="700" dirty="0" smtClean="0"/>
              <a:t>).</a:t>
            </a:r>
          </a:p>
          <a:p>
            <a:pPr eaLnBrk="1" hangingPunct="1">
              <a:lnSpc>
                <a:spcPct val="70000"/>
              </a:lnSpc>
            </a:pPr>
            <a:endParaRPr lang="en-US" altLang="en-US" sz="700" dirty="0" smtClean="0"/>
          </a:p>
          <a:p>
            <a:pPr eaLnBrk="1" hangingPunct="1">
              <a:lnSpc>
                <a:spcPct val="70000"/>
              </a:lnSpc>
            </a:pPr>
            <a:r>
              <a:rPr lang="bs-Latn-BA" altLang="en-US" sz="700" dirty="0" smtClean="0"/>
              <a:t>Kao treće, postoji</a:t>
            </a:r>
            <a:r>
              <a:rPr lang="bs-Latn-BA" altLang="en-US" sz="700" baseline="0" dirty="0" smtClean="0"/>
              <a:t> ometanje sistema u vezi sa bespravnim brisanjem podataka. </a:t>
            </a:r>
          </a:p>
          <a:p>
            <a:pPr eaLnBrk="1" hangingPunct="1">
              <a:lnSpc>
                <a:spcPct val="70000"/>
              </a:lnSpc>
            </a:pPr>
            <a:endParaRPr lang="bs-Latn-BA" altLang="en-US" sz="700" baseline="0" dirty="0" smtClean="0"/>
          </a:p>
          <a:p>
            <a:pPr eaLnBrk="1" hangingPunct="1">
              <a:lnSpc>
                <a:spcPct val="70000"/>
              </a:lnSpc>
            </a:pPr>
            <a:r>
              <a:rPr lang="bs-Latn-BA" altLang="en-US" sz="700" baseline="0" dirty="0" smtClean="0"/>
              <a:t>Delegate treba pozvati da odgovore na pitanja u svetlu njihovih nacionalnih propisa. </a:t>
            </a:r>
            <a:endParaRPr lang="bs-Latn-BA" altLang="en-US" sz="700" dirty="0" smtClean="0"/>
          </a:p>
          <a:p>
            <a:pPr eaLnBrk="1" hangingPunct="1">
              <a:lnSpc>
                <a:spcPct val="70000"/>
              </a:lnSpc>
            </a:pPr>
            <a:endParaRPr lang="bs-Latn-BA" altLang="en-US" sz="700" dirty="0" smtClean="0"/>
          </a:p>
          <a:p>
            <a:pPr eaLnBrk="1" hangingPunct="1">
              <a:lnSpc>
                <a:spcPct val="70000"/>
              </a:lnSpc>
            </a:pPr>
            <a:r>
              <a:rPr lang="bs-Latn-BA" altLang="en-US" sz="700" dirty="0" smtClean="0"/>
              <a:t>Trener</a:t>
            </a:r>
            <a:r>
              <a:rPr lang="bs-Latn-BA" altLang="en-US" sz="700" baseline="0" dirty="0" smtClean="0"/>
              <a:t> treba da zna odgovore u vezi sa pitanjima prema nacionalnom pravu i raspraviti ih u svetlu sudske prakse ukoliko nije ujednačena.</a:t>
            </a:r>
            <a:endParaRPr lang="en-US" altLang="en-US" sz="700" dirty="0" smtClean="0"/>
          </a:p>
          <a:p>
            <a:pPr eaLnBrk="1" hangingPunct="1">
              <a:lnSpc>
                <a:spcPct val="70000"/>
              </a:lnSpc>
            </a:pPr>
            <a:endParaRPr lang="en-US" altLang="en-US" sz="700" dirty="0" smtClean="0"/>
          </a:p>
          <a:p>
            <a:pPr eaLnBrk="1" hangingPunct="1">
              <a:lnSpc>
                <a:spcPct val="70000"/>
              </a:lnSpc>
            </a:pPr>
            <a:r>
              <a:rPr lang="en-US" altLang="en-US" sz="700" dirty="0" smtClean="0"/>
              <a:t> </a:t>
            </a:r>
          </a:p>
          <a:p>
            <a:pPr eaLnBrk="1" hangingPunct="1">
              <a:lnSpc>
                <a:spcPct val="70000"/>
              </a:lnSpc>
            </a:pPr>
            <a:endParaRPr lang="en-US" altLang="en-US" sz="700" dirty="0" smtClean="0"/>
          </a:p>
          <a:p>
            <a:pPr eaLnBrk="1" hangingPunct="1">
              <a:lnSpc>
                <a:spcPct val="70000"/>
              </a:lnSpc>
            </a:pPr>
            <a:endParaRPr lang="en-US" altLang="en-US" sz="700" dirty="0" smtClean="0"/>
          </a:p>
          <a:p>
            <a:pPr eaLnBrk="1" hangingPunct="1">
              <a:lnSpc>
                <a:spcPct val="70000"/>
              </a:lnSpc>
            </a:pPr>
            <a:endParaRPr lang="en-US" altLang="en-US" sz="700" dirty="0" smtClean="0"/>
          </a:p>
          <a:p>
            <a:pPr eaLnBrk="1" hangingPunct="1">
              <a:lnSpc>
                <a:spcPct val="70000"/>
              </a:lnSpc>
            </a:pPr>
            <a:endParaRPr lang="en-US" altLang="en-US" sz="700" dirty="0" smtClean="0"/>
          </a:p>
          <a:p>
            <a:pPr eaLnBrk="1" hangingPunct="1">
              <a:lnSpc>
                <a:spcPct val="70000"/>
              </a:lnSpc>
            </a:pPr>
            <a:endParaRPr lang="en-US" altLang="en-US" sz="700" dirty="0" smtClean="0"/>
          </a:p>
          <a:p>
            <a:pPr eaLnBrk="1" hangingPunct="1">
              <a:lnSpc>
                <a:spcPct val="70000"/>
              </a:lnSpc>
            </a:pPr>
            <a:endParaRPr lang="en-US" altLang="en-US" sz="700" dirty="0" smtClean="0"/>
          </a:p>
        </p:txBody>
      </p:sp>
      <p:sp>
        <p:nvSpPr>
          <p:cNvPr id="271364" name="Rezervirano mjesto broja slajda 3"/>
          <p:cNvSpPr>
            <a:spLocks noGrp="1"/>
          </p:cNvSpPr>
          <p:nvPr>
            <p:ph type="sldNum" sz="quarter" idx="5"/>
          </p:nvPr>
        </p:nvSpPr>
        <p:spPr bwMode="auto">
          <a:noFill/>
          <a:ln>
            <a:miter lim="800000"/>
            <a:headEnd/>
            <a:tailEnd/>
          </a:ln>
        </p:spPr>
        <p:txBody>
          <a:bodyPr/>
          <a:lstStyle/>
          <a:p>
            <a:fld id="{2B1B3353-94EF-4C74-8617-DAE6607EEA53}" type="slidenum">
              <a:rPr lang="en-US" altLang="en-US">
                <a:cs typeface="Arial" charset="0"/>
              </a:rPr>
              <a:pPr/>
              <a:t>78</a:t>
            </a:fld>
            <a:endParaRPr lang="en-US" altLang="en-US">
              <a:cs typeface="Arial"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272387" name="Rezervirano mjesto bilježaka 2"/>
          <p:cNvSpPr>
            <a:spLocks noGrp="1"/>
          </p:cNvSpPr>
          <p:nvPr>
            <p:ph type="body" idx="1"/>
          </p:nvPr>
        </p:nvSpPr>
        <p:spPr bwMode="auto">
          <a:noFill/>
        </p:spPr>
        <p:txBody>
          <a:bodyPr/>
          <a:lstStyle/>
          <a:p>
            <a:pPr marL="0" marR="0" indent="0" algn="l" defTabSz="457200" rtl="0" eaLnBrk="1" fontAlgn="base" latinLnBrk="0" hangingPunct="1">
              <a:lnSpc>
                <a:spcPct val="80000"/>
              </a:lnSpc>
              <a:spcBef>
                <a:spcPct val="30000"/>
              </a:spcBef>
              <a:spcAft>
                <a:spcPct val="0"/>
              </a:spcAft>
              <a:buClrTx/>
              <a:buSzTx/>
              <a:buFontTx/>
              <a:buNone/>
              <a:tabLst/>
              <a:defRPr/>
            </a:pPr>
            <a:r>
              <a:rPr lang="bs-Latn-BA" altLang="en-US" sz="800" dirty="0" smtClean="0"/>
              <a:t>Šef </a:t>
            </a:r>
            <a:r>
              <a:rPr lang="bs-Latn-BA" altLang="en-US" sz="800" i="1" dirty="0" smtClean="0"/>
              <a:t>call</a:t>
            </a:r>
            <a:r>
              <a:rPr lang="bs-Latn-BA" altLang="en-US" sz="800" dirty="0" smtClean="0"/>
              <a:t> centra, koji je nezadovoljan isplatom</a:t>
            </a:r>
            <a:r>
              <a:rPr lang="bs-Latn-BA" altLang="en-US" sz="800" baseline="0" dirty="0" smtClean="0"/>
              <a:t> </a:t>
            </a:r>
            <a:r>
              <a:rPr lang="bs-Latn-BA" altLang="en-US" sz="800" dirty="0" smtClean="0"/>
              <a:t>plata, unese BIOS lozinku u program računarskog sistema i promeni kod za pristup operativnom sistemu, lozinke koje ostanu poznate samo njemu, i na taj način onemogući upotrebu računarskog sistema. </a:t>
            </a:r>
          </a:p>
          <a:p>
            <a:pPr eaLnBrk="1" hangingPunct="1">
              <a:lnSpc>
                <a:spcPct val="80000"/>
              </a:lnSpc>
            </a:pPr>
            <a:endParaRPr lang="bs-Latn-BA" altLang="en-US" sz="700" dirty="0" smtClean="0"/>
          </a:p>
          <a:p>
            <a:pPr eaLnBrk="1" hangingPunct="1">
              <a:lnSpc>
                <a:spcPct val="80000"/>
              </a:lnSpc>
            </a:pPr>
            <a:r>
              <a:rPr lang="bs-Latn-BA" altLang="en-US" sz="700" b="1" dirty="0" smtClean="0"/>
              <a:t>Podsetnik</a:t>
            </a:r>
            <a:r>
              <a:rPr lang="bs-Latn-BA" altLang="en-US" sz="700" b="1" baseline="0" dirty="0" smtClean="0"/>
              <a:t> za trenera</a:t>
            </a:r>
            <a:r>
              <a:rPr lang="en-US" altLang="en-US" sz="700" b="1" dirty="0" smtClean="0"/>
              <a:t>:</a:t>
            </a:r>
          </a:p>
          <a:p>
            <a:pPr eaLnBrk="1" hangingPunct="1">
              <a:lnSpc>
                <a:spcPct val="80000"/>
              </a:lnSpc>
            </a:pPr>
            <a:r>
              <a:rPr lang="bs-Latn-BA" altLang="en-US" sz="700" dirty="0" smtClean="0"/>
              <a:t>Član</a:t>
            </a:r>
            <a:r>
              <a:rPr lang="en-US" altLang="en-US" sz="700" dirty="0" smtClean="0"/>
              <a:t> 5 – </a:t>
            </a:r>
            <a:r>
              <a:rPr lang="bs-Latn-BA" altLang="en-US" sz="700" dirty="0" smtClean="0"/>
              <a:t>OMETANJE</a:t>
            </a:r>
            <a:r>
              <a:rPr lang="bs-Latn-BA" altLang="en-US" sz="700" baseline="0" dirty="0" smtClean="0"/>
              <a:t> SISTEMA</a:t>
            </a:r>
            <a:endParaRPr lang="en-US" altLang="en-US" sz="700" dirty="0" smtClean="0"/>
          </a:p>
          <a:p>
            <a:pPr marL="0" marR="0" indent="0" algn="l" defTabSz="457200" rtl="0" eaLnBrk="1" fontAlgn="base" latinLnBrk="0" hangingPunct="1">
              <a:lnSpc>
                <a:spcPct val="80000"/>
              </a:lnSpc>
              <a:spcBef>
                <a:spcPct val="30000"/>
              </a:spcBef>
              <a:spcAft>
                <a:spcPct val="0"/>
              </a:spcAft>
              <a:buClrTx/>
              <a:buSzTx/>
              <a:buFontTx/>
              <a:buNone/>
              <a:tabLst/>
              <a:defRPr/>
            </a:pPr>
            <a:r>
              <a:rPr lang="bs-Latn-BA" altLang="en-US" sz="800" dirty="0" smtClean="0"/>
              <a:t>Svaka članica treba da usvoji takve zakonodavne i ostale neophodne mere da bi se u njenom nacionalnom pravu kao krivično delo okvalifikovalo bespravno i u većem stepenu ometanje funkcionisanja računarskih sistema putem unošenja, prenošenja, oštećenja, brisanja, kvarenja, menjanja, ili prikrivanja računarskih podataka, ukoliko je učinjeno sa namerom. </a:t>
            </a:r>
            <a:endParaRPr lang="en-GB" altLang="en-US" sz="800" dirty="0" smtClean="0"/>
          </a:p>
          <a:p>
            <a:pPr eaLnBrk="1" hangingPunct="1">
              <a:lnSpc>
                <a:spcPct val="80000"/>
              </a:lnSpc>
            </a:pPr>
            <a:endParaRPr lang="bs-Latn-BA" altLang="en-US" sz="700" dirty="0" smtClean="0"/>
          </a:p>
          <a:p>
            <a:pPr eaLnBrk="1" hangingPunct="1">
              <a:lnSpc>
                <a:spcPct val="80000"/>
              </a:lnSpc>
            </a:pPr>
            <a:endParaRPr lang="en-US" altLang="en-US" sz="700" dirty="0" smtClean="0"/>
          </a:p>
          <a:p>
            <a:pPr eaLnBrk="1" hangingPunct="1">
              <a:lnSpc>
                <a:spcPct val="80000"/>
              </a:lnSpc>
            </a:pPr>
            <a:r>
              <a:rPr lang="bs-Latn-BA" altLang="en-US" sz="700" b="1" dirty="0" smtClean="0"/>
              <a:t>Pitanja</a:t>
            </a:r>
            <a:endParaRPr lang="hr-HR" altLang="en-US" sz="700" b="1" dirty="0" smtClean="0"/>
          </a:p>
          <a:p>
            <a:pPr marL="0" indent="0" algn="just" eaLnBrk="1" hangingPunct="1">
              <a:buFont typeface="Arial" charset="0"/>
              <a:buNone/>
            </a:pPr>
            <a:endParaRPr lang="hr-HR" altLang="en-US" sz="700" b="1" i="0" dirty="0" smtClean="0"/>
          </a:p>
          <a:p>
            <a:pPr marL="0" indent="0" algn="just" eaLnBrk="1" hangingPunct="1">
              <a:buFont typeface="Arial" charset="0"/>
              <a:buNone/>
            </a:pPr>
            <a:r>
              <a:rPr lang="hr-HR" altLang="en-US" sz="700" b="1" i="0" dirty="0" smtClean="0"/>
              <a:t>-</a:t>
            </a:r>
            <a:r>
              <a:rPr lang="hr-HR" altLang="en-US" sz="700" b="1" i="0" baseline="0" dirty="0" smtClean="0"/>
              <a:t> </a:t>
            </a:r>
            <a:r>
              <a:rPr lang="bs-Latn-BA" altLang="en-US" sz="800" i="1" dirty="0" smtClean="0"/>
              <a:t>Koje krivično delo je ovde u pitanju u vašoj zemlji</a:t>
            </a:r>
            <a:r>
              <a:rPr lang="en-US" altLang="en-US" sz="800" i="1" dirty="0" smtClean="0"/>
              <a:t>?</a:t>
            </a:r>
            <a:endParaRPr lang="hr-HR" altLang="en-US" sz="800" i="1" dirty="0" smtClean="0"/>
          </a:p>
          <a:p>
            <a:pPr marL="0" indent="0" algn="just" eaLnBrk="1" hangingPunct="1">
              <a:buFont typeface="Arial" charset="0"/>
              <a:buNone/>
            </a:pPr>
            <a:r>
              <a:rPr lang="bs-Latn-BA" altLang="en-US" sz="800" i="1" dirty="0" smtClean="0"/>
              <a:t>- Da li učinilac ima ili nema pravo da menja lozinku – i da li je ovo najvažnija činjenica u definisanju dela prema vašem nacionalnom pravu?</a:t>
            </a:r>
            <a:endParaRPr lang="en-US" altLang="en-US" sz="800" i="1" dirty="0" smtClean="0"/>
          </a:p>
          <a:p>
            <a:pPr marL="0" indent="0" algn="just" eaLnBrk="1" hangingPunct="1">
              <a:buNone/>
            </a:pPr>
            <a:r>
              <a:rPr lang="bs-Latn-BA" altLang="en-US" sz="800" i="1" dirty="0" smtClean="0"/>
              <a:t>-</a:t>
            </a:r>
            <a:r>
              <a:rPr lang="bs-Latn-BA" altLang="en-US" sz="800" i="1" baseline="0" dirty="0" smtClean="0"/>
              <a:t> </a:t>
            </a:r>
            <a:r>
              <a:rPr lang="bs-Latn-BA" altLang="en-US" sz="800" i="1" dirty="0" smtClean="0"/>
              <a:t>Koja dela se mogu uzeti u obzir</a:t>
            </a:r>
            <a:r>
              <a:rPr lang="en-US" altLang="en-US" sz="800" i="1" dirty="0" smtClean="0"/>
              <a:t>?</a:t>
            </a:r>
          </a:p>
          <a:p>
            <a:pPr eaLnBrk="1" hangingPunct="1">
              <a:lnSpc>
                <a:spcPct val="80000"/>
              </a:lnSpc>
            </a:pPr>
            <a:endParaRPr lang="hr-HR" altLang="en-US" sz="700" b="1" dirty="0" smtClean="0"/>
          </a:p>
          <a:p>
            <a:pPr algn="just" eaLnBrk="1" hangingPunct="1">
              <a:lnSpc>
                <a:spcPct val="80000"/>
              </a:lnSpc>
            </a:pPr>
            <a:endParaRPr lang="hr-HR" altLang="en-US" sz="700" dirty="0" smtClean="0"/>
          </a:p>
          <a:p>
            <a:pPr eaLnBrk="1" hangingPunct="1">
              <a:lnSpc>
                <a:spcPct val="80000"/>
              </a:lnSpc>
            </a:pPr>
            <a:r>
              <a:rPr lang="bs-Latn-BA" altLang="en-US" sz="700" b="1" dirty="0" smtClean="0"/>
              <a:t>Tačke</a:t>
            </a:r>
            <a:r>
              <a:rPr lang="bs-Latn-BA" altLang="en-US" sz="700" b="1" baseline="0" dirty="0" smtClean="0"/>
              <a:t> za diskusiju </a:t>
            </a:r>
            <a:r>
              <a:rPr lang="en-GB" altLang="en-US" sz="700" b="1" dirty="0" smtClean="0"/>
              <a:t> </a:t>
            </a:r>
            <a:endParaRPr lang="en-GB" altLang="en-US" sz="700" dirty="0" smtClean="0"/>
          </a:p>
          <a:p>
            <a:pPr eaLnBrk="1" hangingPunct="1">
              <a:lnSpc>
                <a:spcPct val="80000"/>
              </a:lnSpc>
            </a:pPr>
            <a:endParaRPr lang="hr-HR" altLang="en-US" sz="700" dirty="0" smtClean="0"/>
          </a:p>
          <a:p>
            <a:pPr eaLnBrk="1" hangingPunct="1">
              <a:lnSpc>
                <a:spcPct val="80000"/>
              </a:lnSpc>
            </a:pPr>
            <a:r>
              <a:rPr lang="bs-Latn-BA" altLang="en-US" sz="700" dirty="0" smtClean="0"/>
              <a:t>U ovom</a:t>
            </a:r>
            <a:r>
              <a:rPr lang="bs-Latn-BA" altLang="en-US" sz="700" baseline="0" dirty="0" smtClean="0"/>
              <a:t> slučaju, učinilac je bio ovlašćen ili je imao pravo da promeni lozinku. Dakle, ne možemo govoriti o ometanju podataka ili nezakonitom pristupu.</a:t>
            </a:r>
          </a:p>
          <a:p>
            <a:pPr eaLnBrk="1" hangingPunct="1">
              <a:lnSpc>
                <a:spcPct val="80000"/>
              </a:lnSpc>
            </a:pPr>
            <a:r>
              <a:rPr lang="bs-Latn-BA" altLang="en-US" sz="700" baseline="0" dirty="0" smtClean="0"/>
              <a:t>Ali, ovlašćenje ne znači pravo da se pristupni kodovi ne otkriju kompaniji, što čini ozbiljno i bespravno kršenje funkcionisanja računarskog sistema. </a:t>
            </a:r>
          </a:p>
          <a:p>
            <a:pPr eaLnBrk="1" hangingPunct="1">
              <a:lnSpc>
                <a:spcPct val="80000"/>
              </a:lnSpc>
            </a:pPr>
            <a:r>
              <a:rPr lang="bs-Latn-BA" altLang="en-US" sz="700" baseline="0" dirty="0" smtClean="0"/>
              <a:t>Na taj način, učinilac je učinio krivično delo ometanja sistema (Hrvatska, - Općinski sud u Zagrebu, </a:t>
            </a:r>
            <a:r>
              <a:rPr lang="en-US" altLang="en-US" sz="700" dirty="0" smtClean="0"/>
              <a:t>Ko-74/15  27</a:t>
            </a:r>
            <a:r>
              <a:rPr lang="bs-Latn-BA" altLang="en-US" sz="700" baseline="0" dirty="0" smtClean="0"/>
              <a:t> januar</a:t>
            </a:r>
            <a:r>
              <a:rPr lang="en-US" altLang="en-US" sz="700" dirty="0" smtClean="0"/>
              <a:t> 2015).</a:t>
            </a:r>
            <a:endParaRPr lang="bs-Latn-BA" altLang="en-US" sz="700" dirty="0" smtClean="0"/>
          </a:p>
          <a:p>
            <a:pPr eaLnBrk="1" hangingPunct="1">
              <a:lnSpc>
                <a:spcPct val="80000"/>
              </a:lnSpc>
            </a:pPr>
            <a:endParaRPr lang="bs-Latn-BA" altLang="en-US" sz="700" dirty="0" smtClean="0"/>
          </a:p>
          <a:p>
            <a:pPr eaLnBrk="1" hangingPunct="1">
              <a:lnSpc>
                <a:spcPct val="80000"/>
              </a:lnSpc>
            </a:pPr>
            <a:r>
              <a:rPr lang="bs-Latn-BA" altLang="en-US" sz="700" dirty="0" smtClean="0"/>
              <a:t>Prema nacionalnom</a:t>
            </a:r>
            <a:r>
              <a:rPr lang="bs-Latn-BA" altLang="en-US" sz="700" baseline="0" dirty="0" smtClean="0"/>
              <a:t> pravu, delegati treba da odgovore na sledeće pitanje: da li bi se ovde podigla optužnica za dva dela ili za jedno – ometanje sistema (konzumacija) ukoliko učinilac nije imao pravo da promeni lozinku?</a:t>
            </a:r>
          </a:p>
          <a:p>
            <a:pPr eaLnBrk="1" hangingPunct="1">
              <a:lnSpc>
                <a:spcPct val="80000"/>
              </a:lnSpc>
            </a:pPr>
            <a:endParaRPr lang="bs-Latn-BA" altLang="en-US" sz="700" baseline="0" dirty="0" smtClean="0"/>
          </a:p>
          <a:p>
            <a:pPr eaLnBrk="1" hangingPunct="1">
              <a:lnSpc>
                <a:spcPct val="80000"/>
              </a:lnSpc>
            </a:pPr>
            <a:r>
              <a:rPr lang="bs-Latn-BA" altLang="en-US" sz="700" baseline="0" dirty="0" smtClean="0"/>
              <a:t>A ako je odgovor dva krivična dela – koje: ometanje podataka ili nezakonit pristup? </a:t>
            </a:r>
            <a:endParaRPr lang="en-US" altLang="en-US" sz="700" dirty="0" smtClean="0"/>
          </a:p>
          <a:p>
            <a:pPr eaLnBrk="1" hangingPunct="1">
              <a:lnSpc>
                <a:spcPct val="80000"/>
              </a:lnSpc>
            </a:pPr>
            <a:endParaRPr lang="bs-Latn-BA" altLang="en-US" sz="700" dirty="0" smtClean="0"/>
          </a:p>
          <a:p>
            <a:pPr eaLnBrk="1" hangingPunct="1">
              <a:lnSpc>
                <a:spcPct val="80000"/>
              </a:lnSpc>
            </a:pPr>
            <a:r>
              <a:rPr lang="bs-Latn-BA" altLang="en-US" sz="700" dirty="0" smtClean="0"/>
              <a:t>Obično odgovara jednom kriviičnom</a:t>
            </a:r>
            <a:r>
              <a:rPr lang="bs-Latn-BA" altLang="en-US" sz="700" baseline="0" dirty="0" smtClean="0"/>
              <a:t> delu sa jednim ili više kvalifikujućih elemenata, ali postoji osnov za 2 dela: Ometanje podataka i Ometanje sistema (Hrvatska nema ujednačenu praksu). </a:t>
            </a:r>
            <a:endParaRPr lang="en-US" altLang="en-US" sz="700" dirty="0" smtClean="0"/>
          </a:p>
          <a:p>
            <a:pPr>
              <a:lnSpc>
                <a:spcPct val="80000"/>
              </a:lnSpc>
            </a:pPr>
            <a:endParaRPr lang="en-US" altLang="en-US" sz="700" dirty="0" smtClean="0"/>
          </a:p>
          <a:p>
            <a:pPr marL="0" marR="0" indent="0" algn="l" defTabSz="457200" rtl="0" eaLnBrk="1" fontAlgn="base" latinLnBrk="0" hangingPunct="1">
              <a:lnSpc>
                <a:spcPct val="80000"/>
              </a:lnSpc>
              <a:spcBef>
                <a:spcPct val="30000"/>
              </a:spcBef>
              <a:spcAft>
                <a:spcPct val="0"/>
              </a:spcAft>
              <a:buClrTx/>
              <a:buSzTx/>
              <a:buFontTx/>
              <a:buNone/>
              <a:tabLst/>
              <a:defRPr/>
            </a:pPr>
            <a:r>
              <a:rPr lang="bs-Latn-BA" altLang="en-US" sz="600" dirty="0" smtClean="0"/>
              <a:t>Trener treba da zna odgovore na pitanja u vezi</a:t>
            </a:r>
            <a:r>
              <a:rPr lang="bs-Latn-BA" altLang="en-US" sz="600" baseline="0" dirty="0" smtClean="0"/>
              <a:t> sa nacionalnim pravom i da prodiskutuje ova pitanja u svetlu sudske prakse ako nisu ujednačena. </a:t>
            </a:r>
            <a:endParaRPr lang="en-US" altLang="en-US" sz="600" dirty="0" smtClean="0"/>
          </a:p>
          <a:p>
            <a:pPr eaLnBrk="1" hangingPunct="1">
              <a:lnSpc>
                <a:spcPct val="80000"/>
              </a:lnSpc>
            </a:pPr>
            <a:endParaRPr lang="hr-HR" altLang="en-US" sz="700" dirty="0" smtClean="0"/>
          </a:p>
          <a:p>
            <a:pPr eaLnBrk="1" hangingPunct="1">
              <a:lnSpc>
                <a:spcPct val="80000"/>
              </a:lnSpc>
            </a:pPr>
            <a:endParaRPr lang="en-US" altLang="en-US" sz="700" dirty="0" smtClean="0"/>
          </a:p>
          <a:p>
            <a:pPr eaLnBrk="1" hangingPunct="1">
              <a:lnSpc>
                <a:spcPct val="80000"/>
              </a:lnSpc>
            </a:pPr>
            <a:endParaRPr lang="en-US" altLang="en-US" sz="700" dirty="0" smtClean="0"/>
          </a:p>
          <a:p>
            <a:pPr eaLnBrk="1" hangingPunct="1">
              <a:lnSpc>
                <a:spcPct val="80000"/>
              </a:lnSpc>
            </a:pPr>
            <a:endParaRPr lang="en-US" altLang="en-US" sz="700" dirty="0" smtClean="0"/>
          </a:p>
        </p:txBody>
      </p:sp>
      <p:sp>
        <p:nvSpPr>
          <p:cNvPr id="272388" name="Rezervirano mjesto broja slajda 3"/>
          <p:cNvSpPr>
            <a:spLocks noGrp="1"/>
          </p:cNvSpPr>
          <p:nvPr>
            <p:ph type="sldNum" sz="quarter" idx="5"/>
          </p:nvPr>
        </p:nvSpPr>
        <p:spPr bwMode="auto">
          <a:noFill/>
          <a:ln>
            <a:miter lim="800000"/>
            <a:headEnd/>
            <a:tailEnd/>
          </a:ln>
        </p:spPr>
        <p:txBody>
          <a:bodyPr/>
          <a:lstStyle/>
          <a:p>
            <a:fld id="{1A9A8C65-17FE-47BE-B56F-6289E510C674}" type="slidenum">
              <a:rPr lang="en-US" altLang="en-US">
                <a:cs typeface="Arial" charset="0"/>
              </a:rPr>
              <a:pPr/>
              <a:t>79</a:t>
            </a:fld>
            <a:endParaRPr lang="en-US" altLang="en-US">
              <a:cs typeface="Arial"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273411" name="Rezervirano mjesto bilježaka 2"/>
          <p:cNvSpPr>
            <a:spLocks noGrp="1"/>
          </p:cNvSpPr>
          <p:nvPr>
            <p:ph type="body" idx="1"/>
          </p:nvPr>
        </p:nvSpPr>
        <p:spPr bwMode="auto">
          <a:noFill/>
        </p:spPr>
        <p:txBody>
          <a:bodyPr/>
          <a:lstStyle/>
          <a:p>
            <a:pPr>
              <a:lnSpc>
                <a:spcPct val="80000"/>
              </a:lnSpc>
            </a:pPr>
            <a:r>
              <a:rPr lang="bs-Latn-BA" altLang="en-US" sz="800" b="1" dirty="0" smtClean="0"/>
              <a:t>Podsetnik</a:t>
            </a:r>
            <a:r>
              <a:rPr lang="bs-Latn-BA" altLang="en-US" sz="800" b="1" baseline="0" dirty="0" smtClean="0"/>
              <a:t> za trenera</a:t>
            </a:r>
            <a:r>
              <a:rPr lang="en-US" altLang="en-US" sz="800" b="1" dirty="0" smtClean="0"/>
              <a:t>:</a:t>
            </a:r>
            <a:endParaRPr lang="en-US" altLang="en-US" sz="800" dirty="0" smtClean="0"/>
          </a:p>
          <a:p>
            <a:pPr>
              <a:lnSpc>
                <a:spcPct val="80000"/>
              </a:lnSpc>
            </a:pPr>
            <a:r>
              <a:rPr lang="bs-Latn-BA" altLang="en-US" sz="800" dirty="0" smtClean="0"/>
              <a:t>Član</a:t>
            </a:r>
            <a:r>
              <a:rPr lang="en-US" altLang="en-US" sz="800" dirty="0" smtClean="0"/>
              <a:t> 8 – </a:t>
            </a:r>
            <a:r>
              <a:rPr lang="bs-Latn-BA" altLang="en-US" sz="800" dirty="0" smtClean="0"/>
              <a:t>PREVARE</a:t>
            </a:r>
            <a:r>
              <a:rPr lang="bs-Latn-BA" altLang="en-US" sz="800" baseline="0" dirty="0" smtClean="0"/>
              <a:t> U VEZI SA RAČUNARIMA</a:t>
            </a:r>
            <a:r>
              <a:rPr lang="en-US" altLang="en-US" sz="800" dirty="0" smtClean="0"/>
              <a:t> </a:t>
            </a:r>
          </a:p>
          <a:p>
            <a:pPr marL="0" indent="0" algn="just" eaLnBrk="1" hangingPunct="1">
              <a:lnSpc>
                <a:spcPct val="90000"/>
              </a:lnSpc>
              <a:buFont typeface="Arial" pitchFamily="34" charset="0"/>
              <a:buNone/>
              <a:defRPr/>
            </a:pPr>
            <a:r>
              <a:rPr lang="bs-Latn-BA" altLang="fr-FR" sz="800" dirty="0" smtClean="0">
                <a:cs typeface="Times New Roman" pitchFamily="18" charset="0"/>
              </a:rPr>
              <a:t>Svaka članica treba da usvoji takve zakonodavne i ostale neophodne mere da bi se u njenom nacionalnom pravu kao krivično delo okvalifikovalo nanošenje imovinske štete drugim licima kada se to učini bespravno i sa namerom, na sledeće načine</a:t>
            </a:r>
          </a:p>
          <a:p>
            <a:pPr marL="514350" indent="-514350" algn="just" eaLnBrk="1" hangingPunct="1">
              <a:lnSpc>
                <a:spcPct val="90000"/>
              </a:lnSpc>
              <a:buFont typeface="Arial" pitchFamily="34" charset="0"/>
              <a:buAutoNum type="alphaLcParenR"/>
              <a:defRPr/>
            </a:pPr>
            <a:r>
              <a:rPr lang="bs-Latn-BA" altLang="fr-FR" sz="800" dirty="0" smtClean="0">
                <a:cs typeface="Times New Roman" pitchFamily="18" charset="0"/>
              </a:rPr>
              <a:t>Bilo kakvim unošenjem, menjanjem, brisanjem ili prikrivanjem računarskih podataka,</a:t>
            </a:r>
          </a:p>
          <a:p>
            <a:pPr marL="514350" indent="-514350" algn="just" eaLnBrk="1" hangingPunct="1">
              <a:lnSpc>
                <a:spcPct val="90000"/>
              </a:lnSpc>
              <a:buFont typeface="Arial" pitchFamily="34" charset="0"/>
              <a:buAutoNum type="alphaLcParenR"/>
              <a:defRPr/>
            </a:pPr>
            <a:r>
              <a:rPr lang="bs-Latn-BA" altLang="fr-FR" sz="800" dirty="0" smtClean="0">
                <a:cs typeface="Times New Roman" pitchFamily="18" charset="0"/>
              </a:rPr>
              <a:t>Bilo kakvim ometanjem funkcionisanja računarskih sistema</a:t>
            </a:r>
          </a:p>
          <a:p>
            <a:pPr marL="0" indent="0" algn="just" eaLnBrk="1" hangingPunct="1">
              <a:lnSpc>
                <a:spcPct val="90000"/>
              </a:lnSpc>
              <a:buNone/>
              <a:defRPr/>
            </a:pPr>
            <a:r>
              <a:rPr lang="bs-Latn-BA" altLang="fr-FR" sz="800" dirty="0" smtClean="0">
                <a:cs typeface="Times New Roman" pitchFamily="18" charset="0"/>
              </a:rPr>
              <a:t>Sa namerom prevare ili drugom nečasnom namerom da se bespravno pribaci ekonomska dobit za sebe ili za druga lica</a:t>
            </a:r>
            <a:r>
              <a:rPr lang="en-US" altLang="en-US" sz="800" dirty="0" smtClean="0"/>
              <a:t> </a:t>
            </a:r>
          </a:p>
          <a:p>
            <a:pPr>
              <a:lnSpc>
                <a:spcPct val="80000"/>
              </a:lnSpc>
            </a:pPr>
            <a:r>
              <a:rPr lang="sr-Latn-BA" altLang="en-US" sz="800" dirty="0" smtClean="0"/>
              <a:t>Član</a:t>
            </a:r>
            <a:r>
              <a:rPr lang="en-US" altLang="en-US" sz="800" dirty="0" smtClean="0"/>
              <a:t> 11 – </a:t>
            </a:r>
            <a:r>
              <a:rPr lang="bs-Latn-BA" altLang="en-US" sz="800" dirty="0" smtClean="0"/>
              <a:t>POKUŠAJ</a:t>
            </a:r>
            <a:r>
              <a:rPr lang="bs-Latn-BA" altLang="en-US" sz="800" baseline="0" dirty="0" smtClean="0"/>
              <a:t> POMAGANJA I PODSTREKIVANJA </a:t>
            </a:r>
          </a:p>
          <a:p>
            <a:pPr>
              <a:lnSpc>
                <a:spcPct val="80000"/>
              </a:lnSpc>
            </a:pPr>
            <a:r>
              <a:rPr lang="bs-Latn-BA" altLang="en-US" sz="800" baseline="0" dirty="0" smtClean="0"/>
              <a:t>1 Svaka članica treba da usvoji takve zakonodavne i ostale neophodne mere da bi se u njenom nacionalnom pravu kao krivično delo okvalifikovalo namerno pomaganje ili podstrekivanje na izvršenje nekog of prestupa definisanih u članovima 2 do 10 ove konvencije sa namerom da se takav prestup učini</a:t>
            </a:r>
          </a:p>
          <a:p>
            <a:pPr>
              <a:lnSpc>
                <a:spcPct val="80000"/>
              </a:lnSpc>
            </a:pPr>
            <a:r>
              <a:rPr lang="bs-Latn-BA" altLang="en-US" sz="800" baseline="0" dirty="0" smtClean="0"/>
              <a:t>2 Svaka članica treba da usvoji takve legislativne i ostale neophodne mere da bi se u njenom nacionalnom pravu kao krivično delo okvalifikovalo namerno učinjen pokušaj izvršenja nekog od dela definisanih u članovima 3 do 5, 7, 8, 9 (1) a i c ove konvencije </a:t>
            </a:r>
          </a:p>
          <a:p>
            <a:pPr>
              <a:lnSpc>
                <a:spcPct val="80000"/>
              </a:lnSpc>
            </a:pPr>
            <a:r>
              <a:rPr lang="bs-Latn-BA" altLang="en-US" sz="800" baseline="0" dirty="0" smtClean="0"/>
              <a:t>3 Svaka članica može sebi rezervisati pravo da ne primenjuje, u celini ili delimično, stav 2 ovog člana </a:t>
            </a:r>
            <a:endParaRPr lang="en-US" altLang="en-US" sz="800" dirty="0" smtClean="0"/>
          </a:p>
          <a:p>
            <a:pPr>
              <a:lnSpc>
                <a:spcPct val="80000"/>
              </a:lnSpc>
            </a:pPr>
            <a:r>
              <a:rPr lang="sr-Latn-BA" altLang="en-US" sz="800" b="1" dirty="0" smtClean="0"/>
              <a:t>Pitanja</a:t>
            </a:r>
            <a:endParaRPr lang="bs-Latn-BA" altLang="en-US" sz="800" b="0" dirty="0" smtClean="0"/>
          </a:p>
          <a:p>
            <a:pPr>
              <a:lnSpc>
                <a:spcPct val="80000"/>
              </a:lnSpc>
            </a:pPr>
            <a:r>
              <a:rPr lang="bs-Latn-BA" altLang="en-US" sz="800" b="0" dirty="0" smtClean="0"/>
              <a:t>-</a:t>
            </a:r>
            <a:r>
              <a:rPr lang="en-GB" altLang="en-US" sz="800" b="1" dirty="0" smtClean="0"/>
              <a:t> </a:t>
            </a:r>
            <a:r>
              <a:rPr lang="bs-Latn-BA" altLang="en-US" sz="800" i="1" dirty="0" smtClean="0"/>
              <a:t>U ulozi javnog tužioca, da li biste optužili X i Z  za isto krivično delo ili ne? </a:t>
            </a:r>
            <a:endParaRPr lang="en-US" altLang="en-US" sz="800" dirty="0" smtClean="0"/>
          </a:p>
          <a:p>
            <a:pPr marL="0" indent="0">
              <a:buFont typeface="Calibri" pitchFamily="34" charset="0"/>
              <a:buNone/>
            </a:pPr>
            <a:r>
              <a:rPr lang="bs-Latn-BA" altLang="en-US" sz="800" i="1" dirty="0" smtClean="0"/>
              <a:t>- Koja dela se mogu uzeti u razmatranje</a:t>
            </a:r>
            <a:r>
              <a:rPr lang="en-US" altLang="en-US" sz="800" i="1" dirty="0" smtClean="0"/>
              <a:t>?</a:t>
            </a:r>
            <a:endParaRPr lang="en-US" altLang="en-US" sz="800" dirty="0" smtClean="0"/>
          </a:p>
          <a:p>
            <a:pPr>
              <a:lnSpc>
                <a:spcPct val="80000"/>
              </a:lnSpc>
            </a:pPr>
            <a:endParaRPr lang="en-US" altLang="en-US" sz="800" dirty="0" smtClean="0"/>
          </a:p>
          <a:p>
            <a:pPr>
              <a:lnSpc>
                <a:spcPct val="80000"/>
              </a:lnSpc>
            </a:pPr>
            <a:r>
              <a:rPr lang="sr-Latn-BA" altLang="en-US" sz="800" b="1" dirty="0" smtClean="0"/>
              <a:t>Tačke</a:t>
            </a:r>
            <a:r>
              <a:rPr lang="sr-Latn-BA" altLang="en-US" sz="800" b="1" baseline="0" dirty="0" smtClean="0"/>
              <a:t> za diskusiju</a:t>
            </a:r>
            <a:r>
              <a:rPr lang="en-GB" altLang="en-US" sz="800" b="1" dirty="0" smtClean="0"/>
              <a:t> </a:t>
            </a:r>
            <a:endParaRPr lang="en-US" altLang="en-US" sz="800" dirty="0" smtClean="0"/>
          </a:p>
          <a:p>
            <a:pPr>
              <a:lnSpc>
                <a:spcPct val="80000"/>
              </a:lnSpc>
            </a:pPr>
            <a:r>
              <a:rPr lang="bs-Latn-BA" altLang="en-US" sz="800" dirty="0" smtClean="0"/>
              <a:t>Ovo je jedan</a:t>
            </a:r>
            <a:r>
              <a:rPr lang="bs-Latn-BA" altLang="en-US" sz="800" baseline="0" dirty="0" smtClean="0"/>
              <a:t> od najčešćih primera prevara u vezi sa računarima. Svaki element ovog dela je počinio X. On je upotrebio bankovni račun Z da bi dobio novac bez otvaranja svog sopstvenog računa. Z je takođe počinio prestup, pomaganje i podstrekivanje na činjenje krivičnog dela računarske prevare. Kažnjivo istom kaznom (Hrvatska</a:t>
            </a:r>
            <a:r>
              <a:rPr lang="en-US" altLang="en-US" sz="800" dirty="0" smtClean="0"/>
              <a:t> – </a:t>
            </a:r>
            <a:r>
              <a:rPr lang="bs-Latn-BA" altLang="en-US" sz="800" dirty="0" smtClean="0"/>
              <a:t>Općinski</a:t>
            </a:r>
            <a:r>
              <a:rPr lang="bs-Latn-BA" altLang="en-US" sz="800" baseline="0" dirty="0" smtClean="0"/>
              <a:t> sud</a:t>
            </a:r>
            <a:r>
              <a:rPr lang="en-US" altLang="en-US" sz="800" dirty="0" smtClean="0"/>
              <a:t> </a:t>
            </a:r>
            <a:r>
              <a:rPr lang="en-US" altLang="en-US" sz="800" dirty="0" err="1" smtClean="0"/>
              <a:t>Velika</a:t>
            </a:r>
            <a:r>
              <a:rPr lang="en-US" altLang="en-US" sz="800" dirty="0" smtClean="0"/>
              <a:t> </a:t>
            </a:r>
            <a:r>
              <a:rPr lang="en-US" altLang="en-US" sz="800" dirty="0" err="1" smtClean="0"/>
              <a:t>Gorica</a:t>
            </a:r>
            <a:r>
              <a:rPr lang="en-US" altLang="en-US" sz="800" dirty="0" smtClean="0"/>
              <a:t> K-545/15 od 18</a:t>
            </a:r>
            <a:r>
              <a:rPr lang="hr-HR" altLang="en-US" sz="800" dirty="0" smtClean="0"/>
              <a:t> </a:t>
            </a:r>
            <a:r>
              <a:rPr lang="bs-Latn-BA" altLang="en-US" sz="800" dirty="0" smtClean="0"/>
              <a:t>decembra</a:t>
            </a:r>
            <a:r>
              <a:rPr lang="en-US" altLang="en-US" sz="800" dirty="0" smtClean="0"/>
              <a:t> 2015).</a:t>
            </a:r>
          </a:p>
          <a:p>
            <a:pPr marL="0" marR="0" indent="0" algn="l" defTabSz="457200" rtl="0" eaLnBrk="1" fontAlgn="base" latinLnBrk="0" hangingPunct="1">
              <a:lnSpc>
                <a:spcPct val="80000"/>
              </a:lnSpc>
              <a:spcBef>
                <a:spcPct val="30000"/>
              </a:spcBef>
              <a:spcAft>
                <a:spcPct val="0"/>
              </a:spcAft>
              <a:buClrTx/>
              <a:buSzTx/>
              <a:buFontTx/>
              <a:buNone/>
              <a:tabLst/>
              <a:defRPr/>
            </a:pPr>
            <a:r>
              <a:rPr lang="bs-Latn-BA" altLang="en-US" sz="700" dirty="0" smtClean="0"/>
              <a:t>Trener treba da zna odgovore na pitanja u vezi</a:t>
            </a:r>
            <a:r>
              <a:rPr lang="bs-Latn-BA" altLang="en-US" sz="700" baseline="0" dirty="0" smtClean="0"/>
              <a:t> sa nacionalnim pravom i da prodiskutuje ova pitanja u svetlu sudske prakse ako nisu ujednačena. </a:t>
            </a:r>
            <a:endParaRPr lang="en-US" altLang="en-US" sz="700" dirty="0" smtClean="0"/>
          </a:p>
          <a:p>
            <a:pPr eaLnBrk="1" hangingPunct="1">
              <a:lnSpc>
                <a:spcPct val="80000"/>
              </a:lnSpc>
            </a:pPr>
            <a:endParaRPr lang="en-US" altLang="en-US" sz="800" dirty="0" smtClean="0"/>
          </a:p>
        </p:txBody>
      </p:sp>
      <p:sp>
        <p:nvSpPr>
          <p:cNvPr id="273412" name="Rezervirano mjesto broja slajda 3"/>
          <p:cNvSpPr>
            <a:spLocks noGrp="1"/>
          </p:cNvSpPr>
          <p:nvPr>
            <p:ph type="sldNum" sz="quarter" idx="5"/>
          </p:nvPr>
        </p:nvSpPr>
        <p:spPr bwMode="auto">
          <a:noFill/>
          <a:ln>
            <a:miter lim="800000"/>
            <a:headEnd/>
            <a:tailEnd/>
          </a:ln>
        </p:spPr>
        <p:txBody>
          <a:bodyPr/>
          <a:lstStyle/>
          <a:p>
            <a:fld id="{48FFD562-6BEC-4B74-91CB-85BDFE5C5286}" type="slidenum">
              <a:rPr lang="en-US" altLang="en-US">
                <a:cs typeface="Arial" charset="0"/>
              </a:rPr>
              <a:pPr/>
              <a:t>80</a:t>
            </a:fld>
            <a:endParaRPr lang="en-US" altLang="en-US">
              <a:cs typeface="Arial"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274435" name="Rezervirano mjesto bilježaka 2"/>
          <p:cNvSpPr>
            <a:spLocks noGrp="1"/>
          </p:cNvSpPr>
          <p:nvPr>
            <p:ph type="body" idx="1"/>
          </p:nvPr>
        </p:nvSpPr>
        <p:spPr bwMode="auto">
          <a:noFill/>
        </p:spPr>
        <p:txBody>
          <a:bodyPr>
            <a:normAutofit fontScale="40000" lnSpcReduction="20000"/>
          </a:bodyPr>
          <a:lstStyle/>
          <a:p>
            <a:pPr marL="0" marR="0" indent="0" algn="l" defTabSz="457200" rtl="0" eaLnBrk="0" fontAlgn="base" latinLnBrk="0" hangingPunct="0">
              <a:lnSpc>
                <a:spcPct val="80000"/>
              </a:lnSpc>
              <a:spcBef>
                <a:spcPct val="30000"/>
              </a:spcBef>
              <a:spcAft>
                <a:spcPct val="0"/>
              </a:spcAft>
              <a:buClrTx/>
              <a:buSzTx/>
              <a:buFontTx/>
              <a:buNone/>
              <a:tabLst/>
              <a:defRPr/>
            </a:pPr>
            <a:r>
              <a:rPr lang="bs-Latn-BA" altLang="en-US" sz="800" dirty="0" smtClean="0"/>
              <a:t>Osumnjičeni često posećuje pornografske internet stranice, uključujući i one sa dečjom pornografijom. Međutim, računar automatski čuva ove sadržaje u folderu </a:t>
            </a:r>
            <a:r>
              <a:rPr lang="hr-HR" altLang="en-US" sz="800" dirty="0" smtClean="0"/>
              <a:t>C:/…, </a:t>
            </a:r>
            <a:r>
              <a:rPr lang="en-US" altLang="en-US" sz="800" dirty="0" smtClean="0"/>
              <a:t>(</a:t>
            </a:r>
            <a:r>
              <a:rPr lang="bs-Latn-BA" altLang="en-US" sz="800" dirty="0" smtClean="0"/>
              <a:t>između ostalog</a:t>
            </a:r>
            <a:r>
              <a:rPr lang="en-US" altLang="en-US" sz="800" dirty="0" smtClean="0"/>
              <a:t> – </a:t>
            </a:r>
            <a:r>
              <a:rPr lang="bs-Latn-BA" altLang="en-US" sz="800" dirty="0" smtClean="0"/>
              <a:t>slike koje sadrže dečju pornografiju</a:t>
            </a:r>
            <a:r>
              <a:rPr lang="en-US" altLang="en-US" sz="800" dirty="0" smtClean="0"/>
              <a:t>)</a:t>
            </a:r>
            <a:r>
              <a:rPr lang="hr-HR" altLang="en-US" sz="800" dirty="0" smtClean="0"/>
              <a:t>, bez znanja ili aktivnosti osumničenog.</a:t>
            </a:r>
            <a:r>
              <a:rPr lang="en-US" altLang="en-US" sz="800" dirty="0" smtClean="0"/>
              <a:t>  </a:t>
            </a:r>
          </a:p>
          <a:p>
            <a:pPr>
              <a:lnSpc>
                <a:spcPct val="80000"/>
              </a:lnSpc>
            </a:pPr>
            <a:endParaRPr lang="hr-HR" altLang="en-US" sz="600" dirty="0" smtClean="0"/>
          </a:p>
          <a:p>
            <a:pPr>
              <a:lnSpc>
                <a:spcPct val="80000"/>
              </a:lnSpc>
            </a:pPr>
            <a:r>
              <a:rPr lang="bs-Latn-BA" altLang="en-US" sz="600" b="1" dirty="0" smtClean="0"/>
              <a:t>Podsetnik</a:t>
            </a:r>
            <a:r>
              <a:rPr lang="bs-Latn-BA" altLang="en-US" sz="600" b="1" baseline="0" dirty="0" smtClean="0"/>
              <a:t> za trenera</a:t>
            </a:r>
            <a:r>
              <a:rPr lang="en-US" altLang="en-US" sz="600" b="1" dirty="0" smtClean="0"/>
              <a:t>:</a:t>
            </a:r>
          </a:p>
          <a:p>
            <a:pPr>
              <a:lnSpc>
                <a:spcPct val="80000"/>
              </a:lnSpc>
            </a:pPr>
            <a:r>
              <a:rPr lang="bs-Latn-BA" altLang="en-US" sz="600" dirty="0" smtClean="0"/>
              <a:t>Član</a:t>
            </a:r>
            <a:r>
              <a:rPr lang="en-US" altLang="en-US" sz="600" dirty="0" smtClean="0"/>
              <a:t> 9 – </a:t>
            </a:r>
            <a:r>
              <a:rPr lang="bs-Latn-BA" altLang="en-US" sz="600" dirty="0" smtClean="0"/>
              <a:t>KRIVIČNA</a:t>
            </a:r>
            <a:r>
              <a:rPr lang="bs-Latn-BA" altLang="en-US" sz="600" baseline="0" dirty="0" smtClean="0"/>
              <a:t> DELA U VEZI SA DEČJOM PORNOGRAFIJOM</a:t>
            </a:r>
            <a:endParaRPr lang="en-US" altLang="en-US" sz="600" dirty="0" smtClean="0"/>
          </a:p>
          <a:p>
            <a:pPr marL="457200" indent="-457200" algn="just" eaLnBrk="1" hangingPunct="1">
              <a:buFont typeface="+mj-lt"/>
              <a:buAutoNum type="arabicPeriod"/>
              <a:defRPr/>
            </a:pPr>
            <a:r>
              <a:rPr lang="bs-Latn-BA" sz="2400" kern="1200" dirty="0" smtClean="0">
                <a:solidFill>
                  <a:schemeClr val="tx1"/>
                </a:solidFill>
                <a:latin typeface="+mn-lt"/>
                <a:ea typeface="MS PGothic" pitchFamily="34" charset="-128"/>
                <a:cs typeface="Times New Roman" pitchFamily="18" charset="0"/>
              </a:rPr>
              <a:t>Svaka članica treba da usvoji takve zakonodavne i ostale mere da bi se u njenom naciononalnom pravu kao krivično delo okvalifikovale sledeće radnje, ako su učinjene namerno i bespravno</a:t>
            </a:r>
            <a:r>
              <a:rPr lang="en-GB" sz="2400" kern="1200" dirty="0" smtClean="0">
                <a:solidFill>
                  <a:schemeClr val="tx1"/>
                </a:solidFill>
                <a:latin typeface="+mn-lt"/>
                <a:ea typeface="MS PGothic" pitchFamily="34" charset="-128"/>
                <a:cs typeface="Times New Roman" pitchFamily="18" charset="0"/>
              </a:rPr>
              <a:t>:</a:t>
            </a:r>
          </a:p>
          <a:p>
            <a:pPr marL="857250" lvl="1" indent="-457200" algn="just" eaLnBrk="1" hangingPunct="1">
              <a:buFont typeface="+mj-lt"/>
              <a:buAutoNum type="alphaLcParenR"/>
              <a:defRPr/>
            </a:pPr>
            <a:r>
              <a:rPr lang="bs-Latn-BA" sz="2000" kern="1200" dirty="0" smtClean="0">
                <a:solidFill>
                  <a:schemeClr val="tx1"/>
                </a:solidFill>
                <a:latin typeface="+mn-lt"/>
                <a:ea typeface="MS PGothic" pitchFamily="34" charset="-128"/>
                <a:cs typeface="Times New Roman" pitchFamily="18" charset="0"/>
              </a:rPr>
              <a:t>Proizvodnja dečje pornografije u cilju njene distribucije preko računarskih sistema</a:t>
            </a:r>
            <a:r>
              <a:rPr lang="en-GB" sz="2000" kern="1200" dirty="0" smtClean="0">
                <a:solidFill>
                  <a:schemeClr val="tx1"/>
                </a:solidFill>
                <a:latin typeface="+mn-lt"/>
                <a:ea typeface="MS PGothic" pitchFamily="34" charset="-128"/>
                <a:cs typeface="Times New Roman" pitchFamily="18" charset="0"/>
              </a:rPr>
              <a:t>;</a:t>
            </a:r>
          </a:p>
          <a:p>
            <a:pPr marL="857250" lvl="1" indent="-457200" algn="just" eaLnBrk="1" hangingPunct="1">
              <a:buFont typeface="+mj-lt"/>
              <a:buAutoNum type="alphaLcParenR"/>
              <a:defRPr/>
            </a:pPr>
            <a:r>
              <a:rPr lang="bs-Latn-BA" sz="2000" kern="1200" dirty="0" smtClean="0">
                <a:solidFill>
                  <a:schemeClr val="tx1"/>
                </a:solidFill>
                <a:latin typeface="+mn-lt"/>
                <a:ea typeface="MS PGothic" pitchFamily="34" charset="-128"/>
                <a:cs typeface="Times New Roman" pitchFamily="18" charset="0"/>
              </a:rPr>
              <a:t>Nuđenje ili stavljanje na raspolaganje dečje pornografije preko računarskih sistema</a:t>
            </a:r>
            <a:r>
              <a:rPr lang="en-GB" sz="2000" kern="1200" dirty="0" smtClean="0">
                <a:solidFill>
                  <a:schemeClr val="tx1"/>
                </a:solidFill>
                <a:latin typeface="+mn-lt"/>
                <a:ea typeface="MS PGothic" pitchFamily="34" charset="-128"/>
                <a:cs typeface="Times New Roman" pitchFamily="18" charset="0"/>
              </a:rPr>
              <a:t>;</a:t>
            </a:r>
          </a:p>
          <a:p>
            <a:pPr marL="857250" lvl="1" indent="-457200" algn="just" eaLnBrk="1" hangingPunct="1">
              <a:buFont typeface="+mj-lt"/>
              <a:buAutoNum type="alphaLcParenR"/>
              <a:defRPr/>
            </a:pPr>
            <a:r>
              <a:rPr lang="bs-Latn-BA" sz="2000" kern="1200" dirty="0" smtClean="0">
                <a:solidFill>
                  <a:schemeClr val="tx1"/>
                </a:solidFill>
                <a:latin typeface="+mn-lt"/>
                <a:ea typeface="MS PGothic" pitchFamily="34" charset="-128"/>
                <a:cs typeface="Times New Roman" pitchFamily="18" charset="0"/>
              </a:rPr>
              <a:t>Distribucija ili prenošenje dečje pornografije preko računarskih sistema</a:t>
            </a:r>
            <a:r>
              <a:rPr lang="en-GB" sz="2000" kern="1200" dirty="0" smtClean="0">
                <a:solidFill>
                  <a:schemeClr val="tx1"/>
                </a:solidFill>
                <a:latin typeface="+mn-lt"/>
                <a:ea typeface="MS PGothic" pitchFamily="34" charset="-128"/>
                <a:cs typeface="Times New Roman" pitchFamily="18" charset="0"/>
              </a:rPr>
              <a:t>;</a:t>
            </a:r>
          </a:p>
          <a:p>
            <a:pPr marL="857250" lvl="1" indent="-457200" algn="just" eaLnBrk="1" hangingPunct="1">
              <a:buFont typeface="+mj-lt"/>
              <a:buAutoNum type="alphaLcParenR"/>
              <a:defRPr/>
            </a:pPr>
            <a:r>
              <a:rPr lang="bs-Latn-BA" sz="2000" kern="1200" dirty="0" smtClean="0">
                <a:solidFill>
                  <a:schemeClr val="tx1"/>
                </a:solidFill>
                <a:latin typeface="+mn-lt"/>
                <a:ea typeface="MS PGothic" pitchFamily="34" charset="-128"/>
                <a:cs typeface="Times New Roman" pitchFamily="18" charset="0"/>
              </a:rPr>
              <a:t>Dobavljanje dečje pornografije preko računarskih sistema za sebe ili za druga lica</a:t>
            </a:r>
            <a:r>
              <a:rPr lang="en-GB" sz="2000" kern="1200" dirty="0" smtClean="0">
                <a:solidFill>
                  <a:schemeClr val="tx1"/>
                </a:solidFill>
                <a:latin typeface="+mn-lt"/>
                <a:ea typeface="MS PGothic" pitchFamily="34" charset="-128"/>
                <a:cs typeface="Times New Roman" pitchFamily="18" charset="0"/>
              </a:rPr>
              <a:t>;</a:t>
            </a:r>
          </a:p>
          <a:p>
            <a:pPr marL="857250" lvl="1" indent="-457200" algn="just" eaLnBrk="1" hangingPunct="1">
              <a:buFont typeface="+mj-lt"/>
              <a:buAutoNum type="alphaLcParenR"/>
              <a:defRPr/>
            </a:pPr>
            <a:r>
              <a:rPr lang="bs-Latn-BA" sz="2000" kern="1200" dirty="0" smtClean="0">
                <a:solidFill>
                  <a:schemeClr val="tx1"/>
                </a:solidFill>
                <a:latin typeface="+mn-lt"/>
                <a:ea typeface="MS PGothic" pitchFamily="34" charset="-128"/>
                <a:cs typeface="Times New Roman" pitchFamily="18" charset="0"/>
              </a:rPr>
              <a:t>Posedovanje dečje pornografije u računarskom sistemu ili na medijima za pohranjivanje računarskih podataka</a:t>
            </a:r>
            <a:endParaRPr lang="en-GB" sz="1800" kern="1200" dirty="0" smtClean="0">
              <a:solidFill>
                <a:schemeClr val="tx1"/>
              </a:solidFill>
              <a:latin typeface="+mn-lt"/>
              <a:ea typeface="MS PGothic" pitchFamily="34" charset="-128"/>
              <a:cs typeface="MS PGothic" charset="0"/>
            </a:endParaRPr>
          </a:p>
          <a:p>
            <a:pPr marL="457200" indent="-457200" algn="just" eaLnBrk="1" hangingPunct="1">
              <a:buFont typeface="Calibri" pitchFamily="34" charset="0"/>
              <a:buAutoNum type="arabicPeriod" startAt="2"/>
            </a:pPr>
            <a:r>
              <a:rPr lang="bs-Latn-BA" altLang="en-US" sz="2400" dirty="0" smtClean="0"/>
              <a:t>U svrhu gornjeg stava 1 izraz</a:t>
            </a:r>
            <a:r>
              <a:rPr lang="en-GB" altLang="en-US" sz="2400" dirty="0" smtClean="0"/>
              <a:t> “</a:t>
            </a:r>
            <a:r>
              <a:rPr lang="bs-Latn-BA" altLang="en-US" sz="2400" dirty="0" smtClean="0"/>
              <a:t>dečja pornografija</a:t>
            </a:r>
            <a:r>
              <a:rPr lang="en-GB" altLang="en-US" sz="2400" dirty="0" smtClean="0"/>
              <a:t>”</a:t>
            </a:r>
            <a:r>
              <a:rPr lang="bs-Latn-BA" altLang="en-US" sz="2400" dirty="0" smtClean="0"/>
              <a:t> obuhvata pornografski materijal koji vizuelno prikazuje</a:t>
            </a:r>
            <a:r>
              <a:rPr lang="en-GB" altLang="en-US" sz="2400" dirty="0" smtClean="0"/>
              <a:t>:</a:t>
            </a:r>
          </a:p>
          <a:p>
            <a:pPr marL="857250" lvl="1" indent="-457200" algn="just" eaLnBrk="1" hangingPunct="1">
              <a:buFont typeface="Calibri" pitchFamily="34" charset="0"/>
              <a:buAutoNum type="alphaLcParenR"/>
            </a:pPr>
            <a:r>
              <a:rPr lang="bs-Latn-BA" altLang="en-US" sz="2000" dirty="0" smtClean="0"/>
              <a:t>Maloletno lice koje učestvuje u eksplicitnom seksualnom činu</a:t>
            </a:r>
            <a:r>
              <a:rPr lang="en-GB" altLang="en-US" sz="2000" dirty="0" smtClean="0"/>
              <a:t>;</a:t>
            </a:r>
          </a:p>
          <a:p>
            <a:pPr marL="857250" lvl="1" indent="-457200" algn="just" eaLnBrk="1" hangingPunct="1">
              <a:buFont typeface="Calibri" pitchFamily="34" charset="0"/>
              <a:buAutoNum type="alphaLcParenR"/>
            </a:pPr>
            <a:r>
              <a:rPr lang="bs-Latn-BA" altLang="en-US" sz="2000" dirty="0" smtClean="0"/>
              <a:t>Lice po čijem izgledu se može zaključiti da je maloletno, koje učestvuje u eksplicitnom seksualnom činu</a:t>
            </a:r>
            <a:r>
              <a:rPr lang="en-GB" altLang="en-US" sz="2000" dirty="0" smtClean="0"/>
              <a:t>;</a:t>
            </a:r>
          </a:p>
          <a:p>
            <a:pPr marL="857250" lvl="1" indent="-457200" algn="just" eaLnBrk="1" hangingPunct="1">
              <a:buFont typeface="Calibri" pitchFamily="34" charset="0"/>
              <a:buAutoNum type="alphaLcParenR"/>
            </a:pPr>
            <a:r>
              <a:rPr lang="bs-Latn-BA" altLang="en-US" sz="2000" dirty="0" smtClean="0"/>
              <a:t>Realistične slike koje predstavljaju maloletna lica koja učestvuju u eksplicitnom seksualnom činu</a:t>
            </a:r>
            <a:r>
              <a:rPr lang="en-GB" altLang="en-US" sz="2000" dirty="0" smtClean="0"/>
              <a:t>.</a:t>
            </a:r>
          </a:p>
          <a:p>
            <a:pPr marL="457200" indent="-457200" algn="just" eaLnBrk="1" hangingPunct="1">
              <a:buFont typeface="Calibri" pitchFamily="34" charset="0"/>
              <a:buAutoNum type="arabicPeriod" startAt="3"/>
            </a:pPr>
            <a:r>
              <a:rPr lang="bs-Latn-BA" altLang="en-US" sz="2400" dirty="0" smtClean="0"/>
              <a:t>U svrhu gornjeg stava 2, izraz</a:t>
            </a:r>
            <a:r>
              <a:rPr lang="en-GB" altLang="en-US" sz="2400" dirty="0" smtClean="0"/>
              <a:t> “</a:t>
            </a:r>
            <a:r>
              <a:rPr lang="bs-Latn-BA" altLang="en-US" sz="2400" dirty="0" smtClean="0"/>
              <a:t>maloletno lice</a:t>
            </a:r>
            <a:r>
              <a:rPr lang="en-GB" altLang="en-US" sz="2400" dirty="0" smtClean="0"/>
              <a:t>”</a:t>
            </a:r>
            <a:r>
              <a:rPr lang="bs-Latn-BA" altLang="en-US" sz="2400" dirty="0" smtClean="0"/>
              <a:t> obuhvata sva lica mlađa od 18 godina starosti. Članica može, međutim, da postavi nižu starosnu granicu, koja ne sme biti manja od napunjenih 16 godina starosti. </a:t>
            </a:r>
            <a:endParaRPr lang="en-GB" altLang="en-US" sz="2400" dirty="0" smtClean="0"/>
          </a:p>
          <a:p>
            <a:pPr marL="457200" indent="-457200" algn="just" eaLnBrk="1" hangingPunct="1">
              <a:buFont typeface="Calibri" pitchFamily="34" charset="0"/>
              <a:buAutoNum type="arabicPeriod" startAt="3"/>
            </a:pPr>
            <a:r>
              <a:rPr lang="bs-Latn-BA" altLang="en-US" sz="2400" dirty="0" smtClean="0"/>
              <a:t>Svaka članica može sebi rezervisati pravo da ne primenjuje, u celini ili delimično, </a:t>
            </a:r>
            <a:r>
              <a:rPr lang="en-GB" altLang="en-US" sz="2400" dirty="0" smtClean="0"/>
              <a:t> 1(d) </a:t>
            </a:r>
            <a:r>
              <a:rPr lang="bs-Latn-BA" altLang="en-US" sz="2400" dirty="0" smtClean="0"/>
              <a:t>i </a:t>
            </a:r>
            <a:r>
              <a:rPr lang="en-GB" altLang="en-US" sz="2400" dirty="0" smtClean="0"/>
              <a:t>1(e), </a:t>
            </a:r>
            <a:r>
              <a:rPr lang="bs-Latn-BA" altLang="en-US" sz="2400" dirty="0" smtClean="0"/>
              <a:t>i </a:t>
            </a:r>
            <a:r>
              <a:rPr lang="en-GB" altLang="en-US" sz="2400" dirty="0" smtClean="0"/>
              <a:t>2(b) </a:t>
            </a:r>
            <a:r>
              <a:rPr lang="bs-Latn-BA" altLang="en-US" sz="2400" dirty="0" smtClean="0"/>
              <a:t>i</a:t>
            </a:r>
            <a:r>
              <a:rPr lang="en-GB" altLang="en-US" sz="2400" dirty="0" smtClean="0"/>
              <a:t> 2(c).</a:t>
            </a:r>
          </a:p>
          <a:p>
            <a:pPr>
              <a:lnSpc>
                <a:spcPct val="80000"/>
              </a:lnSpc>
            </a:pPr>
            <a:endParaRPr lang="bs-Latn-BA" altLang="en-US" sz="600" b="1" dirty="0" smtClean="0"/>
          </a:p>
          <a:p>
            <a:pPr>
              <a:lnSpc>
                <a:spcPct val="80000"/>
              </a:lnSpc>
            </a:pPr>
            <a:r>
              <a:rPr lang="sr-Latn-BA" altLang="en-US" sz="600" b="1" dirty="0" smtClean="0"/>
              <a:t>Pitanja</a:t>
            </a:r>
            <a:endParaRPr lang="hr-HR" altLang="en-US" sz="600" b="1" dirty="0" smtClean="0"/>
          </a:p>
          <a:p>
            <a:pPr>
              <a:lnSpc>
                <a:spcPct val="80000"/>
              </a:lnSpc>
            </a:pPr>
            <a:endParaRPr lang="hr-HR" altLang="en-US" sz="600" dirty="0" smtClean="0"/>
          </a:p>
          <a:p>
            <a:pPr marL="0" indent="0" eaLnBrk="1" hangingPunct="1">
              <a:buFont typeface="Arial" charset="0"/>
              <a:buNone/>
            </a:pPr>
            <a:r>
              <a:rPr lang="hr-HR" altLang="en-US" sz="600" dirty="0" smtClean="0"/>
              <a:t>-</a:t>
            </a:r>
            <a:r>
              <a:rPr lang="bs-Latn-BA" altLang="en-US" sz="800" i="1" dirty="0" smtClean="0"/>
              <a:t>Da li je ovo krivično delo posedovanja dečje pornografije? </a:t>
            </a:r>
            <a:endParaRPr lang="en-US" altLang="en-US" sz="800" i="1" dirty="0" smtClean="0"/>
          </a:p>
          <a:p>
            <a:pPr marL="0" indent="0" eaLnBrk="1" hangingPunct="1">
              <a:buNone/>
            </a:pPr>
            <a:r>
              <a:rPr lang="bs-Latn-BA" altLang="en-US" sz="800" i="1" dirty="0" smtClean="0"/>
              <a:t>-</a:t>
            </a:r>
            <a:r>
              <a:rPr lang="bs-Latn-BA" altLang="en-US" sz="800" i="1" baseline="0" dirty="0" smtClean="0"/>
              <a:t> </a:t>
            </a:r>
            <a:r>
              <a:rPr lang="bs-Latn-BA" altLang="en-US" sz="800" i="1" dirty="0" smtClean="0"/>
              <a:t>Zašto?</a:t>
            </a:r>
            <a:endParaRPr lang="en-US" altLang="en-US" sz="800" i="1" dirty="0" smtClean="0"/>
          </a:p>
          <a:p>
            <a:pPr eaLnBrk="1" hangingPunct="1">
              <a:lnSpc>
                <a:spcPct val="80000"/>
              </a:lnSpc>
            </a:pPr>
            <a:endParaRPr lang="hr-HR" altLang="en-US" sz="600" dirty="0" smtClean="0"/>
          </a:p>
          <a:p>
            <a:pPr>
              <a:lnSpc>
                <a:spcPct val="80000"/>
              </a:lnSpc>
            </a:pPr>
            <a:r>
              <a:rPr lang="bs-Latn-BA" altLang="en-US" sz="600" b="1" dirty="0" smtClean="0"/>
              <a:t>Tačke</a:t>
            </a:r>
            <a:r>
              <a:rPr lang="bs-Latn-BA" altLang="en-US" sz="600" b="1" baseline="0" dirty="0" smtClean="0"/>
              <a:t> za diskusiju </a:t>
            </a:r>
            <a:endParaRPr lang="en-GB" altLang="en-US" sz="600" dirty="0" smtClean="0"/>
          </a:p>
          <a:p>
            <a:pPr>
              <a:lnSpc>
                <a:spcPct val="80000"/>
              </a:lnSpc>
            </a:pPr>
            <a:endParaRPr lang="hr-HR" altLang="en-US" sz="600" dirty="0" smtClean="0"/>
          </a:p>
          <a:p>
            <a:pPr>
              <a:lnSpc>
                <a:spcPct val="80000"/>
              </a:lnSpc>
            </a:pPr>
            <a:r>
              <a:rPr lang="bs-Latn-BA" altLang="en-US" sz="600" dirty="0" smtClean="0"/>
              <a:t>Učinioca je oslobodio sud u Hrvatskoj, jer je sud</a:t>
            </a:r>
            <a:r>
              <a:rPr lang="bs-Latn-BA" altLang="en-US" sz="600" baseline="0" dirty="0" smtClean="0"/>
              <a:t> zaključio da je nedostajala namera za činjenje krivičnog dela posedovanja dečje pornografije na računarskom sistemu. Direktna namera je konstitutivni element za ovo krivično delo  (Županijski sud u </a:t>
            </a:r>
            <a:r>
              <a:rPr lang="pl-PL" altLang="en-US" sz="600" dirty="0" smtClean="0"/>
              <a:t>Osijeku, Kž-339/08-4 od</a:t>
            </a:r>
            <a:r>
              <a:rPr lang="pl-PL" altLang="en-US" sz="600" baseline="0" dirty="0" smtClean="0"/>
              <a:t> </a:t>
            </a:r>
            <a:r>
              <a:rPr lang="pl-PL" altLang="en-US" sz="600" dirty="0" smtClean="0"/>
              <a:t>23.5.2008)</a:t>
            </a:r>
            <a:r>
              <a:rPr lang="fr-FR" altLang="en-US" sz="600" dirty="0" smtClean="0"/>
              <a:t>. </a:t>
            </a:r>
          </a:p>
          <a:p>
            <a:pPr>
              <a:lnSpc>
                <a:spcPct val="80000"/>
              </a:lnSpc>
            </a:pPr>
            <a:endParaRPr lang="bs-Latn-BA" altLang="en-US" sz="600" dirty="0" smtClean="0"/>
          </a:p>
          <a:p>
            <a:pPr>
              <a:lnSpc>
                <a:spcPct val="80000"/>
              </a:lnSpc>
            </a:pPr>
            <a:r>
              <a:rPr lang="bs-Latn-BA" altLang="en-US" sz="600" dirty="0" smtClean="0"/>
              <a:t>Iz tog razloga, nakon ovog slučaja, predviđeno je novo krivično delo u Hrvatskoj</a:t>
            </a:r>
            <a:r>
              <a:rPr lang="bs-Latn-BA" altLang="en-US" sz="600" baseline="0" dirty="0" smtClean="0"/>
              <a:t> koje kažnjava jednostavno „pristupanje“ dečjoj pornografiji na internetu.</a:t>
            </a:r>
            <a:endParaRPr lang="fr-FR" altLang="en-US" sz="600" dirty="0" smtClean="0"/>
          </a:p>
          <a:p>
            <a:pPr>
              <a:lnSpc>
                <a:spcPct val="80000"/>
              </a:lnSpc>
            </a:pPr>
            <a:endParaRPr lang="hr-HR" altLang="en-US" sz="600" dirty="0" smtClean="0"/>
          </a:p>
          <a:p>
            <a:pPr>
              <a:lnSpc>
                <a:spcPct val="80000"/>
              </a:lnSpc>
            </a:pPr>
            <a:r>
              <a:rPr lang="bs-Latn-BA" altLang="en-US" sz="600" dirty="0" smtClean="0"/>
              <a:t>U</a:t>
            </a:r>
            <a:r>
              <a:rPr lang="bs-Latn-BA" altLang="en-US" sz="600" baseline="0" dirty="0" smtClean="0"/>
              <a:t> sličnom slučaju u Nemačkoj</a:t>
            </a:r>
            <a:r>
              <a:rPr lang="en-US" altLang="en-US" sz="600" dirty="0" smtClean="0"/>
              <a:t> (</a:t>
            </a:r>
            <a:r>
              <a:rPr lang="de-DE" altLang="en-US" sz="600" dirty="0" smtClean="0"/>
              <a:t>Bundesgerichtshof Beschluss </a:t>
            </a:r>
            <a:r>
              <a:rPr lang="bs-Latn-BA" altLang="en-US" sz="600" dirty="0" smtClean="0"/>
              <a:t>od</a:t>
            </a:r>
            <a:r>
              <a:rPr lang="bs-Latn-BA" altLang="en-US" sz="600" baseline="0" dirty="0" smtClean="0"/>
              <a:t> </a:t>
            </a:r>
            <a:r>
              <a:rPr lang="de-DE" altLang="en-US" sz="600" dirty="0" smtClean="0"/>
              <a:t>10</a:t>
            </a:r>
            <a:r>
              <a:rPr lang="sr-Latn-BA" altLang="en-US" sz="600" dirty="0" smtClean="0"/>
              <a:t>.</a:t>
            </a:r>
            <a:r>
              <a:rPr lang="bs-Latn-BA" altLang="en-US" sz="600" baseline="0" dirty="0" smtClean="0"/>
              <a:t> oktobra</a:t>
            </a:r>
            <a:r>
              <a:rPr lang="de-DE" altLang="en-US" sz="600" dirty="0" smtClean="0"/>
              <a:t> 2006</a:t>
            </a:r>
            <a:r>
              <a:rPr lang="sr-Latn-BA" altLang="en-US" sz="600" dirty="0" smtClean="0"/>
              <a:t>. god.</a:t>
            </a:r>
            <a:r>
              <a:rPr lang="de-DE" altLang="en-US" sz="600" dirty="0" smtClean="0"/>
              <a:t> (BGH NStZ 2007 95</a:t>
            </a:r>
            <a:r>
              <a:rPr lang="en-US" altLang="en-US" sz="600" dirty="0" smtClean="0"/>
              <a:t>), </a:t>
            </a:r>
            <a:r>
              <a:rPr lang="bs-Latn-BA" altLang="en-US" sz="600" dirty="0" smtClean="0"/>
              <a:t>sud je odlučio da</a:t>
            </a:r>
            <a:r>
              <a:rPr lang="bs-Latn-BA" altLang="en-US" sz="600" baseline="0" dirty="0" smtClean="0"/>
              <a:t> „posedovanje“ uključuje podatke koji nisu automatski sačuvani na računarskom sistemu, uključujući tu i privremene internet fajlove, </a:t>
            </a:r>
            <a:r>
              <a:rPr lang="bs-Latn-BA" altLang="en-US" sz="600" i="1" baseline="0" dirty="0" smtClean="0"/>
              <a:t>cache</a:t>
            </a:r>
            <a:r>
              <a:rPr lang="bs-Latn-BA" altLang="en-US" sz="600" baseline="0" dirty="0" smtClean="0"/>
              <a:t> memoriju, - koje mnogi ljudi koriste kao prečice za brže pristupanje različitim sadržajima na internetu. </a:t>
            </a:r>
            <a:endParaRPr lang="hr-HR" altLang="en-US" sz="600" dirty="0" smtClean="0"/>
          </a:p>
          <a:p>
            <a:pPr marL="0" marR="0" indent="0" algn="l" defTabSz="457200" rtl="0" eaLnBrk="0" fontAlgn="base" latinLnBrk="0" hangingPunct="0">
              <a:lnSpc>
                <a:spcPct val="80000"/>
              </a:lnSpc>
              <a:spcBef>
                <a:spcPct val="30000"/>
              </a:spcBef>
              <a:spcAft>
                <a:spcPct val="0"/>
              </a:spcAft>
              <a:buClrTx/>
              <a:buSzTx/>
              <a:buFontTx/>
              <a:buNone/>
              <a:tabLst/>
              <a:defRPr/>
            </a:pPr>
            <a:r>
              <a:rPr lang="bs-Latn-BA" altLang="en-US" sz="600" dirty="0" smtClean="0"/>
              <a:t>Trener treba da zna odgovore na pitanja u vezi</a:t>
            </a:r>
            <a:r>
              <a:rPr lang="bs-Latn-BA" altLang="en-US" sz="600" baseline="0" dirty="0" smtClean="0"/>
              <a:t> sa nacionalnim pravom i da prodiskutuje ova pitanja u svetlu sudske prakse ako nisu ujednačena. </a:t>
            </a:r>
            <a:endParaRPr lang="en-US" altLang="en-US" sz="600" dirty="0" smtClean="0"/>
          </a:p>
          <a:p>
            <a:pPr>
              <a:lnSpc>
                <a:spcPct val="80000"/>
              </a:lnSpc>
            </a:pPr>
            <a:endParaRPr lang="hr-HR" altLang="en-US" sz="600" dirty="0" smtClean="0"/>
          </a:p>
          <a:p>
            <a:pPr>
              <a:lnSpc>
                <a:spcPct val="80000"/>
              </a:lnSpc>
            </a:pPr>
            <a:endParaRPr lang="hr-HR" altLang="en-US" sz="600" dirty="0" smtClean="0"/>
          </a:p>
          <a:p>
            <a:pPr>
              <a:lnSpc>
                <a:spcPct val="80000"/>
              </a:lnSpc>
            </a:pPr>
            <a:endParaRPr lang="hr-HR" altLang="en-US" sz="600" dirty="0" smtClean="0"/>
          </a:p>
          <a:p>
            <a:pPr>
              <a:lnSpc>
                <a:spcPct val="80000"/>
              </a:lnSpc>
            </a:pPr>
            <a:endParaRPr lang="hr-HR" altLang="en-US" sz="600" dirty="0" smtClean="0"/>
          </a:p>
          <a:p>
            <a:pPr>
              <a:lnSpc>
                <a:spcPct val="80000"/>
              </a:lnSpc>
            </a:pPr>
            <a:endParaRPr lang="hr-HR" altLang="en-US" sz="600" dirty="0" smtClean="0"/>
          </a:p>
          <a:p>
            <a:pPr>
              <a:lnSpc>
                <a:spcPct val="80000"/>
              </a:lnSpc>
            </a:pPr>
            <a:endParaRPr lang="hr-HR" altLang="en-US" sz="600" dirty="0" smtClean="0"/>
          </a:p>
          <a:p>
            <a:pPr>
              <a:lnSpc>
                <a:spcPct val="80000"/>
              </a:lnSpc>
            </a:pPr>
            <a:endParaRPr lang="en-US" altLang="en-US" sz="600" dirty="0" smtClean="0"/>
          </a:p>
          <a:p>
            <a:pPr>
              <a:lnSpc>
                <a:spcPct val="80000"/>
              </a:lnSpc>
            </a:pPr>
            <a:endParaRPr lang="hr-HR" altLang="en-US" sz="600" dirty="0" smtClean="0"/>
          </a:p>
        </p:txBody>
      </p:sp>
      <p:sp>
        <p:nvSpPr>
          <p:cNvPr id="274436" name="Rezervirano mjesto broja slajda 3"/>
          <p:cNvSpPr>
            <a:spLocks noGrp="1"/>
          </p:cNvSpPr>
          <p:nvPr>
            <p:ph type="sldNum" sz="quarter" idx="5"/>
          </p:nvPr>
        </p:nvSpPr>
        <p:spPr bwMode="auto">
          <a:noFill/>
          <a:ln>
            <a:miter lim="800000"/>
            <a:headEnd/>
            <a:tailEnd/>
          </a:ln>
        </p:spPr>
        <p:txBody>
          <a:bodyPr/>
          <a:lstStyle/>
          <a:p>
            <a:fld id="{89CC10C6-1C74-409A-B738-E905C890F89A}" type="slidenum">
              <a:rPr lang="en-US" altLang="en-US">
                <a:cs typeface="Arial" charset="0"/>
              </a:rPr>
              <a:pPr/>
              <a:t>81</a:t>
            </a:fld>
            <a:endParaRPr lang="en-US" altLang="en-US">
              <a:cs typeface="Arial"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Rot="1" noChangeAspect="1" noTextEdit="1"/>
          </p:cNvSpPr>
          <p:nvPr>
            <p:ph type="sldImg"/>
          </p:nvPr>
        </p:nvSpPr>
        <p:spPr bwMode="auto">
          <a:noFill/>
          <a:ln>
            <a:solidFill>
              <a:srgbClr val="000000"/>
            </a:solidFill>
            <a:miter lim="800000"/>
            <a:headEnd/>
            <a:tailEnd/>
          </a:ln>
        </p:spPr>
      </p:sp>
      <p:sp>
        <p:nvSpPr>
          <p:cNvPr id="275459" name="Rectangle 3"/>
          <p:cNvSpPr>
            <a:spLocks noGrp="1"/>
          </p:cNvSpPr>
          <p:nvPr>
            <p:ph type="body" idx="1"/>
          </p:nvPr>
        </p:nvSpPr>
        <p:spPr bwMode="auto">
          <a:xfrm>
            <a:off x="914400" y="4343400"/>
            <a:ext cx="5029200" cy="4114800"/>
          </a:xfrm>
          <a:noFill/>
        </p:spPr>
        <p:txBody>
          <a:bodyPr/>
          <a:lstStyle/>
          <a:p>
            <a:pPr>
              <a:lnSpc>
                <a:spcPct val="80000"/>
              </a:lnSpc>
            </a:pPr>
            <a:r>
              <a:rPr lang="en-GB" altLang="en-US" sz="700" i="1" dirty="0" smtClean="0"/>
              <a:t>Da</a:t>
            </a:r>
            <a:r>
              <a:rPr lang="en-GB" altLang="en-US" sz="700" i="1" baseline="0" dirty="0" smtClean="0"/>
              <a:t> li je Bobby p</a:t>
            </a:r>
            <a:r>
              <a:rPr lang="bs-Latn-BA" altLang="en-US" sz="700" i="1" baseline="0" dirty="0" smtClean="0"/>
              <a:t>očinio krivično delo</a:t>
            </a:r>
            <a:r>
              <a:rPr lang="en-GB" altLang="en-US" sz="700" i="1" dirty="0" smtClean="0"/>
              <a:t>?</a:t>
            </a:r>
            <a:endParaRPr lang="en-GB" altLang="en-US" sz="700" dirty="0" smtClean="0"/>
          </a:p>
          <a:p>
            <a:pPr>
              <a:lnSpc>
                <a:spcPct val="80000"/>
              </a:lnSpc>
            </a:pPr>
            <a:r>
              <a:rPr lang="en-GB" altLang="en-US" sz="700" i="1" dirty="0" smtClean="0"/>
              <a:t> </a:t>
            </a:r>
            <a:endParaRPr lang="en-GB" altLang="en-US" sz="700" dirty="0" smtClean="0"/>
          </a:p>
          <a:p>
            <a:pPr>
              <a:lnSpc>
                <a:spcPct val="80000"/>
              </a:lnSpc>
            </a:pPr>
            <a:r>
              <a:rPr lang="bs-Latn-BA" altLang="en-US" sz="700" b="1" dirty="0" smtClean="0"/>
              <a:t>Pitanja</a:t>
            </a:r>
            <a:r>
              <a:rPr lang="bs-Latn-BA" altLang="en-US" sz="700" b="1" baseline="0" dirty="0" smtClean="0"/>
              <a:t> </a:t>
            </a:r>
            <a:endParaRPr lang="en-GB" altLang="en-US" sz="700" dirty="0" smtClean="0"/>
          </a:p>
          <a:p>
            <a:pPr>
              <a:lnSpc>
                <a:spcPct val="80000"/>
              </a:lnSpc>
            </a:pPr>
            <a:r>
              <a:rPr lang="en-GB" altLang="en-US" sz="700" i="1" dirty="0" smtClean="0"/>
              <a:t> </a:t>
            </a:r>
            <a:endParaRPr lang="en-GB" altLang="en-US" sz="700" dirty="0" smtClean="0"/>
          </a:p>
          <a:p>
            <a:pPr>
              <a:lnSpc>
                <a:spcPct val="80000"/>
              </a:lnSpc>
            </a:pPr>
            <a:r>
              <a:rPr lang="bs-Latn-BA" altLang="en-US" sz="700" i="1" dirty="0" smtClean="0"/>
              <a:t>Da</a:t>
            </a:r>
            <a:r>
              <a:rPr lang="bs-Latn-BA" altLang="en-US" sz="700" i="1" baseline="0" dirty="0" smtClean="0"/>
              <a:t> li je Bobby pristupio računarskom sistemu</a:t>
            </a:r>
            <a:r>
              <a:rPr lang="en-GB" altLang="en-US" sz="700" i="1" dirty="0" smtClean="0"/>
              <a:t>? </a:t>
            </a:r>
            <a:endParaRPr lang="en-GB" altLang="en-US" sz="700" dirty="0" smtClean="0"/>
          </a:p>
          <a:p>
            <a:pPr>
              <a:lnSpc>
                <a:spcPct val="80000"/>
              </a:lnSpc>
            </a:pPr>
            <a:r>
              <a:rPr lang="bs-Latn-BA" altLang="en-US" sz="700" i="1" dirty="0" smtClean="0"/>
              <a:t>Da</a:t>
            </a:r>
            <a:r>
              <a:rPr lang="bs-Latn-BA" altLang="en-US" sz="700" i="1" baseline="0" dirty="0" smtClean="0"/>
              <a:t> li je taj pristup bio bespravan</a:t>
            </a:r>
            <a:r>
              <a:rPr lang="en-GB" altLang="en-US" sz="700" i="1" dirty="0" smtClean="0"/>
              <a:t>?</a:t>
            </a:r>
            <a:endParaRPr lang="en-GB" altLang="en-US" sz="700" dirty="0" smtClean="0"/>
          </a:p>
          <a:p>
            <a:pPr>
              <a:lnSpc>
                <a:spcPct val="80000"/>
              </a:lnSpc>
            </a:pPr>
            <a:r>
              <a:rPr lang="en-GB" altLang="en-US" sz="700" i="1" dirty="0" smtClean="0"/>
              <a:t> </a:t>
            </a:r>
            <a:endParaRPr lang="en-GB" altLang="en-US" sz="700" dirty="0" smtClean="0"/>
          </a:p>
          <a:p>
            <a:pPr>
              <a:lnSpc>
                <a:spcPct val="80000"/>
              </a:lnSpc>
            </a:pPr>
            <a:r>
              <a:rPr lang="bs-Latn-BA" altLang="en-US" sz="700" b="1" dirty="0" smtClean="0"/>
              <a:t>Tačke</a:t>
            </a:r>
            <a:r>
              <a:rPr lang="bs-Latn-BA" altLang="en-US" sz="700" b="1" baseline="0" dirty="0" smtClean="0"/>
              <a:t> za diskusiju </a:t>
            </a:r>
            <a:endParaRPr lang="en-GB" altLang="en-US" sz="700" dirty="0" smtClean="0"/>
          </a:p>
          <a:p>
            <a:pPr>
              <a:lnSpc>
                <a:spcPct val="80000"/>
              </a:lnSpc>
            </a:pPr>
            <a:r>
              <a:rPr lang="bs-Latn-BA" altLang="en-US" sz="700" dirty="0" smtClean="0"/>
              <a:t>Računaru je pristupila</a:t>
            </a:r>
            <a:r>
              <a:rPr lang="bs-Latn-BA" altLang="en-US" sz="700" baseline="0" dirty="0" smtClean="0"/>
              <a:t> Mary, a ne Bobby, ona je ovlašćena da pristupi podacima na račuraru, ona je nevina. Bobby je taj koji je, delujući preko nevinog posrednika, prouzrokovao da se pristupi podacima. On je lagao Mary (ilustracija socijalnog inženjeringa), da li se ovo pravno smatra pristupom?</a:t>
            </a:r>
          </a:p>
          <a:p>
            <a:pPr>
              <a:lnSpc>
                <a:spcPct val="80000"/>
              </a:lnSpc>
            </a:pPr>
            <a:endParaRPr lang="bs-Latn-BA" altLang="en-US" sz="700" baseline="0" dirty="0" smtClean="0"/>
          </a:p>
          <a:p>
            <a:pPr>
              <a:lnSpc>
                <a:spcPct val="80000"/>
              </a:lnSpc>
            </a:pPr>
            <a:r>
              <a:rPr lang="bs-Latn-BA" altLang="en-US" sz="700" baseline="0" dirty="0" smtClean="0"/>
              <a:t>I Bobby i Mary imaju pravo da pristupe policijskom računaru, ali pod striktno propisanim uslovima koji se odnose na legitimne upite u vezi sa policijskim aktivnostima. Tamo gde pristup premašuje ovlašćenja, da li to predstavlja prestup?</a:t>
            </a:r>
            <a:endParaRPr lang="bs-Latn-BA" altLang="en-US" sz="700" dirty="0" smtClean="0"/>
          </a:p>
          <a:p>
            <a:pPr>
              <a:lnSpc>
                <a:spcPct val="80000"/>
              </a:lnSpc>
            </a:pPr>
            <a:r>
              <a:rPr lang="bs-Latn-BA" altLang="en-US" sz="700" dirty="0" smtClean="0"/>
              <a:t>Šta da je Bobby otišao u policijsku stanicu i uspeo</a:t>
            </a:r>
            <a:r>
              <a:rPr lang="bs-Latn-BA" altLang="en-US" sz="700" baseline="0" dirty="0" smtClean="0"/>
              <a:t> da gleda preko ramena Mary (surfanje preko ramena) dok ona radi legitimnu proveru u vezi sa vlasništvom mercedesa?</a:t>
            </a:r>
          </a:p>
          <a:p>
            <a:pPr>
              <a:lnSpc>
                <a:spcPct val="80000"/>
              </a:lnSpc>
            </a:pPr>
            <a:r>
              <a:rPr lang="bs-Latn-BA" altLang="en-US" sz="700" baseline="0" dirty="0" smtClean="0"/>
              <a:t>„Surfovanje preko ramena“ rezultira time da Bobby stekne pristup računarskim podacima. Ovde se može postaviti pitanje u vezi sa njegovom „namerom“ i naravno on nije bio taj koji je manipulisao računarskim sistemom s ciljem da stekne pristup, ali je ipak bespravno stekao pristup (iako bi ovo bilo veoma teško dokazati). </a:t>
            </a:r>
          </a:p>
          <a:p>
            <a:pPr>
              <a:lnSpc>
                <a:spcPct val="80000"/>
              </a:lnSpc>
            </a:pPr>
            <a:endParaRPr lang="bs-Latn-BA" altLang="en-US" sz="700" baseline="0" dirty="0" smtClean="0"/>
          </a:p>
          <a:p>
            <a:pPr>
              <a:lnSpc>
                <a:spcPct val="80000"/>
              </a:lnSpc>
            </a:pPr>
            <a:r>
              <a:rPr lang="bs-Latn-BA" altLang="en-US" sz="700" baseline="0" dirty="0" smtClean="0"/>
              <a:t>Ovaj predmet za raspravu je osmišljen da bi učesnici mogli da razmotre pitanje ovlašćenja (bespravnog pristupa). </a:t>
            </a:r>
            <a:endParaRPr lang="bs-Latn-BA" altLang="en-US" sz="700" dirty="0" smtClean="0"/>
          </a:p>
          <a:p>
            <a:pPr>
              <a:lnSpc>
                <a:spcPct val="80000"/>
              </a:lnSpc>
            </a:pPr>
            <a:r>
              <a:rPr lang="en-GB" altLang="en-US" sz="700" dirty="0" smtClean="0"/>
              <a:t> </a:t>
            </a:r>
          </a:p>
          <a:p>
            <a:pPr>
              <a:lnSpc>
                <a:spcPct val="80000"/>
              </a:lnSpc>
            </a:pPr>
            <a:r>
              <a:rPr lang="bs-Latn-BA" altLang="en-US" sz="700" dirty="0" smtClean="0"/>
              <a:t>Učesnici </a:t>
            </a:r>
            <a:r>
              <a:rPr lang="bs-Latn-BA" altLang="en-US" sz="700" baseline="0" dirty="0" smtClean="0"/>
              <a:t>bi se takođe mogli pitati za stav ukoliko je Bobby otišao u policijsku stanicu i pogledao informacije o vlasništvu mercedesa na sistemu indeks kartica – informacije koje se u isto vreme drže i u računaru. Ovde se radi o tome da nisu podaci sami po sebi ti koji su zaštićeni (iako mogu biti zaštićeni u skladu sa drugim propisima o zaštiti podataka dok bi Bobbyjevo ponašanje moglo takođe biti krivično delo), već o tome da je medijum na kome su pohranjeni podaci zaštićen. </a:t>
            </a:r>
            <a:r>
              <a:rPr lang="en-GB" altLang="en-US" sz="700" dirty="0" smtClean="0"/>
              <a:t> </a:t>
            </a:r>
          </a:p>
          <a:p>
            <a:pPr>
              <a:lnSpc>
                <a:spcPct val="80000"/>
              </a:lnSpc>
            </a:pPr>
            <a:endParaRPr lang="bs-Latn-BA" altLang="en-US" sz="700" dirty="0" smtClean="0"/>
          </a:p>
          <a:p>
            <a:pPr>
              <a:lnSpc>
                <a:spcPct val="80000"/>
              </a:lnSpc>
            </a:pPr>
            <a:r>
              <a:rPr lang="bs-Latn-BA" altLang="en-US" sz="700" dirty="0" smtClean="0"/>
              <a:t>Policijski</a:t>
            </a:r>
            <a:r>
              <a:rPr lang="bs-Latn-BA" altLang="en-US" sz="700" baseline="0" dirty="0" smtClean="0"/>
              <a:t> računarski sistemi sadrže ogromne količine ličnih informacija koje su povezane sa pojedincima zajedno sa mnogo osetljivih informacija. Pristup ovim podacima treba biti dozvoljen samo onima koji imaju legitiman interes za te podatke. Za policijske službenike i operatere u Velikoj Britaniji se često utvrđuje da nezakonito pristupaju policijskim sistemima za svoje sopstvene svrhe, tj. da bi našli informacije koje bi bile od interesa novinarima ili u slučajevima korumpiranih službenika da bi otkrili informacije o određenoj osobi ili da li su određene osobe ili grupe pod aktivnom istragom.</a:t>
            </a:r>
            <a:endParaRPr lang="en-GB" altLang="en-US" sz="700" dirty="0"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Rot="1" noChangeAspect="1" noTextEdit="1"/>
          </p:cNvSpPr>
          <p:nvPr>
            <p:ph type="sldImg"/>
          </p:nvPr>
        </p:nvSpPr>
        <p:spPr bwMode="auto">
          <a:noFill/>
          <a:ln>
            <a:solidFill>
              <a:srgbClr val="000000"/>
            </a:solidFill>
            <a:miter lim="800000"/>
            <a:headEnd/>
            <a:tailEnd/>
          </a:ln>
        </p:spPr>
      </p:sp>
      <p:sp>
        <p:nvSpPr>
          <p:cNvPr id="277507" name="Rectangle 3"/>
          <p:cNvSpPr>
            <a:spLocks noGrp="1"/>
          </p:cNvSpPr>
          <p:nvPr>
            <p:ph type="body" idx="1"/>
          </p:nvPr>
        </p:nvSpPr>
        <p:spPr bwMode="auto">
          <a:xfrm>
            <a:off x="914400" y="4343400"/>
            <a:ext cx="5029200" cy="4114800"/>
          </a:xfrm>
          <a:noFill/>
        </p:spPr>
        <p:txBody>
          <a:bodyPr>
            <a:normAutofit fontScale="92500"/>
          </a:bodyPr>
          <a:lstStyle/>
          <a:p>
            <a:pPr>
              <a:lnSpc>
                <a:spcPct val="90000"/>
              </a:lnSpc>
            </a:pPr>
            <a:r>
              <a:rPr lang="bs-Latn-BA" altLang="en-US" sz="1000" b="1" dirty="0" smtClean="0"/>
              <a:t>Pitanja</a:t>
            </a:r>
            <a:r>
              <a:rPr lang="bs-Latn-BA" altLang="en-US" sz="1000" b="1" baseline="0" dirty="0" smtClean="0"/>
              <a:t> </a:t>
            </a:r>
            <a:endParaRPr lang="en-GB" altLang="en-US" sz="1000" dirty="0" smtClean="0"/>
          </a:p>
          <a:p>
            <a:pPr>
              <a:lnSpc>
                <a:spcPct val="90000"/>
              </a:lnSpc>
            </a:pPr>
            <a:r>
              <a:rPr lang="en-GB" altLang="en-US" sz="1000" i="1" dirty="0" smtClean="0"/>
              <a:t> </a:t>
            </a:r>
            <a:endParaRPr lang="en-GB" altLang="en-US" sz="1000" dirty="0" smtClean="0"/>
          </a:p>
          <a:p>
            <a:pPr>
              <a:lnSpc>
                <a:spcPct val="90000"/>
              </a:lnSpc>
            </a:pPr>
            <a:r>
              <a:rPr lang="bs-Latn-BA" altLang="en-US" sz="1000" i="1" dirty="0" smtClean="0"/>
              <a:t>Da li se poruka prenosi</a:t>
            </a:r>
            <a:r>
              <a:rPr lang="en-GB" altLang="en-US" sz="1000" i="1" dirty="0" smtClean="0"/>
              <a:t>? </a:t>
            </a:r>
            <a:endParaRPr lang="en-GB" altLang="en-US" sz="1000" dirty="0" smtClean="0"/>
          </a:p>
          <a:p>
            <a:pPr>
              <a:lnSpc>
                <a:spcPct val="90000"/>
              </a:lnSpc>
            </a:pPr>
            <a:r>
              <a:rPr lang="en-GB" altLang="en-US" sz="1000" dirty="0" smtClean="0"/>
              <a:t> </a:t>
            </a:r>
          </a:p>
          <a:p>
            <a:pPr>
              <a:lnSpc>
                <a:spcPct val="90000"/>
              </a:lnSpc>
            </a:pPr>
            <a:r>
              <a:rPr lang="bs-Latn-BA" altLang="en-US" sz="1000" b="1" dirty="0" smtClean="0"/>
              <a:t>Tačke</a:t>
            </a:r>
            <a:r>
              <a:rPr lang="bs-Latn-BA" altLang="en-US" sz="1000" b="1" baseline="0" dirty="0" smtClean="0"/>
              <a:t> za diskusiju</a:t>
            </a:r>
            <a:r>
              <a:rPr lang="en-GB" altLang="en-US" sz="1000" b="1" dirty="0" smtClean="0"/>
              <a:t> </a:t>
            </a:r>
            <a:endParaRPr lang="en-GB" altLang="en-US" sz="1000" dirty="0" smtClean="0"/>
          </a:p>
          <a:p>
            <a:pPr>
              <a:lnSpc>
                <a:spcPct val="90000"/>
              </a:lnSpc>
            </a:pPr>
            <a:r>
              <a:rPr lang="en-GB" altLang="en-US" sz="1000" dirty="0" smtClean="0"/>
              <a:t> </a:t>
            </a:r>
          </a:p>
          <a:p>
            <a:pPr>
              <a:lnSpc>
                <a:spcPct val="90000"/>
              </a:lnSpc>
            </a:pPr>
            <a:r>
              <a:rPr lang="bs-Latn-BA" altLang="en-US" sz="1000" dirty="0" smtClean="0"/>
              <a:t>Većina</a:t>
            </a:r>
            <a:r>
              <a:rPr lang="bs-Latn-BA" altLang="en-US" sz="1000" baseline="0" dirty="0" smtClean="0"/>
              <a:t> država zahteva da policija utvrdi visok prag sumnje pre nego što autorizuje presretanje sadržaja komunikacija. Dobijanje dokaza bez odgovarajućih ovlašćenja može rezultirati u obustavljanju postupaka ili odbacivanjem dokaza kao nedopuštenih.</a:t>
            </a:r>
          </a:p>
          <a:p>
            <a:pPr>
              <a:lnSpc>
                <a:spcPct val="90000"/>
              </a:lnSpc>
            </a:pPr>
            <a:endParaRPr lang="bs-Latn-BA" altLang="en-US" sz="1000" baseline="0" dirty="0" smtClean="0"/>
          </a:p>
          <a:p>
            <a:pPr>
              <a:lnSpc>
                <a:spcPct val="90000"/>
              </a:lnSpc>
            </a:pPr>
            <a:r>
              <a:rPr lang="bs-Latn-BA" altLang="en-US" sz="1000" baseline="0" dirty="0" smtClean="0"/>
              <a:t>Računari i internet olakšavaju niz različitih oblika komunikacije, npr. e-mail, instant poruke, twitter i sl. Poruke će često biti pohranjene pre nego što budu prenesene nameravanom primaocu. Da li se poruka koja još nije primljena može smatrati kao da je u procesu prenošenja? Nema načina da se zna da li je nacrt poruke pročitan od strane nameravanog primaoca. Da li zakon treba da pruži istu zaštitu onima koji namerno odluče da izokrenu normalna sredstva slanja komunikacija putem e-maila kao što daje onima koji koriste e-mail na način na koji je predviđen da se koristi?</a:t>
            </a:r>
          </a:p>
          <a:p>
            <a:pPr>
              <a:lnSpc>
                <a:spcPct val="90000"/>
              </a:lnSpc>
            </a:pPr>
            <a:endParaRPr lang="bs-Latn-BA" altLang="en-US" sz="1000" baseline="0" dirty="0" smtClean="0"/>
          </a:p>
          <a:p>
            <a:pPr>
              <a:lnSpc>
                <a:spcPct val="90000"/>
              </a:lnSpc>
            </a:pPr>
            <a:r>
              <a:rPr lang="bs-Latn-BA" altLang="en-US" sz="1000" dirty="0" smtClean="0"/>
              <a:t>Ovo</a:t>
            </a:r>
            <a:r>
              <a:rPr lang="bs-Latn-BA" altLang="en-US" sz="1000" baseline="0" dirty="0" smtClean="0"/>
              <a:t> je prilično čest način na koji kriminalci komuniciraju jedni sa drugima. Bez obzira da li traže pristup takvim porukama u presretanju ili ne će zavisiti o domaćem zakonodavstvu ili stavu domaćih sudova ali može biti korisno da učesnici uvide da ukoliko treba da se oslone na međusobnu pravnu pomoć da dobiju takve podatke, zemlja koja se obraća za pomoć za presretanje ili za pristup sadržaju komunikacija koje se traže će imati veći prag koji treba ustanoviti da bi se dobilo odgovarajuće sudsko ovlaštenje. </a:t>
            </a:r>
            <a:endParaRPr lang="bs-Latn-BA" altLang="en-US" sz="1000" dirty="0" smtClean="0"/>
          </a:p>
          <a:p>
            <a:pPr>
              <a:lnSpc>
                <a:spcPct val="90000"/>
              </a:lnSpc>
            </a:pPr>
            <a:endParaRPr lang="bs-Latn-BA" altLang="en-US" sz="1000" dirty="0" smtClean="0"/>
          </a:p>
          <a:p>
            <a:pPr>
              <a:lnSpc>
                <a:spcPct val="90000"/>
              </a:lnSpc>
            </a:pPr>
            <a:endParaRPr lang="bs-Latn-BA" altLang="en-US" sz="1000" dirty="0" smtClean="0"/>
          </a:p>
          <a:p>
            <a:pPr>
              <a:lnSpc>
                <a:spcPct val="90000"/>
              </a:lnSpc>
            </a:pPr>
            <a:endParaRPr lang="bs-Latn-BA" altLang="en-US" sz="1000" dirty="0" smtClean="0"/>
          </a:p>
          <a:p>
            <a:pPr>
              <a:lnSpc>
                <a:spcPct val="90000"/>
              </a:lnSpc>
            </a:pPr>
            <a:r>
              <a:rPr lang="en-GB" altLang="en-US" sz="1000" dirty="0" smtClean="0"/>
              <a:t> </a:t>
            </a: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Rot="1" noChangeAspect="1" noTextEdit="1"/>
          </p:cNvSpPr>
          <p:nvPr>
            <p:ph type="sldImg"/>
          </p:nvPr>
        </p:nvSpPr>
        <p:spPr bwMode="auto">
          <a:noFill/>
          <a:ln>
            <a:solidFill>
              <a:srgbClr val="000000"/>
            </a:solidFill>
            <a:miter lim="800000"/>
            <a:headEnd/>
            <a:tailEnd/>
          </a:ln>
        </p:spPr>
      </p:sp>
      <p:sp>
        <p:nvSpPr>
          <p:cNvPr id="279555" name="Rectangle 3"/>
          <p:cNvSpPr>
            <a:spLocks noGrp="1"/>
          </p:cNvSpPr>
          <p:nvPr>
            <p:ph type="body" idx="1"/>
          </p:nvPr>
        </p:nvSpPr>
        <p:spPr bwMode="auto">
          <a:xfrm>
            <a:off x="914400" y="4343400"/>
            <a:ext cx="5029200" cy="4114800"/>
          </a:xfrm>
          <a:noFill/>
        </p:spPr>
        <p:txBody>
          <a:bodyPr/>
          <a:lstStyle/>
          <a:p>
            <a:pPr>
              <a:lnSpc>
                <a:spcPct val="80000"/>
              </a:lnSpc>
            </a:pPr>
            <a:r>
              <a:rPr lang="en-GB" altLang="en-US" sz="700" dirty="0" smtClean="0"/>
              <a:t> </a:t>
            </a:r>
          </a:p>
          <a:p>
            <a:pPr>
              <a:lnSpc>
                <a:spcPct val="80000"/>
              </a:lnSpc>
            </a:pPr>
            <a:r>
              <a:rPr lang="bs-Latn-BA" altLang="en-US" sz="700" i="1" dirty="0" smtClean="0"/>
              <a:t>Da</a:t>
            </a:r>
            <a:r>
              <a:rPr lang="bs-Latn-BA" altLang="en-US" sz="700" i="1" baseline="0" dirty="0" smtClean="0"/>
              <a:t> li je Bobby počinio krivično delo</a:t>
            </a:r>
            <a:r>
              <a:rPr lang="en-GB" altLang="en-US" sz="700" i="1" dirty="0" smtClean="0"/>
              <a:t>? </a:t>
            </a:r>
            <a:endParaRPr lang="en-GB" altLang="en-US" sz="700" dirty="0" smtClean="0"/>
          </a:p>
          <a:p>
            <a:pPr>
              <a:lnSpc>
                <a:spcPct val="80000"/>
              </a:lnSpc>
            </a:pPr>
            <a:r>
              <a:rPr lang="en-GB" altLang="en-US" sz="700" i="1" dirty="0" smtClean="0"/>
              <a:t> </a:t>
            </a:r>
            <a:endParaRPr lang="en-GB" altLang="en-US" sz="700" dirty="0" smtClean="0"/>
          </a:p>
          <a:p>
            <a:pPr>
              <a:lnSpc>
                <a:spcPct val="80000"/>
              </a:lnSpc>
            </a:pPr>
            <a:r>
              <a:rPr lang="bs-Latn-BA" altLang="en-US" sz="700" b="1" dirty="0" smtClean="0"/>
              <a:t>Pitanja</a:t>
            </a:r>
            <a:endParaRPr lang="en-GB" altLang="en-US" sz="700" dirty="0" smtClean="0"/>
          </a:p>
          <a:p>
            <a:pPr>
              <a:lnSpc>
                <a:spcPct val="80000"/>
              </a:lnSpc>
            </a:pPr>
            <a:r>
              <a:rPr lang="en-GB" altLang="en-US" sz="700" dirty="0" smtClean="0"/>
              <a:t> </a:t>
            </a:r>
          </a:p>
          <a:p>
            <a:pPr>
              <a:lnSpc>
                <a:spcPct val="80000"/>
              </a:lnSpc>
            </a:pPr>
            <a:r>
              <a:rPr lang="bs-Latn-BA" altLang="en-US" sz="700" dirty="0" smtClean="0"/>
              <a:t>Da li neovlašćeni pristup sam po sebi</a:t>
            </a:r>
            <a:r>
              <a:rPr lang="bs-Latn-BA" altLang="en-US" sz="700" baseline="0" dirty="0" smtClean="0"/>
              <a:t> može da se smatra delom ometanja podataka ili sistema</a:t>
            </a:r>
            <a:r>
              <a:rPr lang="en-GB" altLang="en-US" sz="700" dirty="0" smtClean="0"/>
              <a:t>? </a:t>
            </a:r>
          </a:p>
          <a:p>
            <a:pPr>
              <a:lnSpc>
                <a:spcPct val="80000"/>
              </a:lnSpc>
            </a:pPr>
            <a:r>
              <a:rPr lang="en-GB" altLang="en-US" sz="700" dirty="0" smtClean="0"/>
              <a:t> </a:t>
            </a:r>
          </a:p>
          <a:p>
            <a:pPr>
              <a:lnSpc>
                <a:spcPct val="80000"/>
              </a:lnSpc>
            </a:pPr>
            <a:r>
              <a:rPr lang="bs-Latn-BA" altLang="en-US" sz="700" dirty="0" smtClean="0"/>
              <a:t>Da li brisanje dokaza neovlašćenog</a:t>
            </a:r>
            <a:r>
              <a:rPr lang="bs-Latn-BA" altLang="en-US" sz="700" baseline="0" dirty="0" smtClean="0"/>
              <a:t> pristupa predstavlja krivično delo</a:t>
            </a:r>
            <a:r>
              <a:rPr lang="en-GB" altLang="en-US" sz="700" dirty="0" smtClean="0"/>
              <a:t>?</a:t>
            </a:r>
          </a:p>
          <a:p>
            <a:pPr>
              <a:lnSpc>
                <a:spcPct val="80000"/>
              </a:lnSpc>
            </a:pPr>
            <a:r>
              <a:rPr lang="en-GB" altLang="en-US" sz="700" dirty="0" smtClean="0"/>
              <a:t> </a:t>
            </a:r>
          </a:p>
          <a:p>
            <a:pPr>
              <a:lnSpc>
                <a:spcPct val="80000"/>
              </a:lnSpc>
            </a:pPr>
            <a:r>
              <a:rPr lang="bs-Latn-BA" altLang="en-US" sz="700" dirty="0" smtClean="0"/>
              <a:t>Da li ozbiljna</a:t>
            </a:r>
            <a:r>
              <a:rPr lang="bs-Latn-BA" altLang="en-US" sz="700" baseline="0" dirty="0" smtClean="0"/>
              <a:t> šteta mora da bude proizvedena funkcionisanju računara pre nego što se steknu uslovi za krivičnu odgovornost</a:t>
            </a:r>
            <a:r>
              <a:rPr lang="en-GB" altLang="en-US" sz="700" dirty="0" smtClean="0"/>
              <a:t>? </a:t>
            </a:r>
          </a:p>
          <a:p>
            <a:pPr>
              <a:lnSpc>
                <a:spcPct val="80000"/>
              </a:lnSpc>
            </a:pPr>
            <a:r>
              <a:rPr lang="en-GB" altLang="en-US" sz="700" b="1" dirty="0" smtClean="0"/>
              <a:t> </a:t>
            </a:r>
            <a:endParaRPr lang="en-GB" altLang="en-US" sz="700" dirty="0" smtClean="0"/>
          </a:p>
          <a:p>
            <a:pPr>
              <a:lnSpc>
                <a:spcPct val="80000"/>
              </a:lnSpc>
            </a:pPr>
            <a:r>
              <a:rPr lang="bs-Latn-BA" altLang="en-US" sz="700" b="1" dirty="0" smtClean="0"/>
              <a:t>Tačke</a:t>
            </a:r>
            <a:r>
              <a:rPr lang="bs-Latn-BA" altLang="en-US" sz="700" b="1" baseline="0" dirty="0" smtClean="0"/>
              <a:t> za diskusiju</a:t>
            </a:r>
            <a:endParaRPr lang="en-GB" altLang="en-US" sz="700" dirty="0" smtClean="0"/>
          </a:p>
          <a:p>
            <a:pPr>
              <a:lnSpc>
                <a:spcPct val="80000"/>
              </a:lnSpc>
            </a:pPr>
            <a:r>
              <a:rPr lang="en-GB" altLang="en-US" sz="700" dirty="0" smtClean="0"/>
              <a:t> </a:t>
            </a:r>
          </a:p>
          <a:p>
            <a:pPr>
              <a:lnSpc>
                <a:spcPct val="80000"/>
              </a:lnSpc>
            </a:pPr>
            <a:r>
              <a:rPr lang="bs-Latn-BA" altLang="en-US" sz="700" dirty="0" smtClean="0"/>
              <a:t>Cilj ovih odredaba je da obezbede zaštitu računarskih</a:t>
            </a:r>
            <a:r>
              <a:rPr lang="bs-Latn-BA" altLang="en-US" sz="700" baseline="0" dirty="0" smtClean="0"/>
              <a:t> podataka i računarskog sistema sličnu onoj koju uživa materijalna imovina protiv namernog prouzrokovanja štete.</a:t>
            </a:r>
          </a:p>
          <a:p>
            <a:pPr>
              <a:lnSpc>
                <a:spcPct val="80000"/>
              </a:lnSpc>
            </a:pPr>
            <a:endParaRPr lang="bs-Latn-BA" altLang="en-US" sz="700" baseline="0" dirty="0" smtClean="0"/>
          </a:p>
          <a:p>
            <a:pPr>
              <a:lnSpc>
                <a:spcPct val="80000"/>
              </a:lnSpc>
            </a:pPr>
            <a:r>
              <a:rPr lang="bs-Latn-BA" altLang="en-US" sz="700" baseline="0" dirty="0" smtClean="0"/>
              <a:t>Bobby nije bio ovlašćen da pristupi internet stranici vojnog vazduhoplovstva, jer je bila zaštićena lozinkom. Pristup prema tome predstavlja krivično delo neovlašćenog pristupa. </a:t>
            </a:r>
          </a:p>
          <a:p>
            <a:pPr>
              <a:lnSpc>
                <a:spcPct val="80000"/>
              </a:lnSpc>
            </a:pPr>
            <a:r>
              <a:rPr lang="bs-Latn-BA" altLang="en-US" sz="700" baseline="0" dirty="0" smtClean="0"/>
              <a:t>Bobby je izbrisao podatke, beleške o datotekama i simbole vojnog vazduhoplovstva. Iako verovatno zabeleške koje je prikupio nisu njegove, sistem je konfigurisan da zabeleži takvu aktivnost. On nije imao pravo da ih obriše. Vojno vazduhoplovstvo može želeti da zna ko je imao pristup njihovom sistemu. </a:t>
            </a:r>
            <a:endParaRPr lang="bs-Latn-BA" altLang="en-US" sz="700" dirty="0" smtClean="0"/>
          </a:p>
          <a:p>
            <a:pPr>
              <a:lnSpc>
                <a:spcPct val="80000"/>
              </a:lnSpc>
            </a:pPr>
            <a:endParaRPr lang="bs-Latn-BA" altLang="en-US" sz="700" dirty="0" smtClean="0"/>
          </a:p>
          <a:p>
            <a:pPr>
              <a:lnSpc>
                <a:spcPct val="80000"/>
              </a:lnSpc>
            </a:pPr>
            <a:r>
              <a:rPr lang="bs-Latn-BA" altLang="en-US" sz="700" dirty="0" smtClean="0"/>
              <a:t>Menjanjem slika na naslovnoj</a:t>
            </a:r>
            <a:r>
              <a:rPr lang="bs-Latn-BA" altLang="en-US" sz="700" baseline="0" dirty="0" smtClean="0"/>
              <a:t> strani on je i obrisao i dodao podatke u sistem koji, iako je malo verovatno da je rezultirao gubljenjem bilo kakvih važnih podataka, predstavlja sramoćenje vojnog vazduhoplovstva. Međutim, i što je još važnije, iako Bobby možda bude tvrdio da je on samo pristupio sistemu da bi našao informacije i da je samo izbrisao zabeleške ili druge podatke od male važnosti, može li administrator sistema imati poverenje u integritet podataka nakon takvog nezakonitog upada?</a:t>
            </a:r>
            <a:r>
              <a:rPr lang="en-GB" altLang="en-US" sz="700" dirty="0" smtClean="0"/>
              <a:t> </a:t>
            </a:r>
          </a:p>
          <a:p>
            <a:pPr>
              <a:lnSpc>
                <a:spcPct val="80000"/>
              </a:lnSpc>
            </a:pPr>
            <a:r>
              <a:rPr lang="bs-Latn-BA" altLang="en-US" sz="700" dirty="0" smtClean="0"/>
              <a:t>Da li će pristup koji je učinjen</a:t>
            </a:r>
            <a:r>
              <a:rPr lang="bs-Latn-BA" altLang="en-US" sz="700" baseline="0" dirty="0" smtClean="0"/>
              <a:t> pod ovakvim okolnostima biti predmet lokalnog tumačenja. Može se desiti da nije uspostavljen prag ozbiljnosti. U svakom slučaju, administrator sistema će se verovatno osećati odgovornim da ugasi stranicu da bi ustanovio učinak upada, posebno ukoliko je stranica kojoj je pristupljeno sadrži poverljive ili osetljive podatke ili je korišćena u operacijama koje, ukoliko pođu po zlu mogu da ugroze javnost, kao na primer sistemi odgovorni za upravljanje nuklearnom elektranom.  </a:t>
            </a:r>
            <a:r>
              <a:rPr lang="en-GB" altLang="en-US" sz="700" dirty="0" smtClean="0"/>
              <a:t> </a:t>
            </a:r>
          </a:p>
          <a:p>
            <a:pPr>
              <a:lnSpc>
                <a:spcPct val="80000"/>
              </a:lnSpc>
            </a:pPr>
            <a:r>
              <a:rPr lang="bs-Latn-BA" altLang="en-US" sz="700" dirty="0" smtClean="0"/>
              <a:t>Ako je,</a:t>
            </a:r>
            <a:r>
              <a:rPr lang="bs-Latn-BA" altLang="en-US" sz="700" baseline="0" dirty="0" smtClean="0"/>
              <a:t> radi argumenta, sistem kojem je Bobby pristupio zaista bio za upravljanje nuklearnom elektranom, da li bi krivična dela opisana u članovima 4 i 5 bila adekvatna da reflektuju ozbiljnost takvog upada koji bi predstavljao napad na kritičnu nacionalnu infrastrukturu? </a:t>
            </a:r>
            <a:endParaRPr lang="bs-Latn-BA" altLang="en-US" sz="700" dirty="0" smtClean="0"/>
          </a:p>
          <a:p>
            <a:pPr>
              <a:lnSpc>
                <a:spcPct val="80000"/>
              </a:lnSpc>
            </a:pPr>
            <a:r>
              <a:rPr lang="en-GB" altLang="en-US" sz="700" dirty="0" smtClean="0"/>
              <a:t> </a:t>
            </a: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Rot="1" noChangeAspect="1" noTextEdit="1"/>
          </p:cNvSpPr>
          <p:nvPr>
            <p:ph type="sldImg"/>
          </p:nvPr>
        </p:nvSpPr>
        <p:spPr bwMode="auto">
          <a:noFill/>
          <a:ln>
            <a:solidFill>
              <a:srgbClr val="000000"/>
            </a:solidFill>
            <a:miter lim="800000"/>
            <a:headEnd/>
            <a:tailEnd/>
          </a:ln>
        </p:spPr>
      </p:sp>
      <p:sp>
        <p:nvSpPr>
          <p:cNvPr id="280579" name="Rectangle 3"/>
          <p:cNvSpPr>
            <a:spLocks noGrp="1"/>
          </p:cNvSpPr>
          <p:nvPr>
            <p:ph type="body" idx="1"/>
          </p:nvPr>
        </p:nvSpPr>
        <p:spPr bwMode="auto">
          <a:xfrm>
            <a:off x="914400" y="4343400"/>
            <a:ext cx="5029200" cy="4114800"/>
          </a:xfrm>
          <a:noFill/>
        </p:spPr>
        <p:txBody>
          <a:bodyPr/>
          <a:lstStyle/>
          <a:p>
            <a:pPr algn="just">
              <a:lnSpc>
                <a:spcPct val="80000"/>
              </a:lnSpc>
            </a:pPr>
            <a:r>
              <a:rPr lang="bs-Latn-BA" altLang="en-US" sz="700" i="1" dirty="0" smtClean="0"/>
              <a:t>Da li</a:t>
            </a:r>
            <a:r>
              <a:rPr lang="bs-Latn-BA" altLang="en-US" sz="700" i="1" baseline="0" dirty="0" smtClean="0"/>
              <a:t> je slanjem spam poruka odgovorna osoba prekršila član 4 ili 5</a:t>
            </a:r>
            <a:r>
              <a:rPr lang="en-GB" altLang="en-US" sz="700" i="1" dirty="0" smtClean="0"/>
              <a:t>?</a:t>
            </a:r>
            <a:endParaRPr lang="en-GB" altLang="en-US" sz="700" dirty="0" smtClean="0"/>
          </a:p>
          <a:p>
            <a:pPr algn="just">
              <a:lnSpc>
                <a:spcPct val="80000"/>
              </a:lnSpc>
            </a:pPr>
            <a:r>
              <a:rPr lang="en-GB" altLang="en-US" sz="700" b="1" dirty="0" smtClean="0"/>
              <a:t> </a:t>
            </a:r>
            <a:endParaRPr lang="en-GB" altLang="en-US" sz="700" dirty="0" smtClean="0"/>
          </a:p>
          <a:p>
            <a:pPr algn="just">
              <a:lnSpc>
                <a:spcPct val="80000"/>
              </a:lnSpc>
            </a:pPr>
            <a:r>
              <a:rPr lang="bs-Latn-BA" altLang="en-US" sz="700" b="1" dirty="0" smtClean="0"/>
              <a:t>Pitanja</a:t>
            </a:r>
            <a:r>
              <a:rPr lang="bs-Latn-BA" altLang="en-US" sz="700" b="1" baseline="0" dirty="0" smtClean="0"/>
              <a:t> </a:t>
            </a:r>
            <a:endParaRPr lang="en-GB" altLang="en-US" sz="700" dirty="0" smtClean="0"/>
          </a:p>
          <a:p>
            <a:pPr algn="just">
              <a:lnSpc>
                <a:spcPct val="80000"/>
              </a:lnSpc>
            </a:pPr>
            <a:r>
              <a:rPr lang="bs-Latn-BA" altLang="en-US" sz="700" dirty="0" smtClean="0"/>
              <a:t>Da li je došlo do</a:t>
            </a:r>
            <a:r>
              <a:rPr lang="bs-Latn-BA" altLang="en-US" sz="700" baseline="0" dirty="0" smtClean="0"/>
              <a:t> neovlašćenog pristupa korisnikovom računaru</a:t>
            </a:r>
            <a:r>
              <a:rPr lang="en-GB" altLang="en-US" sz="700" dirty="0" smtClean="0"/>
              <a:t>? </a:t>
            </a:r>
          </a:p>
          <a:p>
            <a:pPr algn="just">
              <a:lnSpc>
                <a:spcPct val="80000"/>
              </a:lnSpc>
            </a:pPr>
            <a:r>
              <a:rPr lang="bs-Latn-BA" altLang="en-US" sz="700" dirty="0" smtClean="0"/>
              <a:t>Da li su izmenjeni podaci na korisnikovom računaru</a:t>
            </a:r>
            <a:r>
              <a:rPr lang="en-GB" altLang="en-US" sz="700" dirty="0" smtClean="0"/>
              <a:t>? </a:t>
            </a:r>
          </a:p>
          <a:p>
            <a:pPr algn="just">
              <a:lnSpc>
                <a:spcPct val="80000"/>
              </a:lnSpc>
            </a:pPr>
            <a:r>
              <a:rPr lang="bs-Latn-BA" altLang="en-US" sz="700" dirty="0" smtClean="0"/>
              <a:t>Da li je došlo</a:t>
            </a:r>
            <a:r>
              <a:rPr lang="bs-Latn-BA" altLang="en-US" sz="700" baseline="0" dirty="0" smtClean="0"/>
              <a:t> do neke štete na korisnikovom računaru</a:t>
            </a:r>
            <a:r>
              <a:rPr lang="en-GB" altLang="en-US" sz="700" dirty="0" smtClean="0"/>
              <a:t>? </a:t>
            </a:r>
          </a:p>
          <a:p>
            <a:pPr algn="just">
              <a:lnSpc>
                <a:spcPct val="80000"/>
              </a:lnSpc>
            </a:pPr>
            <a:r>
              <a:rPr lang="en-GB" altLang="en-US" sz="700" b="1" dirty="0" smtClean="0"/>
              <a:t> </a:t>
            </a:r>
            <a:endParaRPr lang="en-GB" altLang="en-US" sz="700" dirty="0" smtClean="0"/>
          </a:p>
          <a:p>
            <a:pPr algn="just">
              <a:lnSpc>
                <a:spcPct val="80000"/>
              </a:lnSpc>
            </a:pPr>
            <a:r>
              <a:rPr lang="bs-Latn-BA" altLang="en-US" sz="700" b="1" dirty="0" smtClean="0"/>
              <a:t>Tačke</a:t>
            </a:r>
            <a:r>
              <a:rPr lang="bs-Latn-BA" altLang="en-US" sz="700" b="1" baseline="0" dirty="0" smtClean="0"/>
              <a:t> za diskusiju </a:t>
            </a:r>
            <a:endParaRPr lang="en-GB" altLang="en-US" sz="700" dirty="0" smtClean="0"/>
          </a:p>
          <a:p>
            <a:pPr algn="just">
              <a:lnSpc>
                <a:spcPct val="80000"/>
              </a:lnSpc>
            </a:pPr>
            <a:r>
              <a:rPr lang="en-GB" altLang="en-US" sz="700" dirty="0" smtClean="0"/>
              <a:t> </a:t>
            </a:r>
          </a:p>
          <a:p>
            <a:pPr algn="just">
              <a:lnSpc>
                <a:spcPct val="80000"/>
              </a:lnSpc>
            </a:pPr>
            <a:r>
              <a:rPr lang="bs-Latn-BA" altLang="en-US" sz="700" dirty="0" smtClean="0"/>
              <a:t>Iako</a:t>
            </a:r>
            <a:r>
              <a:rPr lang="bs-Latn-BA" altLang="en-US" sz="700" baseline="0" dirty="0" smtClean="0"/>
              <a:t> nije prouzrokovana nikakva šteta softver je doveo do menjanja podataka na korisnikovom računaru. Ovo menjanje nije bilo ovlašćeno, jer korisniku nije dato nikakvo upozorenje, niti je pitan za saglasnost na bilo koji način u vezi sa modifikacijom na njegovom računaru. Da li je slanje spam poruka samo po sebi nezakonito ili predstavlja samo neprijatnost? Da li postaje nezakonito samo kad ima negativan učinak?</a:t>
            </a:r>
          </a:p>
          <a:p>
            <a:pPr algn="just">
              <a:lnSpc>
                <a:spcPct val="80000"/>
              </a:lnSpc>
            </a:pPr>
            <a:r>
              <a:rPr lang="bs-Latn-BA" altLang="en-US" sz="700" baseline="0" dirty="0" smtClean="0"/>
              <a:t>Šta ako je spam e-mail sadržavao prilog i poziv primaocu da otvori prilog koji je govorio „ovo će ti se svideti“?</a:t>
            </a:r>
          </a:p>
          <a:p>
            <a:pPr algn="just">
              <a:lnSpc>
                <a:spcPct val="80000"/>
              </a:lnSpc>
            </a:pPr>
            <a:endParaRPr lang="bs-Latn-BA" altLang="en-US" sz="700" baseline="0" dirty="0" smtClean="0"/>
          </a:p>
          <a:p>
            <a:pPr algn="just">
              <a:lnSpc>
                <a:spcPct val="80000"/>
              </a:lnSpc>
            </a:pPr>
            <a:r>
              <a:rPr lang="bs-Latn-BA" altLang="en-US" sz="700" baseline="0" dirty="0" smtClean="0"/>
              <a:t>Može se diskutovati da je primala odabrao i time dao svoju saglasnost za skidanje podataka na svoj računar. Realnost je međutim da bilo kakva saglasnost koja je data nije bila informisana saglasnost, iako se može diskutovati da oni koji odluče da otvore prilog koji su dobili od nepoznatog pošiljaoca to čine na svoj rizik. </a:t>
            </a:r>
          </a:p>
          <a:p>
            <a:pPr algn="just">
              <a:lnSpc>
                <a:spcPct val="80000"/>
              </a:lnSpc>
            </a:pPr>
            <a:r>
              <a:rPr lang="bs-Latn-BA" altLang="en-US" sz="700" baseline="0" dirty="0" smtClean="0"/>
              <a:t>Da li postoji ikakva razlika ukoliko korisnika nije briga da li će njegov računar postati „bot net“ ili ne?</a:t>
            </a:r>
          </a:p>
          <a:p>
            <a:pPr algn="just">
              <a:lnSpc>
                <a:spcPct val="80000"/>
              </a:lnSpc>
            </a:pPr>
            <a:endParaRPr lang="bs-Latn-BA" altLang="en-US" sz="700" baseline="0" dirty="0" smtClean="0"/>
          </a:p>
          <a:p>
            <a:pPr algn="just">
              <a:lnSpc>
                <a:spcPct val="80000"/>
              </a:lnSpc>
            </a:pPr>
            <a:r>
              <a:rPr lang="bs-Latn-BA" altLang="en-US" sz="700" baseline="0" dirty="0" smtClean="0"/>
              <a:t>Kako se krećemo internetom mi posećujemo stranice i skidamo podatke a da na odgovarajući način ne razmišljamo o prirodi materijala koji nalaze svoj put do našeg računara, i verujući nazivima stranica koje one daju same sebi, nazivima datoteka i rezultatima naših pretraga da bi doneli odluke. Time što kliknemo na umanjenu sliku da bi dobili sliku u punoj veličini ukazuje na svesnost o podacima koje želimo da dobijemo i na punu informisanost i saglasnost o tim podacima. Da li treba da kliknemo na umanjenu sliku motora da bi saznali da puna slika koju smo dobili predstavlja sliku aviona i tad ne možemo reći da smo dali svoju saglasnost na dobijanje tog podatka. </a:t>
            </a:r>
          </a:p>
          <a:p>
            <a:pPr algn="just">
              <a:lnSpc>
                <a:spcPct val="80000"/>
              </a:lnSpc>
            </a:pPr>
            <a:endParaRPr lang="bs-Latn-BA" altLang="en-US" sz="700" baseline="0" dirty="0" smtClean="0"/>
          </a:p>
          <a:p>
            <a:pPr algn="just">
              <a:lnSpc>
                <a:spcPct val="80000"/>
              </a:lnSpc>
            </a:pPr>
            <a:r>
              <a:rPr lang="bs-Latn-BA" altLang="en-US" sz="700" baseline="0" dirty="0" smtClean="0"/>
              <a:t>Izbor da otvorimo link prema internet stranici će rezultirati time da skinemo mnogo podataka. Ako je stranica legitimna onda će se masa podataka verovatno odnositi na sadržaj internet stranice, iako će izvestan deo biti reklame koje su postavile treće strane. Opet, mi smo napraviili informisan izbor i dali smo implicitnu saglasnost da primimo reklame znajući da je to uobičajena praksa na internetu. Uobičajena praksa u internet industriji je i da se skidaju podaci u internet pretraživaču pod nazivom „kolačići“. </a:t>
            </a:r>
          </a:p>
          <a:p>
            <a:pPr algn="just">
              <a:lnSpc>
                <a:spcPct val="80000"/>
              </a:lnSpc>
            </a:pPr>
            <a:endParaRPr lang="bs-Latn-BA" altLang="en-US" sz="700" baseline="0" dirty="0" smtClean="0"/>
          </a:p>
          <a:p>
            <a:pPr algn="just">
              <a:lnSpc>
                <a:spcPct val="80000"/>
              </a:lnSpc>
            </a:pPr>
            <a:r>
              <a:rPr lang="bs-Latn-BA" altLang="en-US" sz="700" baseline="0" dirty="0" smtClean="0"/>
              <a:t>Kolačići obavljaju razne funkcije uključujući i registrovanje istorije pretraživanja korisnika. Korisniku će biti ponuđena opcija da onemogući funkciju kolačića na pretraživaču, je li takva opcija dovoljna da se implicira naknadno da je korisnik dao svoju saglasnost na skidanje ovakvih podataka?</a:t>
            </a:r>
          </a:p>
          <a:p>
            <a:pPr algn="just">
              <a:lnSpc>
                <a:spcPct val="80000"/>
              </a:lnSpc>
            </a:pPr>
            <a:r>
              <a:rPr lang="en-GB" altLang="en-US" sz="700" dirty="0" smtClean="0"/>
              <a:t> </a:t>
            </a: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TextEdit="1"/>
          </p:cNvSpPr>
          <p:nvPr>
            <p:ph type="sldImg"/>
          </p:nvPr>
        </p:nvSpPr>
        <p:spPr bwMode="auto">
          <a:noFill/>
          <a:ln>
            <a:solidFill>
              <a:srgbClr val="000000"/>
            </a:solidFill>
            <a:miter lim="800000"/>
            <a:headEnd/>
            <a:tailEnd/>
          </a:ln>
        </p:spPr>
      </p:sp>
      <p:sp>
        <p:nvSpPr>
          <p:cNvPr id="291843" name="Rectangle 3"/>
          <p:cNvSpPr>
            <a:spLocks noGrp="1"/>
          </p:cNvSpPr>
          <p:nvPr>
            <p:ph type="body" idx="1"/>
          </p:nvPr>
        </p:nvSpPr>
        <p:spPr bwMode="auto">
          <a:xfrm>
            <a:off x="914400" y="4343400"/>
            <a:ext cx="5029200" cy="4114800"/>
          </a:xfrm>
          <a:noFill/>
        </p:spPr>
        <p:txBody>
          <a:bodyPr/>
          <a:lstStyle/>
          <a:p>
            <a:pPr algn="just"/>
            <a:r>
              <a:rPr lang="bs-Latn-BA" altLang="en-US" i="1" dirty="0" smtClean="0"/>
              <a:t>Koja</a:t>
            </a:r>
            <a:r>
              <a:rPr lang="bs-Latn-BA" altLang="en-US" i="1" baseline="0" dirty="0" smtClean="0"/>
              <a:t> krivična dela je počinio Adam?</a:t>
            </a:r>
          </a:p>
          <a:p>
            <a:pPr algn="just"/>
            <a:endParaRPr lang="bs-Latn-BA" altLang="en-US" baseline="0" dirty="0" smtClean="0"/>
          </a:p>
          <a:p>
            <a:pPr algn="just"/>
            <a:r>
              <a:rPr lang="en-GB" altLang="en-US" dirty="0" smtClean="0"/>
              <a:t> </a:t>
            </a:r>
          </a:p>
          <a:p>
            <a:pPr algn="just"/>
            <a:r>
              <a:rPr lang="bs-Latn-BA" altLang="en-US" b="1" dirty="0" smtClean="0"/>
              <a:t>Pitanja</a:t>
            </a:r>
            <a:r>
              <a:rPr lang="bs-Latn-BA" altLang="en-US" b="1" baseline="0" dirty="0" smtClean="0"/>
              <a:t> </a:t>
            </a:r>
            <a:endParaRPr lang="en-GB" altLang="en-US" dirty="0" smtClean="0"/>
          </a:p>
          <a:p>
            <a:pPr algn="just"/>
            <a:r>
              <a:rPr lang="en-GB" altLang="en-US" dirty="0" smtClean="0"/>
              <a:t> </a:t>
            </a:r>
          </a:p>
          <a:p>
            <a:pPr algn="just"/>
            <a:r>
              <a:rPr lang="bs-Latn-BA" altLang="en-US" dirty="0" smtClean="0"/>
              <a:t>Definicije proizvodnje,</a:t>
            </a:r>
            <a:r>
              <a:rPr lang="bs-Latn-BA" altLang="en-US" baseline="0" dirty="0" smtClean="0"/>
              <a:t> nabavljanja i distribuisanja. </a:t>
            </a:r>
          </a:p>
          <a:p>
            <a:pPr algn="just"/>
            <a:endParaRPr lang="bs-Latn-BA" altLang="en-US" baseline="0" dirty="0" smtClean="0"/>
          </a:p>
          <a:p>
            <a:pPr algn="just"/>
            <a:r>
              <a:rPr lang="bs-Latn-BA" altLang="en-US" dirty="0" smtClean="0"/>
              <a:t>Adam</a:t>
            </a:r>
            <a:r>
              <a:rPr lang="bs-Latn-BA" altLang="en-US" baseline="0" dirty="0" smtClean="0"/>
              <a:t> je skinuo fajlove sa slikama sa interneta. Da li se skidanje izjednačava sa prozvodnjom ovakvih slika? Skidanje, i naročito čuvanje slika na računaru nije kao gledanje TV. Delo skidanja stvara novu stvar, računarsku datoteku, stoga gledanje slika na internetu uključuje stvaranje novih slika. Tužioci mogu smatrati korisnim ovaj koncept. </a:t>
            </a:r>
          </a:p>
          <a:p>
            <a:pPr algn="just"/>
            <a:endParaRPr lang="bs-Latn-BA" altLang="en-US" baseline="0" dirty="0" smtClean="0"/>
          </a:p>
          <a:p>
            <a:pPr algn="just"/>
            <a:r>
              <a:rPr lang="bs-Latn-BA" altLang="en-US" baseline="0" dirty="0" smtClean="0"/>
              <a:t>Mreže za deljenje datoteka unutar grupe omogućuje članovima pristup datotekama koje su im drugi članovi grupe učinili dostupnim. Stavljanjem slika na deljene foldere Adam ih čini dostupnim za distribuciju. </a:t>
            </a:r>
          </a:p>
          <a:p>
            <a:pPr algn="just"/>
            <a:endParaRPr lang="bs-Latn-BA" altLang="en-US" baseline="0" dirty="0" smtClean="0"/>
          </a:p>
          <a:p>
            <a:pPr algn="just"/>
            <a:r>
              <a:rPr lang="en-GB" altLang="en-US" dirty="0" smtClean="0"/>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TextEdit="1"/>
          </p:cNvSpPr>
          <p:nvPr>
            <p:ph type="sldImg"/>
          </p:nvPr>
        </p:nvSpPr>
        <p:spPr bwMode="auto">
          <a:noFill/>
          <a:ln>
            <a:solidFill>
              <a:srgbClr val="000000"/>
            </a:solidFill>
            <a:miter lim="800000"/>
            <a:headEnd/>
            <a:tailEnd/>
          </a:ln>
        </p:spPr>
      </p:sp>
      <p:sp>
        <p:nvSpPr>
          <p:cNvPr id="158723" name="Rectangle 3"/>
          <p:cNvSpPr>
            <a:spLocks noGrp="1"/>
          </p:cNvSpPr>
          <p:nvPr>
            <p:ph type="body" idx="1"/>
          </p:nvPr>
        </p:nvSpPr>
        <p:spPr bwMode="auto">
          <a:xfrm>
            <a:off x="914400" y="4343400"/>
            <a:ext cx="5029200" cy="4114800"/>
          </a:xfrm>
          <a:noFill/>
        </p:spPr>
        <p:txBody>
          <a:bodyPr/>
          <a:lstStyle/>
          <a:p>
            <a:pPr eaLnBrk="1" hangingPunct="1"/>
            <a:r>
              <a:rPr lang="hr-HR" altLang="en-US" dirty="0" smtClean="0"/>
              <a:t>Krivično</a:t>
            </a:r>
            <a:r>
              <a:rPr lang="hr-HR" altLang="en-US" baseline="0" dirty="0" smtClean="0"/>
              <a:t> delo nezakonitog pristupa je počinjeno od strane onih koji bespravno pristupe celom sistemu ili nekom njegovom delu. Ova aktivnost mora biti namerna i opisana je u članu 2 Konvencije iz Budimpešte. </a:t>
            </a:r>
            <a:endParaRPr lang="en-GB" altLang="en-US" dirty="0"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Slide Image Placeholder 1"/>
          <p:cNvSpPr>
            <a:spLocks noGrp="1" noRot="1" noChangeAspect="1" noTextEdit="1"/>
          </p:cNvSpPr>
          <p:nvPr>
            <p:ph type="sldImg"/>
          </p:nvPr>
        </p:nvSpPr>
        <p:spPr bwMode="auto">
          <a:noFill/>
          <a:ln>
            <a:solidFill>
              <a:srgbClr val="000000"/>
            </a:solidFill>
            <a:miter lim="800000"/>
            <a:headEnd/>
            <a:tailEnd/>
          </a:ln>
        </p:spPr>
      </p:sp>
      <p:sp>
        <p:nvSpPr>
          <p:cNvPr id="295939" name="Notes Placeholder 2"/>
          <p:cNvSpPr>
            <a:spLocks noGrp="1"/>
          </p:cNvSpPr>
          <p:nvPr>
            <p:ph type="body" idx="1"/>
          </p:nvPr>
        </p:nvSpPr>
        <p:spPr bwMode="auto">
          <a:noFill/>
        </p:spPr>
        <p:txBody>
          <a:bodyPr/>
          <a:lstStyle/>
          <a:p>
            <a:r>
              <a:rPr lang="bs-Latn-BA" altLang="en-US" dirty="0" smtClean="0"/>
              <a:t>Trener treba da učesnicima pruži priliku da postavljaju pitanja koja mogu biti</a:t>
            </a:r>
            <a:r>
              <a:rPr lang="bs-Latn-BA" altLang="en-US" baseline="0" dirty="0" smtClean="0"/>
              <a:t> u vezi sa Delom Tri lekcije.</a:t>
            </a:r>
            <a:endParaRPr lang="en-GB" altLang="en-US" dirty="0" smtClean="0"/>
          </a:p>
        </p:txBody>
      </p:sp>
      <p:sp>
        <p:nvSpPr>
          <p:cNvPr id="29594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FF328334-EC8E-4365-B8E1-E17AEA6C7FAC}" type="slidenum">
              <a:rPr lang="en-GB" altLang="en-US" sz="1200">
                <a:latin typeface="Calibri" pitchFamily="34" charset="0"/>
              </a:rPr>
              <a:pPr algn="r" eaLnBrk="1" hangingPunct="1"/>
              <a:t>87</a:t>
            </a:fld>
            <a:endParaRPr lang="en-GB" altLang="en-US" sz="1200">
              <a:latin typeface="Calibri" pitchFamily="34" charset="0"/>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296963" name="Rezervirano mjesto bilježaka 2"/>
          <p:cNvSpPr>
            <a:spLocks noGrp="1"/>
          </p:cNvSpPr>
          <p:nvPr>
            <p:ph type="body" idx="1"/>
          </p:nvPr>
        </p:nvSpPr>
        <p:spPr bwMode="auto">
          <a:noFill/>
        </p:spPr>
        <p:txBody>
          <a:bodyPr/>
          <a:lstStyle/>
          <a:p>
            <a:endParaRPr lang="en-GB" altLang="en-US" smtClean="0"/>
          </a:p>
        </p:txBody>
      </p:sp>
      <p:sp>
        <p:nvSpPr>
          <p:cNvPr id="296964" name="Rezervirano mjesto broja slajda 3"/>
          <p:cNvSpPr>
            <a:spLocks noGrp="1"/>
          </p:cNvSpPr>
          <p:nvPr>
            <p:ph type="sldNum" sz="quarter" idx="5"/>
          </p:nvPr>
        </p:nvSpPr>
        <p:spPr bwMode="auto">
          <a:noFill/>
          <a:ln>
            <a:miter lim="800000"/>
            <a:headEnd/>
            <a:tailEnd/>
          </a:ln>
        </p:spPr>
        <p:txBody>
          <a:bodyPr/>
          <a:lstStyle/>
          <a:p>
            <a:fld id="{2B4C5C88-2107-49B9-AC18-B5BA7B07764C}" type="slidenum">
              <a:rPr lang="en-US" altLang="en-US">
                <a:cs typeface="Arial" charset="0"/>
              </a:rPr>
              <a:pPr/>
              <a:t>88</a:t>
            </a:fld>
            <a:endParaRPr lang="en-US" altLang="en-US">
              <a:cs typeface="Arial" charset="0"/>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zervirano mjesto slike slajda 1"/>
          <p:cNvSpPr>
            <a:spLocks noGrp="1" noRot="1" noChangeAspect="1" noTextEdit="1"/>
          </p:cNvSpPr>
          <p:nvPr>
            <p:ph type="sldImg"/>
          </p:nvPr>
        </p:nvSpPr>
        <p:spPr bwMode="auto">
          <a:noFill/>
          <a:ln>
            <a:solidFill>
              <a:srgbClr val="000000"/>
            </a:solidFill>
            <a:miter lim="800000"/>
            <a:headEnd/>
            <a:tailEnd/>
          </a:ln>
        </p:spPr>
      </p:sp>
      <p:sp>
        <p:nvSpPr>
          <p:cNvPr id="297987" name="Rezervirano mjesto bilježaka 2"/>
          <p:cNvSpPr>
            <a:spLocks noGrp="1"/>
          </p:cNvSpPr>
          <p:nvPr>
            <p:ph type="body" idx="1"/>
          </p:nvPr>
        </p:nvSpPr>
        <p:spPr bwMode="auto">
          <a:noFill/>
        </p:spPr>
        <p:txBody>
          <a:bodyPr/>
          <a:lstStyle/>
          <a:p>
            <a:pPr algn="just"/>
            <a:r>
              <a:rPr lang="bs-Latn-BA" altLang="en-US" dirty="0" smtClean="0"/>
              <a:t>Sažetak/Rekapitulacija</a:t>
            </a:r>
            <a:r>
              <a:rPr lang="bs-Latn-BA" altLang="en-US" baseline="0" dirty="0" smtClean="0"/>
              <a:t> </a:t>
            </a:r>
          </a:p>
          <a:p>
            <a:pPr algn="just"/>
            <a:endParaRPr lang="bs-Latn-BA" altLang="en-US" baseline="0" dirty="0" smtClean="0"/>
          </a:p>
          <a:p>
            <a:pPr algn="just"/>
            <a:r>
              <a:rPr lang="bs-Latn-BA" altLang="en-US" baseline="0" dirty="0" smtClean="0"/>
              <a:t>Trener treba da rekapitulira/testira znanje o sledećim tačkama:</a:t>
            </a:r>
          </a:p>
          <a:p>
            <a:pPr algn="just"/>
            <a:endParaRPr lang="bs-Latn-BA" altLang="en-US" baseline="0" dirty="0" smtClean="0"/>
          </a:p>
          <a:p>
            <a:pPr algn="just"/>
            <a:r>
              <a:rPr lang="bs-Latn-BA" altLang="en-US" baseline="0" dirty="0" smtClean="0"/>
              <a:t>Odredbe materijalnog krivičnog prava i neke od ključnih faktora za opisivanje krivičnih dela zasnovanih na Konvenciji iz Budimpešte.</a:t>
            </a:r>
          </a:p>
          <a:p>
            <a:pPr algn="just"/>
            <a:r>
              <a:rPr lang="bs-Latn-BA" altLang="en-US" baseline="0" dirty="0" smtClean="0"/>
              <a:t>Relevantne odredbe materijalnog prava iz diskusija o predmetima za razmatranje. </a:t>
            </a:r>
            <a:endParaRPr lang="bs-Latn-BA" altLang="en-US" dirty="0" smtClean="0"/>
          </a:p>
          <a:p>
            <a:pPr algn="just"/>
            <a:endParaRPr lang="bs-Latn-BA" altLang="en-US" dirty="0" smtClean="0"/>
          </a:p>
          <a:p>
            <a:pPr algn="just"/>
            <a:endParaRPr lang="bs-Latn-BA" altLang="en-US" dirty="0" smtClean="0"/>
          </a:p>
        </p:txBody>
      </p:sp>
      <p:sp>
        <p:nvSpPr>
          <p:cNvPr id="297988" name="Rezervirano mjesto broja slajda 3"/>
          <p:cNvSpPr>
            <a:spLocks noGrp="1"/>
          </p:cNvSpPr>
          <p:nvPr>
            <p:ph type="sldNum" sz="quarter" idx="5"/>
          </p:nvPr>
        </p:nvSpPr>
        <p:spPr bwMode="auto">
          <a:noFill/>
          <a:ln>
            <a:miter lim="800000"/>
            <a:headEnd/>
            <a:tailEnd/>
          </a:ln>
        </p:spPr>
        <p:txBody>
          <a:bodyPr/>
          <a:lstStyle/>
          <a:p>
            <a:fld id="{497885E6-2060-4B4D-9E28-C251A16E595B}" type="slidenum">
              <a:rPr lang="en-US" altLang="en-US">
                <a:cs typeface="Arial" charset="0"/>
              </a:rPr>
              <a:pPr/>
              <a:t>89</a:t>
            </a:fld>
            <a:endParaRPr lang="en-US" altLang="en-US">
              <a:cs typeface="Arial" charset="0"/>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Slide Image Placeholder 1"/>
          <p:cNvSpPr>
            <a:spLocks noGrp="1" noRot="1" noChangeAspect="1" noTextEdit="1"/>
          </p:cNvSpPr>
          <p:nvPr>
            <p:ph type="sldImg"/>
          </p:nvPr>
        </p:nvSpPr>
        <p:spPr bwMode="auto">
          <a:noFill/>
          <a:ln>
            <a:solidFill>
              <a:srgbClr val="000000"/>
            </a:solidFill>
            <a:miter lim="800000"/>
            <a:headEnd/>
            <a:tailEnd/>
          </a:ln>
        </p:spPr>
      </p:sp>
      <p:sp>
        <p:nvSpPr>
          <p:cNvPr id="299011" name="Notes Placeholder 2"/>
          <p:cNvSpPr>
            <a:spLocks noGrp="1"/>
          </p:cNvSpPr>
          <p:nvPr>
            <p:ph type="body" idx="1"/>
          </p:nvPr>
        </p:nvSpPr>
        <p:spPr bwMode="auto">
          <a:noFill/>
        </p:spPr>
        <p:txBody>
          <a:bodyPr/>
          <a:lstStyle/>
          <a:p>
            <a:r>
              <a:rPr lang="bs-Latn-BA" altLang="en-US" dirty="0" smtClean="0"/>
              <a:t>Trener treba da pruži učesnicima</a:t>
            </a:r>
            <a:r>
              <a:rPr lang="bs-Latn-BA" altLang="en-US" baseline="0" dirty="0" smtClean="0"/>
              <a:t> mogućnost da postave sva pitanja koja mogu biti u vezi sa lekcijom. </a:t>
            </a:r>
            <a:endParaRPr lang="en-GB" altLang="en-US" b="1" dirty="0" smtClean="0"/>
          </a:p>
          <a:p>
            <a:endParaRPr lang="bs-Latn-BA" altLang="en-US" b="1" dirty="0" smtClean="0"/>
          </a:p>
          <a:p>
            <a:r>
              <a:rPr lang="bs-Latn-BA" altLang="en-US" b="1" dirty="0" smtClean="0"/>
              <a:t>Praktične</a:t>
            </a:r>
            <a:r>
              <a:rPr lang="bs-Latn-BA" altLang="en-US" b="1" baseline="0" dirty="0" smtClean="0"/>
              <a:t> vežbe</a:t>
            </a:r>
            <a:r>
              <a:rPr lang="en-GB" altLang="en-US" b="1" dirty="0" smtClean="0"/>
              <a:t> (</a:t>
            </a:r>
            <a:r>
              <a:rPr lang="bs-Latn-BA" altLang="en-US" b="1" dirty="0" smtClean="0"/>
              <a:t>ako</a:t>
            </a:r>
            <a:r>
              <a:rPr lang="bs-Latn-BA" altLang="en-US" b="1" baseline="0" dirty="0" smtClean="0"/>
              <a:t> je primenjivo</a:t>
            </a:r>
            <a:r>
              <a:rPr lang="en-GB" altLang="en-US" b="1" dirty="0" smtClean="0"/>
              <a:t>)</a:t>
            </a:r>
            <a:endParaRPr lang="bs-Latn-BA" altLang="en-US" b="1" dirty="0" smtClean="0"/>
          </a:p>
          <a:p>
            <a:endParaRPr lang="en-GB" altLang="en-US" dirty="0" smtClean="0"/>
          </a:p>
          <a:p>
            <a:r>
              <a:rPr lang="bs-Latn-BA" altLang="en-US" dirty="0" smtClean="0"/>
              <a:t>Druge praktične vežbe</a:t>
            </a:r>
            <a:r>
              <a:rPr lang="bs-Latn-BA" altLang="en-US" baseline="0" dirty="0" smtClean="0"/>
              <a:t> nisu pripremljene za ovu sesiju. </a:t>
            </a:r>
            <a:r>
              <a:rPr lang="en-GB" altLang="en-US" dirty="0" smtClean="0"/>
              <a:t> </a:t>
            </a:r>
            <a:endParaRPr lang="bs-Latn-BA" altLang="en-US" dirty="0" smtClean="0"/>
          </a:p>
          <a:p>
            <a:endParaRPr lang="en-GB" altLang="en-US" dirty="0" smtClean="0"/>
          </a:p>
          <a:p>
            <a:r>
              <a:rPr lang="bs-Latn-BA" altLang="en-US" b="1" dirty="0" smtClean="0"/>
              <a:t>Provera</a:t>
            </a:r>
            <a:r>
              <a:rPr lang="bs-Latn-BA" altLang="en-US" b="1" baseline="0" dirty="0" smtClean="0"/>
              <a:t> znanja </a:t>
            </a:r>
            <a:endParaRPr lang="bs-Latn-BA" altLang="en-US" b="1" dirty="0" smtClean="0"/>
          </a:p>
          <a:p>
            <a:endParaRPr lang="en-GB" altLang="en-US" dirty="0" smtClean="0"/>
          </a:p>
          <a:p>
            <a:r>
              <a:rPr lang="bs-Latn-BA" altLang="en-US" dirty="0" smtClean="0"/>
              <a:t>Trener </a:t>
            </a:r>
            <a:r>
              <a:rPr lang="bs-Latn-BA" altLang="en-US" smtClean="0"/>
              <a:t>treba da proveri </a:t>
            </a:r>
            <a:r>
              <a:rPr lang="bs-Latn-BA" altLang="en-US" dirty="0" smtClean="0"/>
              <a:t>znanje postavljanjem</a:t>
            </a:r>
            <a:r>
              <a:rPr lang="bs-Latn-BA" altLang="en-US" baseline="0" dirty="0" smtClean="0"/>
              <a:t> relevantnih pitanja u vezi sa svakim od aspekata sesije. </a:t>
            </a:r>
            <a:endParaRPr lang="en-GB" altLang="en-US" dirty="0" smtClean="0"/>
          </a:p>
        </p:txBody>
      </p:sp>
      <p:sp>
        <p:nvSpPr>
          <p:cNvPr id="29901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D7BEAD20-DECF-4311-8261-F6795B9044F7}" type="slidenum">
              <a:rPr lang="en-GB" altLang="en-US" sz="1200">
                <a:latin typeface="Calibri" pitchFamily="34" charset="0"/>
              </a:rPr>
              <a:pPr algn="r" eaLnBrk="1" hangingPunct="1"/>
              <a:t>90</a:t>
            </a:fld>
            <a:endParaRPr lang="en-GB" altLang="en-US"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TextEdit="1"/>
          </p:cNvSpPr>
          <p:nvPr>
            <p:ph type="sldImg"/>
          </p:nvPr>
        </p:nvSpPr>
        <p:spPr bwMode="auto">
          <a:noFill/>
          <a:ln>
            <a:solidFill>
              <a:srgbClr val="000000"/>
            </a:solidFill>
            <a:miter lim="800000"/>
            <a:headEnd/>
            <a:tailEnd/>
          </a:ln>
        </p:spPr>
      </p:sp>
      <p:sp>
        <p:nvSpPr>
          <p:cNvPr id="159747" name="Rectangle 3"/>
          <p:cNvSpPr>
            <a:spLocks noGrp="1"/>
          </p:cNvSpPr>
          <p:nvPr>
            <p:ph type="body" idx="1"/>
          </p:nvPr>
        </p:nvSpPr>
        <p:spPr bwMode="auto">
          <a:xfrm>
            <a:off x="914400" y="4343400"/>
            <a:ext cx="5029200" cy="4114800"/>
          </a:xfrm>
          <a:noFill/>
        </p:spPr>
        <p:txBody>
          <a:bodyPr/>
          <a:lstStyle/>
          <a:p>
            <a:pPr eaLnBrk="1" hangingPunct="1"/>
            <a:r>
              <a:rPr lang="bs-Latn-BA" altLang="en-US" dirty="0" smtClean="0"/>
              <a:t>Ovaj slajd</a:t>
            </a:r>
            <a:r>
              <a:rPr lang="bs-Latn-BA" altLang="en-US" baseline="0" dirty="0" smtClean="0"/>
              <a:t> prikazuje čitav tekst člana 2. </a:t>
            </a:r>
          </a:p>
          <a:p>
            <a:pPr eaLnBrk="1" hangingPunct="1"/>
            <a:r>
              <a:rPr lang="bs-Latn-BA" altLang="en-US" dirty="0" smtClean="0"/>
              <a:t>Vrlo često</a:t>
            </a:r>
            <a:r>
              <a:rPr lang="bs-Latn-BA" altLang="en-US" baseline="0" dirty="0" smtClean="0"/>
              <a:t> se odnosi na </a:t>
            </a:r>
            <a:r>
              <a:rPr lang="bs-Latn-BA" altLang="en-US" i="1" baseline="0" dirty="0" smtClean="0"/>
              <a:t>hakiovanje</a:t>
            </a:r>
            <a:r>
              <a:rPr lang="bs-Latn-BA" altLang="en-US" baseline="0" dirty="0" smtClean="0"/>
              <a:t> računarskog sistema i jedno je od najčešćih krivičnih dela u vezi sa računarima. Međutim, postoje i drugi fenomeni, pored </a:t>
            </a:r>
            <a:r>
              <a:rPr lang="bs-Latn-BA" altLang="en-US" i="1" baseline="0" dirty="0" smtClean="0"/>
              <a:t>hakovanja</a:t>
            </a:r>
            <a:r>
              <a:rPr lang="bs-Latn-BA" altLang="en-US" baseline="0" dirty="0" smtClean="0"/>
              <a:t>, koji mogu biti klasifikovani kao nezakonit pristup – u stvari </a:t>
            </a:r>
            <a:r>
              <a:rPr lang="bs-Latn-BA" altLang="en-US" i="1" baseline="0" dirty="0" smtClean="0"/>
              <a:t>hakovanje </a:t>
            </a:r>
            <a:r>
              <a:rPr lang="bs-Latn-BA" altLang="en-US" baseline="0" dirty="0" smtClean="0"/>
              <a:t>se obično koristi da bi se opisalo delo nezakonitog pristupa računarskom sistemu putem upotrebe tehnologije. Ali nezakonit pristup može takođe uključivati neovlašćen ulazak u sistem, bez obzira na tehnologiju koja se pri tome koristi ili čak bez upotrebe tehnologije. Ovakvi slučajevi, na primer, bi bili nezakonito pribavljene lozinke od strane učinioca. Zaštićeni interes ovde je poverljivost računarskog sistema ili podataka. </a:t>
            </a:r>
            <a:endParaRPr lang="bs-Latn-BA" altLang="en-US" dirty="0" smtClean="0"/>
          </a:p>
          <a:p>
            <a:pPr eaLnBrk="1" hangingPunct="1"/>
            <a:endParaRPr lang="en-US" altLang="en-US" dirty="0" smtClean="0"/>
          </a:p>
          <a:p>
            <a:pPr eaLnBrk="1" hangingPunct="1"/>
            <a:endParaRPr lang="en-GB"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989C37D-1208-4DBE-86E5-C35BC4FF3A6E}" type="datetime1">
              <a:rPr lang="en-US" altLang="en-US"/>
              <a:pPr>
                <a:defRPr/>
              </a:pPr>
              <a:t>4/11/2019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3C269E-DB82-49E0-B02F-7F08B0C27124}"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CC6B2B-6F07-4348-8F5D-8CCBE1C24553}" type="datetime1">
              <a:rPr lang="en-US" altLang="en-US"/>
              <a:pPr>
                <a:defRPr/>
              </a:pPr>
              <a:t>4/11/2019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021305-09BE-4624-A097-BFE36DBA1D19}"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7EE10A-DA1A-4EC0-B296-807FB7E0D6D0}" type="datetime1">
              <a:rPr lang="en-US" altLang="en-US"/>
              <a:pPr>
                <a:defRPr/>
              </a:pPr>
              <a:t>4/11/2019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E9C385-253F-48A0-9246-B779125E262F}"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D0FC78-18D3-495C-BEE2-ECB22746F124}" type="datetime1">
              <a:rPr lang="en-US" altLang="en-US"/>
              <a:pPr>
                <a:defRPr/>
              </a:pPr>
              <a:t>4/11/2019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DC4F19-EC3B-4007-B78E-6D272D53A0D5}"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86530DC-536D-4FE1-B7E7-77C5D3ED9E77}" type="datetime1">
              <a:rPr lang="en-US" altLang="en-US"/>
              <a:pPr>
                <a:defRPr/>
              </a:pPr>
              <a:t>4/11/2019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3C695C-8B08-4DAD-BFE3-D52DCB244ED5}"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0E21D4C-77C9-4B06-B47C-B8697BB12EB2}" type="datetime1">
              <a:rPr lang="en-US" altLang="en-US"/>
              <a:pPr>
                <a:defRPr/>
              </a:pPr>
              <a:t>4/11/2019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D35466-E176-4FF6-8BE7-8B9DDA2F5108}"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F1BB8C0-68A9-4D28-AEB5-DDBBCE2E8857}" type="datetime1">
              <a:rPr lang="en-US" altLang="en-US"/>
              <a:pPr>
                <a:defRPr/>
              </a:pPr>
              <a:t>4/11/2019</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DD67399-1AB7-4550-9CF3-C07EE1406BDE}"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20BB782-447E-4A11-881D-4C35E89440B3}" type="datetime1">
              <a:rPr lang="en-US" altLang="en-US"/>
              <a:pPr>
                <a:defRPr/>
              </a:pPr>
              <a:t>4/11/2019</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6D38E5-320B-4985-8B5C-58BD65324174}"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737DE3B-9516-473F-9909-4A8EA075AAF9}" type="datetime1">
              <a:rPr lang="en-US" altLang="en-US"/>
              <a:pPr>
                <a:defRPr/>
              </a:pPr>
              <a:t>4/11/2019</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5455C00-3EA1-4E3B-88E9-DA5E4D05F67A}"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1BC90F-27DF-4E57-96E8-B6460AB84C92}" type="datetime1">
              <a:rPr lang="en-US" altLang="en-US"/>
              <a:pPr>
                <a:defRPr/>
              </a:pPr>
              <a:t>4/11/2019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2EC8C04-E555-4731-A3F3-24212B4990E5}"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8289A09-5E9E-42F3-8170-1F7C0426E149}" type="datetime1">
              <a:rPr lang="en-US" altLang="en-US"/>
              <a:pPr>
                <a:defRPr/>
              </a:pPr>
              <a:t>4/11/2019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95DB3E5-B9BF-44A2-A2A9-5F85A735CFB7}"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endParaRPr lang="en-US"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itchFamily="34" charset="0"/>
                <a:cs typeface="Arial" pitchFamily="34" charset="0"/>
              </a:defRPr>
            </a:lvl1pPr>
          </a:lstStyle>
          <a:p>
            <a:pPr>
              <a:defRPr/>
            </a:pPr>
            <a:fld id="{06920A94-FF29-4138-8347-9CD56838B725}" type="datetime1">
              <a:rPr lang="en-US" altLang="en-US"/>
              <a:pPr>
                <a:defRPr/>
              </a:pPr>
              <a:t>4/11/2019</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cs typeface="Arial" pitchFamily="34" charset="0"/>
              </a:defRPr>
            </a:lvl1pPr>
          </a:lstStyle>
          <a:p>
            <a:pPr>
              <a:defRPr/>
            </a:pPr>
            <a:fld id="{109B3E47-59E8-4654-8613-A0ADA605D3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www.clker.com/clipart-10842.html"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3" Type="http://schemas.openxmlformats.org/officeDocument/2006/relationships/hyperlink" Target="http://www.clker.com/clipart-10842.html" TargetMode="External"/><Relationship Id="rId2" Type="http://schemas.openxmlformats.org/officeDocument/2006/relationships/notesSlide" Target="../notesSlides/notesSlide8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www.clker.com/clipart-10842.html" TargetMode="External"/><Relationship Id="rId2" Type="http://schemas.openxmlformats.org/officeDocument/2006/relationships/notesSlide" Target="../notesSlides/notesSlide83.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187575"/>
            <a:ext cx="7772400" cy="1470025"/>
          </a:xfrm>
        </p:spPr>
        <p:txBody>
          <a:bodyPr/>
          <a:lstStyle/>
          <a:p>
            <a:pPr eaLnBrk="1" hangingPunct="1"/>
            <a:r>
              <a:rPr lang="hr-HR" altLang="en-US" sz="4000" dirty="0" smtClean="0"/>
              <a:t>Uvodna obuka o </a:t>
            </a:r>
            <a:r>
              <a:rPr lang="bs-Latn-BA" altLang="en-US" sz="4000" dirty="0" smtClean="0"/>
              <a:t>visokotehnološkom</a:t>
            </a:r>
            <a:r>
              <a:rPr lang="hr-HR" altLang="en-US" sz="4000" dirty="0" smtClean="0"/>
              <a:t> kriminalu za sudije i tužioce</a:t>
            </a:r>
            <a:endParaRPr lang="en-US" altLang="en-US" sz="4000" dirty="0" smtClean="0"/>
          </a:p>
        </p:txBody>
      </p:sp>
      <p:sp>
        <p:nvSpPr>
          <p:cNvPr id="2051" name="Subtitle 2"/>
          <p:cNvSpPr>
            <a:spLocks noGrp="1"/>
          </p:cNvSpPr>
          <p:nvPr>
            <p:ph type="subTitle" idx="1"/>
          </p:nvPr>
        </p:nvSpPr>
        <p:spPr/>
        <p:txBody>
          <a:bodyPr/>
          <a:lstStyle/>
          <a:p>
            <a:pPr eaLnBrk="1" hangingPunct="1"/>
            <a:r>
              <a:rPr lang="hr-HR" altLang="en-US" dirty="0" smtClean="0">
                <a:solidFill>
                  <a:srgbClr val="898989"/>
                </a:solidFill>
              </a:rPr>
              <a:t>Sesije</a:t>
            </a:r>
            <a:r>
              <a:rPr lang="en-US" altLang="en-US" dirty="0" smtClean="0">
                <a:solidFill>
                  <a:srgbClr val="898989"/>
                </a:solidFill>
              </a:rPr>
              <a:t> 1.2.2</a:t>
            </a:r>
          </a:p>
          <a:p>
            <a:pPr eaLnBrk="1" hangingPunct="1"/>
            <a:r>
              <a:rPr lang="hr-HR" altLang="en-US" dirty="0" smtClean="0">
                <a:solidFill>
                  <a:srgbClr val="898989"/>
                </a:solidFill>
              </a:rPr>
              <a:t>Odredbe materijalnog krivičnog prava po Konvenciji iz Budimpešte </a:t>
            </a:r>
            <a:endParaRPr lang="en-US" altLang="en-US" dirty="0" smtClean="0">
              <a:solidFill>
                <a:srgbClr val="898989"/>
              </a:solidFill>
            </a:endParaRPr>
          </a:p>
        </p:txBody>
      </p:sp>
      <p:sp>
        <p:nvSpPr>
          <p:cNvPr id="2052"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6FA5E3CF-760D-4D65-92C5-4CECB40BE0F9}" type="slidenum">
              <a:rPr lang="en-US" altLang="en-US">
                <a:cs typeface="Arial" charset="0"/>
              </a:rPr>
              <a:pPr/>
              <a:t>1</a:t>
            </a:fld>
            <a:endParaRPr lang="en-US" altLang="en-US">
              <a:cs typeface="Arial" charset="0"/>
            </a:endParaRPr>
          </a:p>
        </p:txBody>
      </p:sp>
      <p:sp>
        <p:nvSpPr>
          <p:cNvPr id="6" name="Rectangle 5"/>
          <p:cNvSpPr/>
          <p:nvPr/>
        </p:nvSpPr>
        <p:spPr>
          <a:xfrm>
            <a:off x="-36513" y="-26988"/>
            <a:ext cx="9180513" cy="1079501"/>
          </a:xfrm>
          <a:prstGeom prst="rect">
            <a:avLst/>
          </a:prstGeom>
          <a:solidFill>
            <a:srgbClr val="2F618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pic>
        <p:nvPicPr>
          <p:cNvPr id="2054" name="Picture 4"/>
          <p:cNvPicPr>
            <a:picLocks noChangeAspect="1" noChangeArrowheads="1"/>
          </p:cNvPicPr>
          <p:nvPr/>
        </p:nvPicPr>
        <p:blipFill>
          <a:blip r:embed="rId3"/>
          <a:srcRect/>
          <a:stretch>
            <a:fillRect/>
          </a:stretch>
        </p:blipFill>
        <p:spPr bwMode="auto">
          <a:xfrm>
            <a:off x="-9525" y="-22225"/>
            <a:ext cx="1322388" cy="1079500"/>
          </a:xfrm>
          <a:prstGeom prst="rect">
            <a:avLst/>
          </a:prstGeom>
          <a:noFill/>
          <a:ln w="9525">
            <a:noFill/>
            <a:miter lim="800000"/>
            <a:headEnd/>
            <a:tailEnd/>
          </a:ln>
        </p:spPr>
      </p:pic>
      <p:sp>
        <p:nvSpPr>
          <p:cNvPr id="2055" name="TextBox 13"/>
          <p:cNvSpPr txBox="1">
            <a:spLocks noChangeArrowheads="1"/>
          </p:cNvSpPr>
          <p:nvPr/>
        </p:nvSpPr>
        <p:spPr bwMode="auto">
          <a:xfrm>
            <a:off x="1258888" y="-33338"/>
            <a:ext cx="3817937" cy="1262063"/>
          </a:xfrm>
          <a:prstGeom prst="rect">
            <a:avLst/>
          </a:prstGeom>
          <a:noFill/>
          <a:ln w="9525">
            <a:noFill/>
            <a:miter lim="800000"/>
            <a:headEnd/>
            <a:tailEnd/>
          </a:ln>
        </p:spPr>
        <p:txBody>
          <a:bodyPr>
            <a:spAutoFit/>
          </a:bodyPr>
          <a:lstStyle/>
          <a:p>
            <a:pPr eaLnBrk="1" hangingPunct="1"/>
            <a:r>
              <a:rPr lang="en-GB" altLang="en-US" sz="3200" b="1">
                <a:solidFill>
                  <a:schemeClr val="bg1"/>
                </a:solidFill>
                <a:latin typeface="Arial Narrow" pitchFamily="34" charset="0"/>
              </a:rPr>
              <a:t>iPROCEEDS </a:t>
            </a:r>
          </a:p>
          <a:p>
            <a:pPr eaLnBrk="1" hangingPunct="1"/>
            <a:r>
              <a:rPr lang="en-GB" altLang="en-US" sz="1400" b="1">
                <a:solidFill>
                  <a:schemeClr val="bg1"/>
                </a:solidFill>
                <a:latin typeface="Calibri" pitchFamily="34" charset="0"/>
              </a:rPr>
              <a:t>Project on targeting crime proceeds on the Internet in South-eastern Europe and Turkey</a:t>
            </a:r>
            <a:endParaRPr lang="en-US" altLang="en-US" sz="1400">
              <a:solidFill>
                <a:schemeClr val="bg1"/>
              </a:solidFill>
              <a:latin typeface="Calibri" pitchFamily="34" charset="0"/>
            </a:endParaRPr>
          </a:p>
          <a:p>
            <a:pPr eaLnBrk="1" hangingPunct="1"/>
            <a:endParaRPr lang="en-GB" altLang="en-US" sz="1600" b="1">
              <a:solidFill>
                <a:schemeClr val="bg1"/>
              </a:solidFill>
              <a:latin typeface="Arial Narrow" pitchFamily="34" charset="0"/>
            </a:endParaRPr>
          </a:p>
        </p:txBody>
      </p:sp>
      <p:pic>
        <p:nvPicPr>
          <p:cNvPr id="2056" name="Picture 8" descr="http://www.coe.int/documents/16695/995226/Funded+EU%2BCOE+-+Implemented+COE+dark+background.png/643b8f9d-517b-4fad-82f4-488bde2625b0?t=1375371137000?t=1375371137000"/>
          <p:cNvPicPr>
            <a:picLocks noChangeAspect="1" noChangeArrowheads="1"/>
          </p:cNvPicPr>
          <p:nvPr/>
        </p:nvPicPr>
        <p:blipFill>
          <a:blip r:embed="rId4"/>
          <a:srcRect/>
          <a:stretch>
            <a:fillRect/>
          </a:stretch>
        </p:blipFill>
        <p:spPr bwMode="auto">
          <a:xfrm>
            <a:off x="4876800" y="188913"/>
            <a:ext cx="4087813" cy="71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body" idx="1"/>
          </p:nvPr>
        </p:nvSpPr>
        <p:spPr>
          <a:xfrm>
            <a:off x="457200" y="1108075"/>
            <a:ext cx="8229600" cy="4525963"/>
          </a:xfrm>
          <a:ln w="38100">
            <a:solidFill>
              <a:srgbClr val="FF0000"/>
            </a:solidFill>
          </a:ln>
        </p:spPr>
        <p:txBody>
          <a:bodyPr/>
          <a:lstStyle/>
          <a:p>
            <a:pPr eaLnBrk="1" hangingPunct="1">
              <a:lnSpc>
                <a:spcPct val="80000"/>
              </a:lnSpc>
              <a:buFont typeface="Arial" charset="0"/>
              <a:buNone/>
            </a:pPr>
            <a:endParaRPr lang="en-GB" altLang="en-US" sz="2800" dirty="0" smtClean="0"/>
          </a:p>
          <a:p>
            <a:pPr algn="ctr" eaLnBrk="1" hangingPunct="1">
              <a:lnSpc>
                <a:spcPct val="80000"/>
              </a:lnSpc>
              <a:buFont typeface="Arial" charset="0"/>
              <a:buNone/>
            </a:pPr>
            <a:r>
              <a:rPr lang="hr-HR" altLang="en-US" b="1" i="1" dirty="0" smtClean="0"/>
              <a:t>Nedozvoljeni pristup</a:t>
            </a:r>
            <a:endParaRPr lang="en-GB" altLang="en-US" b="1" i="1" dirty="0" smtClean="0"/>
          </a:p>
          <a:p>
            <a:pPr algn="ctr" eaLnBrk="1" hangingPunct="1">
              <a:lnSpc>
                <a:spcPct val="80000"/>
              </a:lnSpc>
              <a:buFont typeface="Arial" charset="0"/>
              <a:buNone/>
            </a:pPr>
            <a:r>
              <a:rPr lang="en-GB" altLang="en-US" b="1" i="1" dirty="0" smtClean="0"/>
              <a:t>(</a:t>
            </a:r>
            <a:r>
              <a:rPr lang="hr-HR" altLang="en-US" b="1" i="1" dirty="0" smtClean="0"/>
              <a:t>Član</a:t>
            </a:r>
            <a:r>
              <a:rPr lang="en-GB" altLang="en-US" b="1" i="1" dirty="0" smtClean="0"/>
              <a:t> 2</a:t>
            </a:r>
            <a:r>
              <a:rPr lang="bs-Latn-BA" altLang="en-US" b="1" i="1" dirty="0" smtClean="0"/>
              <a:t>.</a:t>
            </a:r>
            <a:r>
              <a:rPr lang="en-GB" altLang="en-US" b="1" i="1" dirty="0" smtClean="0"/>
              <a:t> – </a:t>
            </a:r>
            <a:r>
              <a:rPr lang="hr-HR" altLang="en-US" b="1" i="1" dirty="0" smtClean="0"/>
              <a:t>Konvencija iz Budimpešte</a:t>
            </a:r>
            <a:r>
              <a:rPr lang="en-GB" altLang="en-US" b="1" i="1" dirty="0" smtClean="0"/>
              <a:t>)</a:t>
            </a:r>
          </a:p>
          <a:p>
            <a:pPr eaLnBrk="1" hangingPunct="1">
              <a:lnSpc>
                <a:spcPct val="80000"/>
              </a:lnSpc>
              <a:buFont typeface="Arial" charset="0"/>
              <a:buNone/>
            </a:pPr>
            <a:endParaRPr lang="en-GB" altLang="en-US" dirty="0" smtClean="0"/>
          </a:p>
          <a:p>
            <a:pPr eaLnBrk="1" hangingPunct="1">
              <a:lnSpc>
                <a:spcPct val="80000"/>
              </a:lnSpc>
              <a:buFont typeface="Arial" charset="0"/>
              <a:buNone/>
            </a:pPr>
            <a:endParaRPr lang="en-GB" altLang="en-US" dirty="0" smtClean="0"/>
          </a:p>
          <a:p>
            <a:pPr algn="ctr" eaLnBrk="1" hangingPunct="1">
              <a:lnSpc>
                <a:spcPct val="80000"/>
              </a:lnSpc>
            </a:pPr>
            <a:r>
              <a:rPr lang="hr-HR" altLang="en-US" i="1" dirty="0" smtClean="0"/>
              <a:t>Bespravno pristupanje čitavom  ili dijelu kompjuterskog  sistema </a:t>
            </a:r>
            <a:r>
              <a:rPr lang="en-GB" altLang="en-US" i="1" dirty="0" smtClean="0"/>
              <a:t> </a:t>
            </a:r>
          </a:p>
          <a:p>
            <a:pPr algn="ctr" eaLnBrk="1" hangingPunct="1">
              <a:lnSpc>
                <a:spcPct val="80000"/>
              </a:lnSpc>
            </a:pPr>
            <a:endParaRPr lang="en-GB" altLang="en-US" i="1" dirty="0" smtClean="0"/>
          </a:p>
          <a:p>
            <a:pPr algn="ctr" eaLnBrk="1" hangingPunct="1">
              <a:lnSpc>
                <a:spcPct val="80000"/>
              </a:lnSpc>
            </a:pPr>
            <a:r>
              <a:rPr lang="hr-HR" altLang="en-US" i="1" dirty="0" smtClean="0"/>
              <a:t>Namerno</a:t>
            </a:r>
            <a:endParaRPr lang="en-GB" altLang="en-US" i="1" dirty="0" smtClean="0"/>
          </a:p>
          <a:p>
            <a:pPr algn="ctr" eaLnBrk="1" hangingPunct="1">
              <a:lnSpc>
                <a:spcPct val="80000"/>
              </a:lnSpc>
              <a:buFont typeface="Arial" charset="0"/>
              <a:buNone/>
            </a:pPr>
            <a:endParaRPr lang="en-GB" altLang="en-US" dirty="0" smtClean="0"/>
          </a:p>
        </p:txBody>
      </p:sp>
      <p:sp>
        <p:nvSpPr>
          <p:cNvPr id="9219" name="Slide Number Placeholder 1"/>
          <p:cNvSpPr>
            <a:spLocks noGrp="1"/>
          </p:cNvSpPr>
          <p:nvPr>
            <p:ph type="sldNum" sz="quarter" idx="12"/>
          </p:nvPr>
        </p:nvSpPr>
        <p:spPr bwMode="auto">
          <a:noFill/>
          <a:ln>
            <a:miter lim="800000"/>
            <a:headEnd/>
            <a:tailEnd/>
          </a:ln>
        </p:spPr>
        <p:txBody>
          <a:bodyPr/>
          <a:lstStyle/>
          <a:p>
            <a:fld id="{395E63D8-8AC6-4A30-9098-E93A6B8D6390}" type="slidenum">
              <a:rPr lang="en-US" altLang="en-US">
                <a:cs typeface="Arial" charset="0"/>
              </a:rPr>
              <a:pPr/>
              <a:t>10</a:t>
            </a:fld>
            <a:endParaRPr lang="en-US" altLang="en-US">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pPr eaLnBrk="1" hangingPunct="1"/>
            <a:r>
              <a:rPr lang="hr-HR" altLang="en-US" b="1" dirty="0" smtClean="0"/>
              <a:t>Član 2. </a:t>
            </a:r>
            <a:r>
              <a:rPr lang="en-GB" altLang="en-US" dirty="0" smtClean="0"/>
              <a:t> - </a:t>
            </a:r>
            <a:r>
              <a:rPr lang="hr-HR" altLang="en-US" b="1" dirty="0" smtClean="0"/>
              <a:t>Nedozvoljeni pristup</a:t>
            </a:r>
            <a:endParaRPr lang="en-GB" altLang="en-US" b="1" dirty="0" smtClean="0"/>
          </a:p>
        </p:txBody>
      </p:sp>
      <p:sp>
        <p:nvSpPr>
          <p:cNvPr id="10243" name="Rectangle 3"/>
          <p:cNvSpPr>
            <a:spLocks noGrp="1"/>
          </p:cNvSpPr>
          <p:nvPr>
            <p:ph type="body" idx="1"/>
          </p:nvPr>
        </p:nvSpPr>
        <p:spPr>
          <a:xfrm>
            <a:off x="457200" y="1811338"/>
            <a:ext cx="8229600" cy="3914775"/>
          </a:xfrm>
        </p:spPr>
        <p:txBody>
          <a:bodyPr/>
          <a:lstStyle/>
          <a:p>
            <a:pPr marL="3175" indent="-3175" algn="just" eaLnBrk="1" hangingPunct="1">
              <a:lnSpc>
                <a:spcPct val="90000"/>
              </a:lnSpc>
              <a:buFont typeface="Arial" charset="0"/>
              <a:buNone/>
            </a:pPr>
            <a:r>
              <a:rPr lang="hr-HR" altLang="en-US" sz="2400" dirty="0" smtClean="0"/>
              <a:t>Svaka strana usvaja zakonodavne i druge mjere</a:t>
            </a:r>
            <a:r>
              <a:rPr lang="hr-HR" altLang="en-US" sz="2800" dirty="0" smtClean="0"/>
              <a:t> da bi se bespravno pristupanje kompjuterskom sistemu kao cjelini ili nekom njegovom dijelu, kada se učini namjerno, </a:t>
            </a:r>
            <a:r>
              <a:rPr lang="hr-HR" altLang="en-US" sz="2800" dirty="0" err="1" smtClean="0"/>
              <a:t>okvalifikovalo</a:t>
            </a:r>
            <a:r>
              <a:rPr lang="hr-HR" altLang="en-US" sz="2800" dirty="0" smtClean="0"/>
              <a:t> u njenom internom pravu kao krivično djelo</a:t>
            </a:r>
            <a:r>
              <a:rPr lang="en-GB" altLang="en-US" sz="2800" dirty="0" smtClean="0"/>
              <a:t>.</a:t>
            </a:r>
            <a:r>
              <a:rPr lang="bs-Latn-BA" altLang="en-US" sz="2800" dirty="0"/>
              <a:t> </a:t>
            </a:r>
            <a:r>
              <a:rPr lang="bs-Latn-BA" altLang="en-US" sz="2800" dirty="0" err="1" smtClean="0"/>
              <a:t>Izvršenje</a:t>
            </a:r>
            <a:r>
              <a:rPr lang="bs-Latn-BA" altLang="en-US" sz="2800" dirty="0" smtClean="0"/>
              <a:t> djela može biti uslovljeno </a:t>
            </a:r>
            <a:r>
              <a:rPr lang="bs-Latn-BA" altLang="en-US" sz="2800" dirty="0" err="1" smtClean="0"/>
              <a:t>kršenjem</a:t>
            </a:r>
            <a:r>
              <a:rPr lang="bs-Latn-BA" altLang="en-US" sz="2800" dirty="0" smtClean="0"/>
              <a:t> </a:t>
            </a:r>
            <a:r>
              <a:rPr lang="bs-Latn-BA" altLang="en-US" sz="2800" dirty="0" err="1" smtClean="0"/>
              <a:t>bezbjedonosnih</a:t>
            </a:r>
            <a:r>
              <a:rPr lang="bs-Latn-BA" altLang="en-US" sz="2800" dirty="0" smtClean="0"/>
              <a:t> mjera sa namjerom pribavljanja kompjuterskih podataka </a:t>
            </a:r>
            <a:r>
              <a:rPr lang="hr-HR" altLang="en-US" sz="2800" dirty="0" smtClean="0"/>
              <a:t>ili sa nekom drugom nečasnom namjerom, ili da je učinjeno u vezi sa kompjuterskim  sistemom koji je povezan sa drugim kompjuterskim sistemom.</a:t>
            </a:r>
            <a:endParaRPr lang="en-GB" altLang="en-US" sz="2800" dirty="0" smtClean="0"/>
          </a:p>
        </p:txBody>
      </p:sp>
      <p:sp>
        <p:nvSpPr>
          <p:cNvPr id="10244" name="Slide Number Placeholder 1"/>
          <p:cNvSpPr>
            <a:spLocks noGrp="1"/>
          </p:cNvSpPr>
          <p:nvPr>
            <p:ph type="sldNum" sz="quarter" idx="12"/>
          </p:nvPr>
        </p:nvSpPr>
        <p:spPr bwMode="auto">
          <a:noFill/>
          <a:ln>
            <a:miter lim="800000"/>
            <a:headEnd/>
            <a:tailEnd/>
          </a:ln>
        </p:spPr>
        <p:txBody>
          <a:bodyPr/>
          <a:lstStyle/>
          <a:p>
            <a:fld id="{072D8F22-83BF-4AE5-B1D7-F2B6D395E21B}" type="slidenum">
              <a:rPr lang="en-US" altLang="en-US">
                <a:cs typeface="Arial" charset="0"/>
              </a:rPr>
              <a:pPr/>
              <a:t>11</a:t>
            </a:fld>
            <a:endParaRPr lang="en-US" altLang="en-US">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Bitni elementi</a:t>
            </a:r>
            <a:endParaRPr lang="en-US" dirty="0"/>
          </a:p>
        </p:txBody>
      </p:sp>
      <p:sp>
        <p:nvSpPr>
          <p:cNvPr id="3" name="Content Placeholder 2"/>
          <p:cNvSpPr>
            <a:spLocks noGrp="1"/>
          </p:cNvSpPr>
          <p:nvPr>
            <p:ph idx="1"/>
          </p:nvPr>
        </p:nvSpPr>
        <p:spPr/>
        <p:txBody>
          <a:bodyPr/>
          <a:lstStyle/>
          <a:p>
            <a:r>
              <a:rPr lang="bs-Latn-BA" dirty="0"/>
              <a:t>p</a:t>
            </a:r>
            <a:r>
              <a:rPr lang="bs-Latn-BA" dirty="0" smtClean="0"/>
              <a:t>ristup </a:t>
            </a:r>
          </a:p>
          <a:p>
            <a:r>
              <a:rPr lang="bs-Latn-BA" dirty="0"/>
              <a:t>k</a:t>
            </a:r>
            <a:r>
              <a:rPr lang="bs-Latn-BA" dirty="0" smtClean="0"/>
              <a:t>ompjuterski sistem kao cjelina ili dio kompjuterskog sistema</a:t>
            </a:r>
          </a:p>
          <a:p>
            <a:r>
              <a:rPr lang="bs-Latn-BA" dirty="0" smtClean="0"/>
              <a:t>bespravnost</a:t>
            </a:r>
          </a:p>
          <a:p>
            <a:pPr marL="0" indent="0">
              <a:buNone/>
            </a:pPr>
            <a:endParaRPr lang="bs-Latn-BA" dirty="0" smtClean="0"/>
          </a:p>
          <a:p>
            <a:pPr marL="0" indent="0">
              <a:buNone/>
            </a:pPr>
            <a:r>
              <a:rPr lang="bs-Latn-BA" dirty="0"/>
              <a:t> </a:t>
            </a:r>
            <a:r>
              <a:rPr lang="bs-Latn-BA" dirty="0" smtClean="0"/>
              <a:t>                            Dodatni elementi</a:t>
            </a:r>
          </a:p>
          <a:p>
            <a:pPr marL="0" indent="0">
              <a:buNone/>
            </a:pPr>
            <a:r>
              <a:rPr lang="bs-Latn-BA" dirty="0" smtClean="0"/>
              <a:t>       po odluci zemlje potpisnice Konvencije</a:t>
            </a:r>
            <a:endParaRPr lang="en-US" dirty="0"/>
          </a:p>
        </p:txBody>
      </p:sp>
      <p:sp>
        <p:nvSpPr>
          <p:cNvPr id="4" name="Slide Number Placeholder 3"/>
          <p:cNvSpPr>
            <a:spLocks noGrp="1"/>
          </p:cNvSpPr>
          <p:nvPr>
            <p:ph type="sldNum" sz="quarter" idx="12"/>
          </p:nvPr>
        </p:nvSpPr>
        <p:spPr/>
        <p:txBody>
          <a:bodyPr/>
          <a:lstStyle/>
          <a:p>
            <a:pPr>
              <a:defRPr/>
            </a:pPr>
            <a:fld id="{10DC4F19-EC3B-4007-B78E-6D272D53A0D5}" type="slidenum">
              <a:rPr lang="en-US" altLang="en-US" smtClean="0"/>
              <a:pPr>
                <a:defRPr/>
              </a:pPr>
              <a:t>12</a:t>
            </a:fld>
            <a:endParaRPr lang="en-US" altLang="en-US"/>
          </a:p>
        </p:txBody>
      </p:sp>
    </p:spTree>
    <p:extLst>
      <p:ext uri="{BB962C8B-B14F-4D97-AF65-F5344CB8AC3E}">
        <p14:creationId xmlns:p14="http://schemas.microsoft.com/office/powerpoint/2010/main" val="443504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pPr eaLnBrk="1" hangingPunct="1"/>
            <a:r>
              <a:rPr lang="hr-HR" altLang="en-US" b="1" dirty="0" smtClean="0"/>
              <a:t>Pristup</a:t>
            </a:r>
            <a:endParaRPr lang="en-GB" altLang="en-US" b="1" dirty="0" smtClean="0"/>
          </a:p>
        </p:txBody>
      </p:sp>
      <p:sp>
        <p:nvSpPr>
          <p:cNvPr id="78851" name="Rectangle 3"/>
          <p:cNvSpPr>
            <a:spLocks noGrp="1"/>
          </p:cNvSpPr>
          <p:nvPr>
            <p:ph type="body" idx="1"/>
          </p:nvPr>
        </p:nvSpPr>
        <p:spPr>
          <a:xfrm>
            <a:off x="457200" y="1501775"/>
            <a:ext cx="8229600" cy="5075238"/>
          </a:xfrm>
        </p:spPr>
        <p:txBody>
          <a:bodyPr/>
          <a:lstStyle/>
          <a:p>
            <a:pPr algn="just" eaLnBrk="1" hangingPunct="1">
              <a:lnSpc>
                <a:spcPct val="90000"/>
              </a:lnSpc>
              <a:buFont typeface="Arial" pitchFamily="34" charset="0"/>
              <a:buChar char="•"/>
              <a:defRPr/>
            </a:pPr>
            <a:r>
              <a:rPr lang="hr-HR" sz="2800" dirty="0" smtClean="0">
                <a:latin typeface="+mj-lt"/>
                <a:ea typeface="+mn-ea"/>
                <a:cs typeface="Times New Roman" pitchFamily="18" charset="0"/>
              </a:rPr>
              <a:t>Pristup je ulazak u čitav sistem ili dio kompjuterskog sistema</a:t>
            </a:r>
            <a:endParaRPr lang="en-GB" sz="2800" dirty="0" smtClean="0">
              <a:latin typeface="+mj-lt"/>
              <a:ea typeface="+mn-ea"/>
              <a:cs typeface="Times New Roman" pitchFamily="18" charset="0"/>
            </a:endParaRPr>
          </a:p>
          <a:p>
            <a:pPr algn="just" eaLnBrk="1" hangingPunct="1">
              <a:lnSpc>
                <a:spcPct val="90000"/>
              </a:lnSpc>
              <a:buFont typeface="Arial" pitchFamily="34" charset="0"/>
              <a:buChar char="•"/>
              <a:defRPr/>
            </a:pPr>
            <a:r>
              <a:rPr lang="hr-HR" sz="2800" dirty="0" smtClean="0">
                <a:latin typeface="+mj-lt"/>
                <a:ea typeface="+mn-ea"/>
                <a:cs typeface="Times New Roman" pitchFamily="18" charset="0"/>
              </a:rPr>
              <a:t>Uključuje ulazak u drugi kompjuterski sistem</a:t>
            </a:r>
            <a:r>
              <a:rPr lang="en-GB" sz="2800"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hr-HR" sz="2400" dirty="0" smtClean="0">
                <a:latin typeface="+mj-lt"/>
                <a:ea typeface="+mn-ea"/>
                <a:cs typeface="Times New Roman" pitchFamily="18" charset="0"/>
              </a:rPr>
              <a:t>gde je povezan preko javne telekomunikacione mreže</a:t>
            </a:r>
            <a:r>
              <a:rPr lang="en-GB" sz="2400"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hr-HR" sz="2400" dirty="0" smtClean="0">
                <a:latin typeface="+mj-lt"/>
                <a:ea typeface="+mn-ea"/>
                <a:cs typeface="Times New Roman" pitchFamily="18" charset="0"/>
              </a:rPr>
              <a:t>kompjuterski sistem na istoj mreži </a:t>
            </a:r>
            <a:r>
              <a:rPr lang="en-GB" sz="2400" dirty="0" smtClean="0">
                <a:latin typeface="+mj-lt"/>
                <a:ea typeface="+mn-ea"/>
                <a:cs typeface="Times New Roman" pitchFamily="18" charset="0"/>
              </a:rPr>
              <a:t>(LAN </a:t>
            </a:r>
            <a:r>
              <a:rPr lang="hr-HR" sz="2400" dirty="0" smtClean="0">
                <a:latin typeface="+mj-lt"/>
                <a:ea typeface="+mn-ea"/>
                <a:cs typeface="Times New Roman" pitchFamily="18" charset="0"/>
              </a:rPr>
              <a:t>ili</a:t>
            </a:r>
            <a:r>
              <a:rPr lang="en-GB" sz="2400" dirty="0" smtClean="0">
                <a:latin typeface="+mj-lt"/>
                <a:ea typeface="+mn-ea"/>
                <a:cs typeface="Times New Roman" pitchFamily="18" charset="0"/>
              </a:rPr>
              <a:t> Intranet </a:t>
            </a:r>
            <a:r>
              <a:rPr lang="hr-HR" sz="2400" dirty="0" smtClean="0">
                <a:latin typeface="+mj-lt"/>
                <a:ea typeface="+mn-ea"/>
                <a:cs typeface="Times New Roman" pitchFamily="18" charset="0"/>
              </a:rPr>
              <a:t>unutar organizacije</a:t>
            </a:r>
            <a:r>
              <a:rPr lang="en-GB" sz="2400" dirty="0" smtClean="0">
                <a:latin typeface="+mj-lt"/>
                <a:ea typeface="+mn-ea"/>
                <a:cs typeface="Times New Roman" pitchFamily="18" charset="0"/>
              </a:rPr>
              <a:t>) </a:t>
            </a:r>
          </a:p>
          <a:p>
            <a:pPr algn="just" eaLnBrk="1" hangingPunct="1">
              <a:lnSpc>
                <a:spcPct val="90000"/>
              </a:lnSpc>
              <a:buFont typeface="Arial" pitchFamily="34" charset="0"/>
              <a:buChar char="•"/>
              <a:defRPr/>
            </a:pPr>
            <a:r>
              <a:rPr lang="hr-HR" sz="2800" dirty="0" smtClean="0">
                <a:latin typeface="+mj-lt"/>
                <a:ea typeface="+mn-ea"/>
                <a:cs typeface="Times New Roman" pitchFamily="18" charset="0"/>
              </a:rPr>
              <a:t>Ne uključuje samo slanje e-maila ili datoteke računarskom sistemu</a:t>
            </a:r>
            <a:endParaRPr lang="en-GB" sz="2800" dirty="0" smtClean="0">
              <a:latin typeface="+mj-lt"/>
              <a:ea typeface="+mn-ea"/>
              <a:cs typeface="Times New Roman" pitchFamily="18" charset="0"/>
            </a:endParaRPr>
          </a:p>
          <a:p>
            <a:pPr algn="just" eaLnBrk="1" hangingPunct="1">
              <a:lnSpc>
                <a:spcPct val="90000"/>
              </a:lnSpc>
              <a:buFont typeface="Arial" pitchFamily="34" charset="0"/>
              <a:buChar char="•"/>
              <a:defRPr/>
            </a:pPr>
            <a:r>
              <a:rPr lang="hr-HR" sz="2800" dirty="0" smtClean="0">
                <a:latin typeface="+mj-lt"/>
                <a:ea typeface="+mn-ea"/>
                <a:cs typeface="Times New Roman" pitchFamily="18" charset="0"/>
              </a:rPr>
              <a:t>Metod komunikacije sa kompjuterskim sistemom nije bitan</a:t>
            </a:r>
            <a:r>
              <a:rPr lang="en-GB" sz="2800" dirty="0" smtClean="0">
                <a:latin typeface="+mj-lt"/>
                <a:ea typeface="+mn-ea"/>
                <a:cs typeface="Times New Roman" pitchFamily="18" charset="0"/>
              </a:rPr>
              <a:t> (</a:t>
            </a:r>
            <a:r>
              <a:rPr lang="hr-HR" sz="2800" dirty="0" smtClean="0">
                <a:latin typeface="+mj-lt"/>
                <a:ea typeface="+mn-ea"/>
                <a:cs typeface="Times New Roman" pitchFamily="18" charset="0"/>
              </a:rPr>
              <a:t>da li daljinskim putem preko bežičnih veza ili sa male udaljenosti</a:t>
            </a:r>
            <a:r>
              <a:rPr lang="en-GB" sz="2800" dirty="0" smtClean="0">
                <a:latin typeface="+mj-lt"/>
                <a:ea typeface="+mn-ea"/>
                <a:cs typeface="Times New Roman" pitchFamily="18" charset="0"/>
              </a:rPr>
              <a:t>)</a:t>
            </a:r>
          </a:p>
        </p:txBody>
      </p:sp>
      <p:sp>
        <p:nvSpPr>
          <p:cNvPr id="12292"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8A0B2255-81BF-49B7-9A7C-A7310BA9C2E4}" type="slidenum">
              <a:rPr lang="en-US" altLang="en-US">
                <a:cs typeface="Arial" charset="0"/>
              </a:rPr>
              <a:pPr/>
              <a:t>13</a:t>
            </a:fld>
            <a:endParaRPr lang="en-US" altLang="en-US">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p:txBody>
          <a:bodyPr/>
          <a:lstStyle/>
          <a:p>
            <a:pPr eaLnBrk="1" hangingPunct="1"/>
            <a:r>
              <a:rPr lang="hr-HR" altLang="en-US" b="1" dirty="0" smtClean="0"/>
              <a:t>Kompjuterski sistem kao cjelina ili dio kompjuterskog sistema </a:t>
            </a:r>
            <a:endParaRPr lang="en-GB" altLang="en-US" b="1" dirty="0" smtClean="0"/>
          </a:p>
        </p:txBody>
      </p:sp>
      <p:sp>
        <p:nvSpPr>
          <p:cNvPr id="14339" name="Rectangle 3"/>
          <p:cNvSpPr>
            <a:spLocks noGrp="1"/>
          </p:cNvSpPr>
          <p:nvPr>
            <p:ph type="body" idx="1"/>
          </p:nvPr>
        </p:nvSpPr>
        <p:spPr>
          <a:xfrm>
            <a:off x="457200" y="1811338"/>
            <a:ext cx="8229600" cy="4519612"/>
          </a:xfrm>
        </p:spPr>
        <p:txBody>
          <a:bodyPr/>
          <a:lstStyle/>
          <a:p>
            <a:pPr marL="0" indent="0" algn="just" eaLnBrk="1" hangingPunct="1">
              <a:lnSpc>
                <a:spcPct val="90000"/>
              </a:lnSpc>
              <a:buNone/>
            </a:pPr>
            <a:r>
              <a:rPr lang="hr-HR" altLang="en-US" b="1" dirty="0" smtClean="0"/>
              <a:t>Dio kompjuterskog sistema</a:t>
            </a:r>
            <a:r>
              <a:rPr lang="en-GB" altLang="ja-JP" dirty="0" smtClean="0"/>
              <a:t> </a:t>
            </a:r>
            <a:r>
              <a:rPr lang="hr-HR" altLang="ja-JP" dirty="0" smtClean="0"/>
              <a:t>predstavlja na primjer</a:t>
            </a:r>
            <a:r>
              <a:rPr lang="en-GB" altLang="ja-JP" dirty="0" smtClean="0"/>
              <a:t>:</a:t>
            </a:r>
          </a:p>
          <a:p>
            <a:pPr lvl="1" algn="just" eaLnBrk="1" hangingPunct="1">
              <a:lnSpc>
                <a:spcPct val="90000"/>
              </a:lnSpc>
            </a:pPr>
            <a:r>
              <a:rPr lang="hr-HR" altLang="en-US" dirty="0" smtClean="0"/>
              <a:t>Hardver </a:t>
            </a:r>
            <a:endParaRPr lang="en-GB" altLang="en-US" dirty="0" smtClean="0"/>
          </a:p>
          <a:p>
            <a:pPr lvl="1" algn="just" eaLnBrk="1" hangingPunct="1">
              <a:lnSpc>
                <a:spcPct val="90000"/>
              </a:lnSpc>
            </a:pPr>
            <a:r>
              <a:rPr lang="hr-HR" altLang="en-US" dirty="0" smtClean="0"/>
              <a:t>Komponente </a:t>
            </a:r>
            <a:endParaRPr lang="en-GB" altLang="en-US" dirty="0" smtClean="0"/>
          </a:p>
          <a:p>
            <a:pPr lvl="1" algn="just" eaLnBrk="1" hangingPunct="1">
              <a:lnSpc>
                <a:spcPct val="90000"/>
              </a:lnSpc>
            </a:pPr>
            <a:r>
              <a:rPr lang="hr-HR" altLang="en-US" dirty="0" smtClean="0"/>
              <a:t>Sačuvani podaci sistema instalirani u kompjuterskom sistemu</a:t>
            </a:r>
            <a:endParaRPr lang="en-GB" altLang="en-US" dirty="0" smtClean="0"/>
          </a:p>
          <a:p>
            <a:pPr lvl="1" algn="just" eaLnBrk="1" hangingPunct="1">
              <a:lnSpc>
                <a:spcPct val="90000"/>
              </a:lnSpc>
            </a:pPr>
            <a:r>
              <a:rPr lang="hr-HR" altLang="en-US" dirty="0" err="1" smtClean="0"/>
              <a:t>Direktorijumi</a:t>
            </a:r>
            <a:r>
              <a:rPr lang="hr-HR" altLang="en-US" dirty="0" smtClean="0"/>
              <a:t> u kompjuterskom sistemu</a:t>
            </a:r>
            <a:endParaRPr lang="en-GB" altLang="en-US" dirty="0" smtClean="0"/>
          </a:p>
          <a:p>
            <a:pPr lvl="1" algn="just" eaLnBrk="1" hangingPunct="1">
              <a:lnSpc>
                <a:spcPct val="90000"/>
              </a:lnSpc>
            </a:pPr>
            <a:r>
              <a:rPr lang="hr-HR" altLang="en-US" dirty="0" smtClean="0"/>
              <a:t>Podaci o saobraćaju u kompjuterskom sistemu </a:t>
            </a:r>
            <a:endParaRPr lang="en-GB" altLang="en-US" dirty="0" smtClean="0"/>
          </a:p>
          <a:p>
            <a:pPr lvl="1" algn="just" eaLnBrk="1" hangingPunct="1">
              <a:lnSpc>
                <a:spcPct val="90000"/>
              </a:lnSpc>
            </a:pPr>
            <a:r>
              <a:rPr lang="hr-HR" altLang="en-US" dirty="0" smtClean="0"/>
              <a:t>Podaci u vezi sa sadržajem u kompjuterskom sistemu </a:t>
            </a:r>
            <a:endParaRPr lang="en-GB" altLang="en-US" dirty="0" smtClean="0"/>
          </a:p>
        </p:txBody>
      </p:sp>
      <p:sp>
        <p:nvSpPr>
          <p:cNvPr id="14340"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EC02D65D-7791-454B-8735-2435D2D56CD6}" type="slidenum">
              <a:rPr lang="en-US" altLang="en-US">
                <a:cs typeface="Arial" charset="0"/>
              </a:rPr>
              <a:pPr/>
              <a:t>14</a:t>
            </a:fld>
            <a:endParaRPr lang="en-US" altLang="en-US">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pPr eaLnBrk="1" hangingPunct="1"/>
            <a:r>
              <a:rPr lang="hr-HR" altLang="en-US" b="1" dirty="0" smtClean="0"/>
              <a:t>Bespravan </a:t>
            </a:r>
            <a:endParaRPr lang="en-GB" altLang="en-US" b="1" dirty="0" smtClean="0"/>
          </a:p>
        </p:txBody>
      </p:sp>
      <p:sp>
        <p:nvSpPr>
          <p:cNvPr id="78851" name="Rectangle 3"/>
          <p:cNvSpPr>
            <a:spLocks noGrp="1"/>
          </p:cNvSpPr>
          <p:nvPr>
            <p:ph type="body" idx="1"/>
          </p:nvPr>
        </p:nvSpPr>
        <p:spPr>
          <a:xfrm>
            <a:off x="457200" y="1417638"/>
            <a:ext cx="8229600" cy="5075237"/>
          </a:xfrm>
        </p:spPr>
        <p:txBody>
          <a:bodyPr/>
          <a:lstStyle/>
          <a:p>
            <a:pPr algn="just" eaLnBrk="1" hangingPunct="1">
              <a:lnSpc>
                <a:spcPct val="90000"/>
              </a:lnSpc>
              <a:buFont typeface="Arial" pitchFamily="34" charset="0"/>
              <a:buChar char="•"/>
              <a:defRPr/>
            </a:pPr>
            <a:r>
              <a:rPr lang="hr-HR" dirty="0" smtClean="0">
                <a:latin typeface="+mj-lt"/>
                <a:ea typeface="+mn-ea"/>
                <a:cs typeface="Times New Roman" pitchFamily="18" charset="0"/>
              </a:rPr>
              <a:t>Pristupanje bez zakonodavnog, izvršnog, administrativnog, sudskog, ugovornog ili sporazumnog ovlašćenja</a:t>
            </a:r>
            <a:r>
              <a:rPr lang="en-GB" dirty="0" smtClean="0">
                <a:latin typeface="+mj-lt"/>
                <a:ea typeface="+mn-ea"/>
                <a:cs typeface="Times New Roman" pitchFamily="18" charset="0"/>
              </a:rPr>
              <a:t> </a:t>
            </a:r>
          </a:p>
          <a:p>
            <a:pPr algn="just" eaLnBrk="1" hangingPunct="1">
              <a:lnSpc>
                <a:spcPct val="90000"/>
              </a:lnSpc>
              <a:buFont typeface="Arial" pitchFamily="34" charset="0"/>
              <a:buChar char="•"/>
              <a:defRPr/>
            </a:pPr>
            <a:endParaRPr lang="en-GB" dirty="0" smtClean="0">
              <a:latin typeface="+mj-lt"/>
              <a:ea typeface="+mn-ea"/>
              <a:cs typeface="Times New Roman" pitchFamily="18" charset="0"/>
            </a:endParaRPr>
          </a:p>
          <a:p>
            <a:pPr algn="just" eaLnBrk="1" hangingPunct="1">
              <a:lnSpc>
                <a:spcPct val="90000"/>
              </a:lnSpc>
              <a:buFont typeface="Arial" pitchFamily="34" charset="0"/>
              <a:buChar char="•"/>
              <a:defRPr/>
            </a:pPr>
            <a:r>
              <a:rPr lang="hr-HR" dirty="0" smtClean="0">
                <a:latin typeface="+mj-lt"/>
                <a:ea typeface="+mn-ea"/>
                <a:cs typeface="Times New Roman" pitchFamily="18" charset="0"/>
              </a:rPr>
              <a:t>Bespravnosti nema kod</a:t>
            </a:r>
            <a:r>
              <a:rPr lang="en-GB"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hr-HR" sz="3000" dirty="0" smtClean="0">
                <a:latin typeface="+mj-lt"/>
                <a:ea typeface="+mn-ea"/>
                <a:cs typeface="Times New Roman" pitchFamily="18" charset="0"/>
              </a:rPr>
              <a:t>Pristupa za koji je </a:t>
            </a:r>
            <a:r>
              <a:rPr lang="hr-HR" sz="3000" dirty="0" err="1" smtClean="0">
                <a:latin typeface="+mj-lt"/>
                <a:ea typeface="+mn-ea"/>
                <a:cs typeface="Times New Roman" pitchFamily="18" charset="0"/>
              </a:rPr>
              <a:t>ovlašćenje</a:t>
            </a:r>
            <a:r>
              <a:rPr lang="hr-HR" sz="3000" dirty="0" smtClean="0">
                <a:latin typeface="+mj-lt"/>
                <a:ea typeface="+mn-ea"/>
                <a:cs typeface="Times New Roman" pitchFamily="18" charset="0"/>
              </a:rPr>
              <a:t> dao vlasnik/nosilac prava kompjuterskog  sistema ili nekog njegovog dijela</a:t>
            </a:r>
            <a:endParaRPr lang="en-GB" sz="30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hr-HR" sz="3000" dirty="0" smtClean="0">
                <a:latin typeface="+mj-lt"/>
                <a:ea typeface="+mn-ea"/>
                <a:cs typeface="Times New Roman" pitchFamily="18" charset="0"/>
              </a:rPr>
              <a:t>Pristupa kompjuterskom sistemu koji dozvoljava slobodan i besplatan javni pristup</a:t>
            </a:r>
            <a:endParaRPr lang="en-GB" sz="3000" dirty="0" smtClean="0">
              <a:latin typeface="+mj-lt"/>
              <a:ea typeface="+mn-ea"/>
              <a:cs typeface="Times New Roman" pitchFamily="18" charset="0"/>
            </a:endParaRPr>
          </a:p>
          <a:p>
            <a:pPr marL="0" indent="0" algn="just" eaLnBrk="1" hangingPunct="1">
              <a:lnSpc>
                <a:spcPct val="90000"/>
              </a:lnSpc>
              <a:buFont typeface="Arial" pitchFamily="34" charset="0"/>
              <a:buNone/>
              <a:defRPr/>
            </a:pPr>
            <a:endParaRPr lang="en-GB" dirty="0">
              <a:latin typeface="+mj-lt"/>
              <a:ea typeface="+mn-ea"/>
              <a:cs typeface="Times New Roman" pitchFamily="18" charset="0"/>
            </a:endParaRPr>
          </a:p>
        </p:txBody>
      </p:sp>
      <p:sp>
        <p:nvSpPr>
          <p:cNvPr id="16388"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696D5C6E-17CE-440D-A440-420A679AA654}" type="slidenum">
              <a:rPr lang="en-US" altLang="en-US">
                <a:cs typeface="Arial" charset="0"/>
              </a:rPr>
              <a:pPr/>
              <a:t>15</a:t>
            </a:fld>
            <a:endParaRPr lang="en-US" altLang="en-US">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pPr eaLnBrk="1" hangingPunct="1"/>
            <a:r>
              <a:rPr lang="hr-HR" altLang="en-US" b="1" dirty="0" smtClean="0"/>
              <a:t>Dodatni elementi za inkriminaciju </a:t>
            </a:r>
            <a:endParaRPr lang="en-GB" altLang="en-US" b="1" dirty="0" smtClean="0"/>
          </a:p>
        </p:txBody>
      </p:sp>
      <p:sp>
        <p:nvSpPr>
          <p:cNvPr id="78851" name="Rectangle 3"/>
          <p:cNvSpPr>
            <a:spLocks noGrp="1"/>
          </p:cNvSpPr>
          <p:nvPr>
            <p:ph type="body" idx="1"/>
          </p:nvPr>
        </p:nvSpPr>
        <p:spPr>
          <a:xfrm>
            <a:off x="457200" y="1558925"/>
            <a:ext cx="8229600" cy="5075238"/>
          </a:xfrm>
        </p:spPr>
        <p:txBody>
          <a:bodyPr/>
          <a:lstStyle/>
          <a:p>
            <a:pPr marL="0" indent="0" algn="just" eaLnBrk="1" hangingPunct="1">
              <a:lnSpc>
                <a:spcPct val="90000"/>
              </a:lnSpc>
              <a:buFont typeface="Arial" pitchFamily="34" charset="0"/>
              <a:buNone/>
              <a:defRPr/>
            </a:pPr>
            <a:r>
              <a:rPr lang="hr-HR" sz="2800" dirty="0" smtClean="0">
                <a:latin typeface="+mj-lt"/>
                <a:ea typeface="+mn-ea"/>
                <a:cs typeface="Times New Roman" pitchFamily="18" charset="0"/>
              </a:rPr>
              <a:t>Zemlje mogu ograničiti inkriminaciju namernog i bespravnog pristupa čitavom sistemu ili delu sistema sa sljedećim elementima:</a:t>
            </a:r>
            <a:endParaRPr lang="en-GB" dirty="0" smtClean="0">
              <a:latin typeface="+mj-lt"/>
              <a:ea typeface="+mn-ea"/>
              <a:cs typeface="Times New Roman" pitchFamily="18" charset="0"/>
            </a:endParaRPr>
          </a:p>
          <a:p>
            <a:pPr marL="342900" lvl="1" indent="-342900" algn="just" eaLnBrk="1" hangingPunct="1">
              <a:lnSpc>
                <a:spcPct val="90000"/>
              </a:lnSpc>
              <a:buFont typeface="Arial" pitchFamily="34" charset="0"/>
              <a:buChar char="•"/>
              <a:defRPr/>
            </a:pPr>
            <a:endParaRPr lang="en-GB" sz="1800" dirty="0">
              <a:cs typeface="Times New Roman" pitchFamily="18" charset="0"/>
            </a:endParaRPr>
          </a:p>
          <a:p>
            <a:pPr algn="just" eaLnBrk="1" hangingPunct="1">
              <a:lnSpc>
                <a:spcPct val="90000"/>
              </a:lnSpc>
              <a:buFont typeface="Arial" pitchFamily="34" charset="0"/>
              <a:buChar char="•"/>
              <a:defRPr/>
            </a:pPr>
            <a:r>
              <a:rPr lang="hr-HR" sz="2800" dirty="0" smtClean="0">
                <a:latin typeface="+mj-lt"/>
                <a:ea typeface="+mn-ea"/>
                <a:cs typeface="Times New Roman" pitchFamily="18" charset="0"/>
              </a:rPr>
              <a:t>Kršenjem </a:t>
            </a:r>
            <a:r>
              <a:rPr lang="hr-HR" sz="2800" dirty="0" err="1" smtClean="0">
                <a:latin typeface="+mj-lt"/>
                <a:ea typeface="+mn-ea"/>
                <a:cs typeface="Times New Roman" pitchFamily="18" charset="0"/>
              </a:rPr>
              <a:t>bezbjedonosnih</a:t>
            </a:r>
            <a:r>
              <a:rPr lang="hr-HR" sz="2800" dirty="0" smtClean="0">
                <a:latin typeface="+mj-lt"/>
                <a:ea typeface="+mn-ea"/>
                <a:cs typeface="Times New Roman" pitchFamily="18" charset="0"/>
              </a:rPr>
              <a:t> mjera (lozinke, pristupni kodovi)</a:t>
            </a:r>
            <a:endParaRPr lang="en-GB" sz="1800" dirty="0" smtClean="0">
              <a:latin typeface="+mj-lt"/>
              <a:ea typeface="+mn-ea"/>
              <a:cs typeface="Times New Roman" pitchFamily="18" charset="0"/>
            </a:endParaRPr>
          </a:p>
          <a:p>
            <a:pPr algn="just" eaLnBrk="1" hangingPunct="1">
              <a:lnSpc>
                <a:spcPct val="90000"/>
              </a:lnSpc>
              <a:buFont typeface="Arial" pitchFamily="34" charset="0"/>
              <a:buChar char="•"/>
              <a:defRPr/>
            </a:pPr>
            <a:r>
              <a:rPr lang="hr-HR" sz="2800" dirty="0" smtClean="0">
                <a:latin typeface="+mj-lt"/>
                <a:ea typeface="+mn-ea"/>
                <a:cs typeface="Times New Roman" pitchFamily="18" charset="0"/>
              </a:rPr>
              <a:t>Namjerom pribavljanja kompjuterskih podataka</a:t>
            </a:r>
            <a:endParaRPr lang="en-GB" sz="2800" dirty="0" smtClean="0">
              <a:latin typeface="+mj-lt"/>
              <a:ea typeface="+mn-ea"/>
              <a:cs typeface="Times New Roman" pitchFamily="18" charset="0"/>
            </a:endParaRPr>
          </a:p>
          <a:p>
            <a:pPr lvl="1" algn="just" eaLnBrk="1" hangingPunct="1">
              <a:lnSpc>
                <a:spcPct val="90000"/>
              </a:lnSpc>
              <a:buFont typeface="Arial" pitchFamily="34" charset="0"/>
              <a:buChar char="–"/>
              <a:defRPr/>
            </a:pPr>
            <a:endParaRPr lang="en-GB" sz="1800" dirty="0" smtClean="0">
              <a:latin typeface="+mj-lt"/>
              <a:ea typeface="+mn-ea"/>
              <a:cs typeface="Times New Roman" pitchFamily="18" charset="0"/>
            </a:endParaRPr>
          </a:p>
          <a:p>
            <a:pPr algn="just" eaLnBrk="1" hangingPunct="1">
              <a:lnSpc>
                <a:spcPct val="90000"/>
              </a:lnSpc>
              <a:buFont typeface="Arial" pitchFamily="34" charset="0"/>
              <a:buChar char="•"/>
              <a:defRPr/>
            </a:pPr>
            <a:r>
              <a:rPr lang="hr-HR" sz="2800" dirty="0" smtClean="0">
                <a:latin typeface="+mj-lt"/>
                <a:ea typeface="+mn-ea"/>
                <a:cs typeface="Times New Roman" pitchFamily="18" charset="0"/>
              </a:rPr>
              <a:t>Drugim „nečasnim” namjerama </a:t>
            </a:r>
            <a:endParaRPr lang="en-GB" sz="2800" dirty="0" smtClean="0">
              <a:latin typeface="+mj-lt"/>
              <a:ea typeface="+mn-ea"/>
              <a:cs typeface="Times New Roman" pitchFamily="18" charset="0"/>
            </a:endParaRPr>
          </a:p>
          <a:p>
            <a:pPr lvl="1" algn="just" eaLnBrk="1" hangingPunct="1">
              <a:lnSpc>
                <a:spcPct val="90000"/>
              </a:lnSpc>
              <a:buFont typeface="Arial" pitchFamily="34" charset="0"/>
              <a:buChar char="–"/>
              <a:defRPr/>
            </a:pPr>
            <a:endParaRPr lang="en-GB" sz="1800" dirty="0" smtClean="0">
              <a:latin typeface="+mj-lt"/>
              <a:ea typeface="+mn-ea"/>
              <a:cs typeface="Times New Roman" pitchFamily="18" charset="0"/>
            </a:endParaRPr>
          </a:p>
          <a:p>
            <a:pPr algn="just" eaLnBrk="1" hangingPunct="1">
              <a:lnSpc>
                <a:spcPct val="90000"/>
              </a:lnSpc>
              <a:buFont typeface="Arial" pitchFamily="34" charset="0"/>
              <a:buChar char="•"/>
              <a:defRPr/>
            </a:pPr>
            <a:r>
              <a:rPr lang="hr-HR" sz="2800" dirty="0" smtClean="0">
                <a:latin typeface="+mj-lt"/>
                <a:ea typeface="+mn-ea"/>
                <a:cs typeface="Times New Roman" pitchFamily="18" charset="0"/>
              </a:rPr>
              <a:t>Djelo učinjeno u vezi sa kompjuterskim sistemom koji je povezan sa drugim kompjuterskim sistemom </a:t>
            </a:r>
            <a:endParaRPr lang="en-GB" sz="2800" dirty="0" smtClean="0">
              <a:latin typeface="+mj-lt"/>
              <a:ea typeface="+mn-ea"/>
              <a:cs typeface="Times New Roman" pitchFamily="18" charset="0"/>
            </a:endParaRPr>
          </a:p>
        </p:txBody>
      </p:sp>
      <p:sp>
        <p:nvSpPr>
          <p:cNvPr id="18436"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8BFBBAD1-6802-4243-B004-F0892DC67CB9}" type="slidenum">
              <a:rPr lang="en-US" altLang="en-US">
                <a:cs typeface="Arial" charset="0"/>
              </a:rPr>
              <a:pPr/>
              <a:t>16</a:t>
            </a:fld>
            <a:endParaRPr lang="en-US" altLang="en-US">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body" idx="1"/>
          </p:nvPr>
        </p:nvSpPr>
        <p:spPr>
          <a:xfrm>
            <a:off x="457200" y="758825"/>
            <a:ext cx="8229600" cy="5233988"/>
          </a:xfrm>
          <a:ln w="38100">
            <a:solidFill>
              <a:srgbClr val="FF0000"/>
            </a:solidFill>
          </a:ln>
        </p:spPr>
        <p:txBody>
          <a:bodyPr/>
          <a:lstStyle/>
          <a:p>
            <a:pPr algn="ctr" eaLnBrk="1" hangingPunct="1">
              <a:lnSpc>
                <a:spcPct val="80000"/>
              </a:lnSpc>
              <a:buFont typeface="Arial" charset="0"/>
              <a:buNone/>
            </a:pPr>
            <a:endParaRPr lang="en-GB" altLang="en-US" b="1" i="1" dirty="0" smtClean="0"/>
          </a:p>
          <a:p>
            <a:pPr algn="ctr" eaLnBrk="1" hangingPunct="1">
              <a:lnSpc>
                <a:spcPct val="80000"/>
              </a:lnSpc>
              <a:buFont typeface="Arial" charset="0"/>
              <a:buNone/>
            </a:pPr>
            <a:r>
              <a:rPr lang="hr-HR" altLang="en-US" b="1" i="1" dirty="0" smtClean="0"/>
              <a:t>Nezakonito presretanje</a:t>
            </a:r>
            <a:endParaRPr lang="en-GB" altLang="en-US" b="1" i="1" dirty="0" smtClean="0"/>
          </a:p>
          <a:p>
            <a:pPr algn="ctr" eaLnBrk="1" hangingPunct="1">
              <a:lnSpc>
                <a:spcPct val="80000"/>
              </a:lnSpc>
              <a:buFont typeface="Arial" charset="0"/>
              <a:buNone/>
            </a:pPr>
            <a:r>
              <a:rPr lang="en-GB" altLang="en-US" b="1" i="1" dirty="0" smtClean="0"/>
              <a:t>(</a:t>
            </a:r>
            <a:r>
              <a:rPr lang="hr-HR" altLang="en-US" b="1" i="1" dirty="0" smtClean="0"/>
              <a:t>Član </a:t>
            </a:r>
            <a:r>
              <a:rPr lang="en-GB" altLang="en-US" b="1" i="1" dirty="0" smtClean="0"/>
              <a:t> 3</a:t>
            </a:r>
            <a:r>
              <a:rPr lang="bs-Latn-BA" altLang="en-US" b="1" i="1" dirty="0" smtClean="0"/>
              <a:t>.</a:t>
            </a:r>
            <a:r>
              <a:rPr lang="en-GB" altLang="en-US" b="1" i="1" dirty="0" smtClean="0"/>
              <a:t> –</a:t>
            </a:r>
            <a:r>
              <a:rPr lang="hr-HR" altLang="en-US" b="1" i="1" dirty="0" smtClean="0"/>
              <a:t>Konvencija iz Budimpešte</a:t>
            </a:r>
            <a:r>
              <a:rPr lang="en-GB" altLang="en-US" b="1" i="1" dirty="0" smtClean="0"/>
              <a:t>)</a:t>
            </a:r>
          </a:p>
          <a:p>
            <a:pPr eaLnBrk="1" hangingPunct="1">
              <a:lnSpc>
                <a:spcPct val="80000"/>
              </a:lnSpc>
              <a:buFont typeface="Arial" charset="0"/>
              <a:buNone/>
            </a:pPr>
            <a:endParaRPr lang="en-GB" altLang="en-US" dirty="0" smtClean="0"/>
          </a:p>
          <a:p>
            <a:pPr algn="ctr" eaLnBrk="1" hangingPunct="1">
              <a:lnSpc>
                <a:spcPct val="80000"/>
              </a:lnSpc>
            </a:pPr>
            <a:r>
              <a:rPr lang="hr-HR" altLang="en-US" i="1" dirty="0" smtClean="0"/>
              <a:t>Namjerno i bespravno</a:t>
            </a:r>
            <a:endParaRPr lang="en-GB" altLang="en-US" i="1" dirty="0" smtClean="0"/>
          </a:p>
          <a:p>
            <a:pPr algn="ctr" eaLnBrk="1" hangingPunct="1">
              <a:lnSpc>
                <a:spcPct val="80000"/>
              </a:lnSpc>
            </a:pPr>
            <a:endParaRPr lang="en-GB" altLang="en-US" i="1" dirty="0" smtClean="0"/>
          </a:p>
          <a:p>
            <a:pPr algn="ctr" eaLnBrk="1" hangingPunct="1">
              <a:lnSpc>
                <a:spcPct val="80000"/>
              </a:lnSpc>
            </a:pPr>
            <a:r>
              <a:rPr lang="hr-HR" altLang="en-US" i="1" dirty="0" smtClean="0"/>
              <a:t>Presretanje putem tehničkih sredstava ne-javnog prenošenja kompjuterskih podataka</a:t>
            </a:r>
            <a:endParaRPr lang="en-GB" altLang="en-US" i="1" dirty="0" smtClean="0"/>
          </a:p>
          <a:p>
            <a:pPr algn="ctr" eaLnBrk="1" hangingPunct="1">
              <a:lnSpc>
                <a:spcPct val="80000"/>
              </a:lnSpc>
            </a:pPr>
            <a:endParaRPr lang="en-GB" altLang="en-US" i="1" dirty="0" smtClean="0"/>
          </a:p>
          <a:p>
            <a:pPr algn="ctr" eaLnBrk="1" hangingPunct="1">
              <a:lnSpc>
                <a:spcPct val="80000"/>
              </a:lnSpc>
            </a:pPr>
            <a:r>
              <a:rPr lang="hr-HR" altLang="en-US" i="1" dirty="0" smtClean="0"/>
              <a:t>Prema, od ili unutar kompjuterskog sistema</a:t>
            </a:r>
            <a:endParaRPr lang="en-GB" altLang="en-US" i="1" dirty="0" smtClean="0"/>
          </a:p>
          <a:p>
            <a:pPr algn="ctr" eaLnBrk="1" hangingPunct="1">
              <a:lnSpc>
                <a:spcPct val="80000"/>
              </a:lnSpc>
            </a:pPr>
            <a:endParaRPr lang="en-GB" altLang="en-US" dirty="0" smtClean="0"/>
          </a:p>
        </p:txBody>
      </p:sp>
      <p:sp>
        <p:nvSpPr>
          <p:cNvPr id="19459" name="Slide Number Placeholder 1"/>
          <p:cNvSpPr>
            <a:spLocks noGrp="1"/>
          </p:cNvSpPr>
          <p:nvPr>
            <p:ph type="sldNum" sz="quarter" idx="12"/>
          </p:nvPr>
        </p:nvSpPr>
        <p:spPr bwMode="auto">
          <a:noFill/>
          <a:ln>
            <a:miter lim="800000"/>
            <a:headEnd/>
            <a:tailEnd/>
          </a:ln>
        </p:spPr>
        <p:txBody>
          <a:bodyPr/>
          <a:lstStyle/>
          <a:p>
            <a:fld id="{BE25F143-1A68-4ACE-94FC-9B23CDDB9452}" type="slidenum">
              <a:rPr lang="en-US" altLang="en-US">
                <a:cs typeface="Arial" charset="0"/>
              </a:rPr>
              <a:pPr/>
              <a:t>17</a:t>
            </a:fld>
            <a:endParaRPr lang="en-US" altLang="en-US">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pPr eaLnBrk="1" hangingPunct="1"/>
            <a:r>
              <a:rPr lang="hr-HR" altLang="en-US" sz="4000" b="1" dirty="0" smtClean="0"/>
              <a:t>Član 3.</a:t>
            </a:r>
            <a:r>
              <a:rPr lang="en-GB" altLang="en-US" sz="4000" b="1" dirty="0" smtClean="0"/>
              <a:t> – </a:t>
            </a:r>
            <a:r>
              <a:rPr lang="hr-HR" altLang="en-US" sz="4000" b="1" dirty="0" smtClean="0"/>
              <a:t>Nezakonito presretanje</a:t>
            </a:r>
            <a:endParaRPr lang="en-GB" altLang="en-US" sz="4000" dirty="0" smtClean="0"/>
          </a:p>
        </p:txBody>
      </p:sp>
      <p:sp>
        <p:nvSpPr>
          <p:cNvPr id="20483" name="Rectangle 3"/>
          <p:cNvSpPr>
            <a:spLocks noGrp="1"/>
          </p:cNvSpPr>
          <p:nvPr>
            <p:ph type="body" idx="1"/>
          </p:nvPr>
        </p:nvSpPr>
        <p:spPr>
          <a:xfrm>
            <a:off x="457200" y="1830388"/>
            <a:ext cx="8229600" cy="4525962"/>
          </a:xfrm>
        </p:spPr>
        <p:txBody>
          <a:bodyPr/>
          <a:lstStyle/>
          <a:p>
            <a:pPr marL="3175" indent="-3175" algn="just" eaLnBrk="1" hangingPunct="1">
              <a:lnSpc>
                <a:spcPct val="90000"/>
              </a:lnSpc>
              <a:buFont typeface="Arial" charset="0"/>
              <a:buNone/>
            </a:pPr>
            <a:r>
              <a:rPr lang="hr-HR" altLang="en-US" sz="2400" dirty="0" smtClean="0"/>
              <a:t>Svaka strana usvaja zakonodavne i druge mjere, koje su potrebne da bi se </a:t>
            </a:r>
            <a:r>
              <a:rPr lang="hr-HR" altLang="en-US" sz="2400" dirty="0" err="1" smtClean="0"/>
              <a:t>okvalifikovalo</a:t>
            </a:r>
            <a:r>
              <a:rPr lang="hr-HR" altLang="en-US" sz="2400" dirty="0" smtClean="0"/>
              <a:t> kao krivično </a:t>
            </a:r>
            <a:r>
              <a:rPr lang="hr-HR" altLang="en-US" sz="2400" dirty="0" err="1" smtClean="0"/>
              <a:t>delo</a:t>
            </a:r>
            <a:r>
              <a:rPr lang="hr-HR" altLang="en-US" sz="2400" dirty="0" smtClean="0"/>
              <a:t>, shodno internom pravu</a:t>
            </a:r>
            <a:r>
              <a:rPr lang="hr-HR" altLang="en-US" sz="2800" dirty="0" smtClean="0"/>
              <a:t>, namjerno i bespravno presretanje, izvršeno tehničkim sredstvima, kompjuterskih podataka, tokom nejavnih </a:t>
            </a:r>
            <a:r>
              <a:rPr lang="hr-HR" altLang="en-US" sz="2800" dirty="0" err="1" smtClean="0"/>
              <a:t>prenosa</a:t>
            </a:r>
            <a:r>
              <a:rPr lang="hr-HR" altLang="en-US" sz="2800" dirty="0" smtClean="0"/>
              <a:t>, u odredištu, na početku ili unutar kompjuterskog sistema, ubrajajući tu i elektromagnetske emisije koje potiču iz kompjuterskog  sistema koji prenosi te kompjuterske podatke. Strana ugovornica može da uslovi da je djelo učinjeno sa nečasnom namjerom ili u vezi sa kompjuterskim sistemom koji je povezan sa drugim kompjuterskim sistemom. </a:t>
            </a:r>
          </a:p>
          <a:p>
            <a:pPr marL="3175" indent="-3175" algn="just" eaLnBrk="1" hangingPunct="1">
              <a:lnSpc>
                <a:spcPct val="90000"/>
              </a:lnSpc>
              <a:buFont typeface="Arial" charset="0"/>
              <a:buNone/>
            </a:pPr>
            <a:endParaRPr lang="hr-HR" altLang="en-US" sz="2800" dirty="0" smtClean="0"/>
          </a:p>
          <a:p>
            <a:pPr marL="3175" indent="-3175" algn="just" eaLnBrk="1" hangingPunct="1">
              <a:lnSpc>
                <a:spcPct val="90000"/>
              </a:lnSpc>
              <a:buFont typeface="Arial" charset="0"/>
              <a:buNone/>
            </a:pPr>
            <a:endParaRPr lang="hr-HR" altLang="en-US" sz="2800" dirty="0" smtClean="0"/>
          </a:p>
          <a:p>
            <a:pPr marL="3175" indent="-3175" algn="just" eaLnBrk="1" hangingPunct="1">
              <a:lnSpc>
                <a:spcPct val="90000"/>
              </a:lnSpc>
              <a:buFont typeface="Arial" charset="0"/>
              <a:buNone/>
            </a:pPr>
            <a:endParaRPr lang="en-GB" altLang="en-US" sz="2800" dirty="0" smtClean="0"/>
          </a:p>
          <a:p>
            <a:pPr marL="3175" indent="-3175" algn="just" eaLnBrk="1" hangingPunct="1">
              <a:lnSpc>
                <a:spcPct val="90000"/>
              </a:lnSpc>
              <a:buFont typeface="Arial" charset="0"/>
              <a:buNone/>
            </a:pPr>
            <a:endParaRPr lang="en-GB" altLang="en-US" sz="2800" dirty="0" smtClean="0"/>
          </a:p>
        </p:txBody>
      </p:sp>
      <p:sp>
        <p:nvSpPr>
          <p:cNvPr id="20484" name="Slide Number Placeholder 1"/>
          <p:cNvSpPr>
            <a:spLocks noGrp="1"/>
          </p:cNvSpPr>
          <p:nvPr>
            <p:ph type="sldNum" sz="quarter" idx="12"/>
          </p:nvPr>
        </p:nvSpPr>
        <p:spPr bwMode="auto">
          <a:noFill/>
          <a:ln>
            <a:miter lim="800000"/>
            <a:headEnd/>
            <a:tailEnd/>
          </a:ln>
        </p:spPr>
        <p:txBody>
          <a:bodyPr/>
          <a:lstStyle/>
          <a:p>
            <a:fld id="{6DBCB4B1-F5E6-42B5-9DED-E776D5FE8532}" type="slidenum">
              <a:rPr lang="en-US" altLang="en-US">
                <a:cs typeface="Arial" charset="0"/>
              </a:rPr>
              <a:pPr/>
              <a:t>18</a:t>
            </a:fld>
            <a:endParaRPr lang="en-US" altLang="en-US">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Bitni elementi</a:t>
            </a:r>
            <a:endParaRPr lang="en-US" dirty="0"/>
          </a:p>
        </p:txBody>
      </p:sp>
      <p:sp>
        <p:nvSpPr>
          <p:cNvPr id="3" name="Content Placeholder 2"/>
          <p:cNvSpPr>
            <a:spLocks noGrp="1"/>
          </p:cNvSpPr>
          <p:nvPr>
            <p:ph idx="1"/>
          </p:nvPr>
        </p:nvSpPr>
        <p:spPr/>
        <p:txBody>
          <a:bodyPr/>
          <a:lstStyle/>
          <a:p>
            <a:r>
              <a:rPr lang="bs-Latn-BA" dirty="0" smtClean="0"/>
              <a:t>Presretanje</a:t>
            </a:r>
          </a:p>
          <a:p>
            <a:r>
              <a:rPr lang="bs-Latn-BA" dirty="0" smtClean="0"/>
              <a:t>Bespravno</a:t>
            </a:r>
          </a:p>
          <a:p>
            <a:r>
              <a:rPr lang="bs-Latn-BA" dirty="0" smtClean="0"/>
              <a:t>Tehnička sredstva</a:t>
            </a:r>
          </a:p>
          <a:p>
            <a:r>
              <a:rPr lang="bs-Latn-BA" dirty="0" smtClean="0"/>
              <a:t>Nejavni </a:t>
            </a:r>
            <a:r>
              <a:rPr lang="bs-Latn-BA" dirty="0" err="1" smtClean="0"/>
              <a:t>prenos</a:t>
            </a:r>
            <a:r>
              <a:rPr lang="bs-Latn-BA" dirty="0" smtClean="0"/>
              <a:t> podataka</a:t>
            </a:r>
          </a:p>
          <a:p>
            <a:r>
              <a:rPr lang="bs-Latn-BA" dirty="0" smtClean="0"/>
              <a:t>U </a:t>
            </a:r>
            <a:r>
              <a:rPr lang="bs-Latn-BA" dirty="0" err="1" smtClean="0"/>
              <a:t>odredištu</a:t>
            </a:r>
            <a:r>
              <a:rPr lang="bs-Latn-BA" dirty="0" smtClean="0"/>
              <a:t>, na </a:t>
            </a:r>
            <a:r>
              <a:rPr lang="bs-Latn-BA" dirty="0" err="1" smtClean="0"/>
              <a:t>početku</a:t>
            </a:r>
            <a:r>
              <a:rPr lang="bs-Latn-BA" dirty="0" smtClean="0"/>
              <a:t> ili unutar kompjuterskog sistema</a:t>
            </a:r>
          </a:p>
          <a:p>
            <a:r>
              <a:rPr lang="bs-Latn-BA" dirty="0" smtClean="0"/>
              <a:t>Elektromagnetske emisije</a:t>
            </a:r>
          </a:p>
          <a:p>
            <a:pPr marL="0" indent="0">
              <a:buNone/>
            </a:pPr>
            <a:r>
              <a:rPr lang="bs-Latn-BA" dirty="0"/>
              <a:t> </a:t>
            </a:r>
            <a:r>
              <a:rPr lang="bs-Latn-BA" dirty="0" smtClean="0"/>
              <a:t>    Dodatni elementi po odluci zemlje potpisnice</a:t>
            </a:r>
            <a:endParaRPr lang="en-US" dirty="0"/>
          </a:p>
        </p:txBody>
      </p:sp>
      <p:sp>
        <p:nvSpPr>
          <p:cNvPr id="4" name="Slide Number Placeholder 3"/>
          <p:cNvSpPr>
            <a:spLocks noGrp="1"/>
          </p:cNvSpPr>
          <p:nvPr>
            <p:ph type="sldNum" sz="quarter" idx="12"/>
          </p:nvPr>
        </p:nvSpPr>
        <p:spPr/>
        <p:txBody>
          <a:bodyPr/>
          <a:lstStyle/>
          <a:p>
            <a:pPr>
              <a:defRPr/>
            </a:pPr>
            <a:fld id="{10DC4F19-EC3B-4007-B78E-6D272D53A0D5}" type="slidenum">
              <a:rPr lang="en-US" altLang="en-US" smtClean="0"/>
              <a:pPr>
                <a:defRPr/>
              </a:pPr>
              <a:t>19</a:t>
            </a:fld>
            <a:endParaRPr lang="en-US" altLang="en-US" dirty="0"/>
          </a:p>
        </p:txBody>
      </p:sp>
    </p:spTree>
    <p:extLst>
      <p:ext uri="{BB962C8B-B14F-4D97-AF65-F5344CB8AC3E}">
        <p14:creationId xmlns:p14="http://schemas.microsoft.com/office/powerpoint/2010/main" val="3322852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0"/>
            <a:ext cx="8229600" cy="774700"/>
          </a:xfrm>
        </p:spPr>
        <p:txBody>
          <a:bodyPr/>
          <a:lstStyle/>
          <a:p>
            <a:r>
              <a:rPr lang="hr-HR" altLang="en-US" b="1" dirty="0" smtClean="0"/>
              <a:t>Dnevni red </a:t>
            </a:r>
            <a:endParaRPr lang="en-US" altLang="en-US" b="1" dirty="0" smtClean="0"/>
          </a:p>
        </p:txBody>
      </p:sp>
      <p:sp>
        <p:nvSpPr>
          <p:cNvPr id="3075" name="Content Placeholder 2"/>
          <p:cNvSpPr>
            <a:spLocks noGrp="1"/>
          </p:cNvSpPr>
          <p:nvPr>
            <p:ph idx="1"/>
          </p:nvPr>
        </p:nvSpPr>
        <p:spPr>
          <a:xfrm>
            <a:off x="457200" y="1273175"/>
            <a:ext cx="8513763" cy="4899025"/>
          </a:xfrm>
        </p:spPr>
        <p:txBody>
          <a:bodyPr/>
          <a:lstStyle/>
          <a:p>
            <a:pPr>
              <a:lnSpc>
                <a:spcPct val="90000"/>
              </a:lnSpc>
            </a:pPr>
            <a:r>
              <a:rPr lang="hr-HR" altLang="en-US" sz="2600" b="1" dirty="0" smtClean="0">
                <a:solidFill>
                  <a:srgbClr val="000000"/>
                </a:solidFill>
              </a:rPr>
              <a:t>Prvi deo</a:t>
            </a:r>
            <a:r>
              <a:rPr lang="en-US" altLang="en-US" sz="2600" b="1" dirty="0" smtClean="0">
                <a:solidFill>
                  <a:srgbClr val="000000"/>
                </a:solidFill>
              </a:rPr>
              <a:t/>
            </a:r>
            <a:br>
              <a:rPr lang="en-US" altLang="en-US" sz="2600" b="1" dirty="0" smtClean="0">
                <a:solidFill>
                  <a:srgbClr val="000000"/>
                </a:solidFill>
              </a:rPr>
            </a:br>
            <a:r>
              <a:rPr lang="hr-HR" altLang="en-US" sz="2600" dirty="0" smtClean="0">
                <a:solidFill>
                  <a:srgbClr val="000000"/>
                </a:solidFill>
              </a:rPr>
              <a:t>Konvencija o </a:t>
            </a:r>
            <a:r>
              <a:rPr lang="hr-HR" altLang="en-US" sz="2600" dirty="0" err="1" smtClean="0">
                <a:solidFill>
                  <a:srgbClr val="000000"/>
                </a:solidFill>
              </a:rPr>
              <a:t>kibernetičkom</a:t>
            </a:r>
            <a:r>
              <a:rPr lang="hr-HR" altLang="en-US" sz="2600" dirty="0" smtClean="0">
                <a:solidFill>
                  <a:srgbClr val="000000"/>
                </a:solidFill>
              </a:rPr>
              <a:t> kriminalu – Materijalno krivično pravo </a:t>
            </a:r>
            <a:endParaRPr lang="en-US" altLang="en-US" sz="2600" dirty="0" smtClean="0">
              <a:solidFill>
                <a:srgbClr val="000000"/>
              </a:solidFill>
            </a:endParaRPr>
          </a:p>
          <a:p>
            <a:pPr>
              <a:lnSpc>
                <a:spcPct val="90000"/>
              </a:lnSpc>
            </a:pPr>
            <a:endParaRPr lang="en-US" altLang="en-US" sz="2600" dirty="0" smtClean="0">
              <a:solidFill>
                <a:srgbClr val="000000"/>
              </a:solidFill>
            </a:endParaRPr>
          </a:p>
          <a:p>
            <a:pPr>
              <a:lnSpc>
                <a:spcPct val="90000"/>
              </a:lnSpc>
            </a:pPr>
            <a:r>
              <a:rPr lang="hr-HR" altLang="en-US" sz="2600" b="1" dirty="0" smtClean="0">
                <a:solidFill>
                  <a:srgbClr val="000000"/>
                </a:solidFill>
              </a:rPr>
              <a:t>Drugi deo</a:t>
            </a:r>
            <a:r>
              <a:rPr lang="en-US" altLang="en-US" sz="2600" dirty="0" smtClean="0">
                <a:solidFill>
                  <a:srgbClr val="000000"/>
                </a:solidFill>
              </a:rPr>
              <a:t/>
            </a:r>
            <a:br>
              <a:rPr lang="en-US" altLang="en-US" sz="2600" dirty="0" smtClean="0">
                <a:solidFill>
                  <a:srgbClr val="000000"/>
                </a:solidFill>
              </a:rPr>
            </a:br>
            <a:r>
              <a:rPr lang="bs-Latn-BA" altLang="en-US" sz="2600" dirty="0" smtClean="0">
                <a:solidFill>
                  <a:srgbClr val="000000"/>
                </a:solidFill>
              </a:rPr>
              <a:t>Praktični </a:t>
            </a:r>
            <a:r>
              <a:rPr lang="hr-HR" altLang="en-US" sz="2600" dirty="0" smtClean="0">
                <a:solidFill>
                  <a:srgbClr val="000000"/>
                </a:solidFill>
              </a:rPr>
              <a:t>primjeri za razmatranje</a:t>
            </a:r>
            <a:endParaRPr lang="en-US" altLang="en-US" sz="2600" dirty="0" smtClean="0">
              <a:solidFill>
                <a:srgbClr val="000000"/>
              </a:solidFill>
            </a:endParaRPr>
          </a:p>
          <a:p>
            <a:pPr>
              <a:lnSpc>
                <a:spcPct val="90000"/>
              </a:lnSpc>
            </a:pPr>
            <a:endParaRPr lang="en-US" altLang="en-US" sz="2600" dirty="0" smtClean="0">
              <a:solidFill>
                <a:srgbClr val="000000"/>
              </a:solidFill>
            </a:endParaRPr>
          </a:p>
          <a:p>
            <a:pPr>
              <a:lnSpc>
                <a:spcPct val="90000"/>
              </a:lnSpc>
            </a:pPr>
            <a:r>
              <a:rPr lang="hr-HR" altLang="en-US" sz="2600" b="1" dirty="0" smtClean="0">
                <a:solidFill>
                  <a:srgbClr val="000000"/>
                </a:solidFill>
              </a:rPr>
              <a:t>Treći deo</a:t>
            </a:r>
            <a:r>
              <a:rPr lang="en-US" altLang="en-US" sz="2600" dirty="0" smtClean="0">
                <a:solidFill>
                  <a:srgbClr val="000000"/>
                </a:solidFill>
              </a:rPr>
              <a:t/>
            </a:r>
            <a:br>
              <a:rPr lang="en-US" altLang="en-US" sz="2600" dirty="0" smtClean="0">
                <a:solidFill>
                  <a:srgbClr val="000000"/>
                </a:solidFill>
              </a:rPr>
            </a:br>
            <a:r>
              <a:rPr lang="hr-HR" altLang="en-US" sz="2600" dirty="0" smtClean="0">
                <a:solidFill>
                  <a:srgbClr val="000000"/>
                </a:solidFill>
              </a:rPr>
              <a:t>Sažetak </a:t>
            </a:r>
            <a:endParaRPr lang="pt-PT" altLang="en-US" sz="2600" dirty="0" smtClean="0">
              <a:solidFill>
                <a:srgbClr val="000000"/>
              </a:solidFill>
            </a:endParaRPr>
          </a:p>
        </p:txBody>
      </p:sp>
      <p:sp>
        <p:nvSpPr>
          <p:cNvPr id="3076"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70C686A1-7838-4811-8EB0-34E97DD2DCA2}" type="slidenum">
              <a:rPr lang="en-US" altLang="en-US">
                <a:cs typeface="Arial" charset="0"/>
              </a:rPr>
              <a:pPr/>
              <a:t>2</a:t>
            </a:fld>
            <a:endParaRPr lang="en-US" altLang="en-US">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hr-HR" altLang="en-US" b="1" dirty="0" smtClean="0"/>
              <a:t>Presretanje</a:t>
            </a:r>
            <a:endParaRPr lang="en-GB" altLang="en-US" b="1" dirty="0" smtClean="0"/>
          </a:p>
        </p:txBody>
      </p:sp>
      <p:sp>
        <p:nvSpPr>
          <p:cNvPr id="78851" name="Rectangle 3"/>
          <p:cNvSpPr>
            <a:spLocks noGrp="1"/>
          </p:cNvSpPr>
          <p:nvPr>
            <p:ph type="body" idx="1"/>
          </p:nvPr>
        </p:nvSpPr>
        <p:spPr>
          <a:xfrm>
            <a:off x="457200" y="1698625"/>
            <a:ext cx="8229600" cy="4167188"/>
          </a:xfrm>
        </p:spPr>
        <p:txBody>
          <a:bodyPr/>
          <a:lstStyle/>
          <a:p>
            <a:pPr algn="just" eaLnBrk="1" hangingPunct="1">
              <a:lnSpc>
                <a:spcPct val="90000"/>
              </a:lnSpc>
              <a:buFont typeface="Arial" pitchFamily="34" charset="0"/>
              <a:buChar char="•"/>
              <a:defRPr/>
            </a:pPr>
            <a:r>
              <a:rPr lang="hr-HR" sz="3000" dirty="0" smtClean="0">
                <a:latin typeface="+mj-lt"/>
                <a:ea typeface="+mn-ea"/>
                <a:cs typeface="Times New Roman" pitchFamily="18" charset="0"/>
              </a:rPr>
              <a:t>Presretanje znači slušanje, praćenje ili nadgledanje komunikacije</a:t>
            </a:r>
          </a:p>
          <a:p>
            <a:pPr algn="just" eaLnBrk="1" hangingPunct="1">
              <a:lnSpc>
                <a:spcPct val="90000"/>
              </a:lnSpc>
              <a:buFont typeface="Arial" pitchFamily="34" charset="0"/>
              <a:buChar char="•"/>
              <a:defRPr/>
            </a:pPr>
            <a:r>
              <a:rPr lang="hr-HR" sz="3000" dirty="0" smtClean="0">
                <a:latin typeface="+mj-lt"/>
                <a:ea typeface="+mn-ea"/>
                <a:cs typeface="Times New Roman" pitchFamily="18" charset="0"/>
              </a:rPr>
              <a:t>Odredba ima za cilj da zaštiti privatnost komunikacija</a:t>
            </a:r>
          </a:p>
          <a:p>
            <a:pPr algn="just" eaLnBrk="1" hangingPunct="1">
              <a:lnSpc>
                <a:spcPct val="90000"/>
              </a:lnSpc>
              <a:buFont typeface="Arial" pitchFamily="34" charset="0"/>
              <a:buChar char="•"/>
              <a:defRPr/>
            </a:pPr>
            <a:r>
              <a:rPr lang="hr-HR" sz="3000" dirty="0" smtClean="0">
                <a:latin typeface="+mj-lt"/>
                <a:ea typeface="+mn-ea"/>
                <a:cs typeface="Times New Roman" pitchFamily="18" charset="0"/>
              </a:rPr>
              <a:t>Adekvatno tradicionalnom prisluškivanju i snimanju usmenih telefonskih razgovora, kad su učinjeni u vezi sa </a:t>
            </a:r>
            <a:r>
              <a:rPr lang="hr-HR" sz="3000" dirty="0" err="1" smtClean="0">
                <a:latin typeface="+mj-lt"/>
                <a:ea typeface="+mn-ea"/>
                <a:cs typeface="Times New Roman" pitchFamily="18" charset="0"/>
              </a:rPr>
              <a:t>prenosom</a:t>
            </a:r>
            <a:r>
              <a:rPr lang="hr-HR" sz="3000" dirty="0" smtClean="0">
                <a:latin typeface="+mj-lt"/>
                <a:ea typeface="+mn-ea"/>
                <a:cs typeface="Times New Roman" pitchFamily="18" charset="0"/>
              </a:rPr>
              <a:t> kompjuterskih podataka. </a:t>
            </a:r>
            <a:endParaRPr lang="en-GB" sz="3000" dirty="0" smtClean="0">
              <a:latin typeface="+mj-lt"/>
              <a:ea typeface="+mn-ea"/>
              <a:cs typeface="Times New Roman" pitchFamily="18" charset="0"/>
            </a:endParaRPr>
          </a:p>
          <a:p>
            <a:pPr algn="just" eaLnBrk="1" hangingPunct="1">
              <a:lnSpc>
                <a:spcPct val="90000"/>
              </a:lnSpc>
              <a:buFont typeface="Arial" pitchFamily="34" charset="0"/>
              <a:buChar char="•"/>
              <a:defRPr/>
            </a:pPr>
            <a:endParaRPr lang="en-GB" sz="3000" dirty="0" smtClean="0">
              <a:latin typeface="+mj-lt"/>
              <a:ea typeface="+mn-ea"/>
              <a:cs typeface="Times New Roman" pitchFamily="18" charset="0"/>
            </a:endParaRPr>
          </a:p>
        </p:txBody>
      </p:sp>
      <p:sp>
        <p:nvSpPr>
          <p:cNvPr id="22532"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88FF11F9-ECD3-4E29-90EE-C01943F26014}" type="slidenum">
              <a:rPr lang="en-US" altLang="en-US">
                <a:cs typeface="Arial" charset="0"/>
              </a:rPr>
              <a:pPr/>
              <a:t>20</a:t>
            </a:fld>
            <a:endParaRPr lang="en-US" altLang="en-US">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pPr eaLnBrk="1" hangingPunct="1"/>
            <a:r>
              <a:rPr lang="hr-HR" altLang="en-US" b="1" dirty="0" smtClean="0"/>
              <a:t>Bespravno</a:t>
            </a:r>
            <a:endParaRPr lang="en-GB" altLang="en-US" b="1" dirty="0" smtClean="0"/>
          </a:p>
        </p:txBody>
      </p:sp>
      <p:sp>
        <p:nvSpPr>
          <p:cNvPr id="78851" name="Rectangle 3"/>
          <p:cNvSpPr>
            <a:spLocks noGrp="1"/>
          </p:cNvSpPr>
          <p:nvPr>
            <p:ph type="body" idx="1"/>
          </p:nvPr>
        </p:nvSpPr>
        <p:spPr>
          <a:xfrm>
            <a:off x="457200" y="1544638"/>
            <a:ext cx="8229600" cy="5075237"/>
          </a:xfrm>
        </p:spPr>
        <p:txBody>
          <a:bodyPr/>
          <a:lstStyle/>
          <a:p>
            <a:pPr algn="just" eaLnBrk="1" hangingPunct="1">
              <a:lnSpc>
                <a:spcPct val="90000"/>
              </a:lnSpc>
              <a:buFont typeface="Arial" pitchFamily="34" charset="0"/>
              <a:buChar char="•"/>
              <a:defRPr/>
            </a:pPr>
            <a:r>
              <a:rPr lang="hr-HR" sz="3000" dirty="0" smtClean="0">
                <a:latin typeface="+mj-lt"/>
                <a:ea typeface="+mn-ea"/>
                <a:cs typeface="Times New Roman" pitchFamily="18" charset="0"/>
              </a:rPr>
              <a:t>Ne odnosi se na situacije u kojim lice koje vrši presretanje ima pravo da to čini</a:t>
            </a:r>
            <a:endParaRPr lang="en-GB" sz="3000" dirty="0" smtClean="0">
              <a:latin typeface="+mj-lt"/>
              <a:ea typeface="+mn-ea"/>
              <a:cs typeface="Times New Roman" pitchFamily="18" charset="0"/>
            </a:endParaRPr>
          </a:p>
          <a:p>
            <a:pPr algn="just" eaLnBrk="1" hangingPunct="1">
              <a:lnSpc>
                <a:spcPct val="90000"/>
              </a:lnSpc>
              <a:buNone/>
              <a:defRPr/>
            </a:pPr>
            <a:r>
              <a:rPr lang="hr-HR" sz="3000" dirty="0" smtClean="0">
                <a:latin typeface="+mj-lt"/>
                <a:ea typeface="+mn-ea"/>
                <a:cs typeface="Times New Roman" pitchFamily="18" charset="0"/>
              </a:rPr>
              <a:t>Primeri</a:t>
            </a:r>
            <a:r>
              <a:rPr lang="en-GB" sz="3000"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hr-HR" sz="2400" dirty="0" smtClean="0">
                <a:latin typeface="+mj-lt"/>
                <a:ea typeface="+mn-ea"/>
                <a:cs typeface="Times New Roman" pitchFamily="18" charset="0"/>
              </a:rPr>
              <a:t>Osoba koja vrši presretanje je dobila instrukcije za to i ovlašćena je od strane učesnika u prenosu, uključujući za:</a:t>
            </a:r>
            <a:endParaRPr lang="en-GB" sz="2400" dirty="0" smtClean="0">
              <a:latin typeface="+mj-lt"/>
              <a:ea typeface="+mn-ea"/>
              <a:cs typeface="Times New Roman" pitchFamily="18" charset="0"/>
            </a:endParaRPr>
          </a:p>
          <a:p>
            <a:pPr lvl="2" algn="just" eaLnBrk="1" hangingPunct="1">
              <a:lnSpc>
                <a:spcPct val="90000"/>
              </a:lnSpc>
              <a:buFont typeface="Arial" pitchFamily="34" charset="0"/>
              <a:buChar char="•"/>
              <a:defRPr/>
            </a:pPr>
            <a:r>
              <a:rPr lang="hr-HR" dirty="0" smtClean="0">
                <a:latin typeface="+mj-lt"/>
                <a:ea typeface="+mn-ea"/>
                <a:cs typeface="Times New Roman" pitchFamily="18" charset="0"/>
              </a:rPr>
              <a:t>Ovlašćeno testiranje prihvaćeno od strane učesnika </a:t>
            </a:r>
            <a:endParaRPr lang="en-GB" dirty="0" smtClean="0">
              <a:latin typeface="+mj-lt"/>
              <a:ea typeface="+mn-ea"/>
              <a:cs typeface="Times New Roman" pitchFamily="18" charset="0"/>
            </a:endParaRPr>
          </a:p>
          <a:p>
            <a:pPr lvl="2" algn="just" eaLnBrk="1" hangingPunct="1">
              <a:lnSpc>
                <a:spcPct val="90000"/>
              </a:lnSpc>
              <a:buFont typeface="Arial" pitchFamily="34" charset="0"/>
              <a:buChar char="•"/>
              <a:defRPr/>
            </a:pPr>
            <a:r>
              <a:rPr lang="hr-HR" dirty="0" smtClean="0">
                <a:latin typeface="+mj-lt"/>
                <a:ea typeface="+mn-ea"/>
                <a:cs typeface="Times New Roman" pitchFamily="18" charset="0"/>
              </a:rPr>
              <a:t>Aktivnosti za zaštitu prihvaćeno od strane učesnika</a:t>
            </a:r>
            <a:endParaRPr lang="en-GB" dirty="0" smtClean="0">
              <a:ea typeface="ＭＳ Ｐゴシック" charset="0"/>
              <a:cs typeface="Times New Roman" pitchFamily="18" charset="0"/>
            </a:endParaRPr>
          </a:p>
          <a:p>
            <a:pPr lvl="1" algn="just" eaLnBrk="1" hangingPunct="1">
              <a:lnSpc>
                <a:spcPct val="90000"/>
              </a:lnSpc>
              <a:buFont typeface="Arial" pitchFamily="34" charset="0"/>
              <a:buChar char="–"/>
              <a:defRPr/>
            </a:pPr>
            <a:r>
              <a:rPr lang="hr-HR" sz="2400" dirty="0" smtClean="0">
                <a:latin typeface="+mj-lt"/>
                <a:ea typeface="+mn-ea"/>
                <a:cs typeface="Times New Roman" pitchFamily="18" charset="0"/>
              </a:rPr>
              <a:t>Upotreba kolačića na internet stranicama </a:t>
            </a:r>
            <a:endParaRPr lang="en-GB" sz="24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hr-HR" sz="2400" dirty="0" smtClean="0">
                <a:latin typeface="+mj-lt"/>
                <a:ea typeface="+mn-ea"/>
                <a:cs typeface="Times New Roman" pitchFamily="18" charset="0"/>
              </a:rPr>
              <a:t>Nadgledanje od strane organa za sprovođenje zakona dozvoljeno zakonom i u interesu</a:t>
            </a:r>
            <a:r>
              <a:rPr lang="en-GB" sz="2400" dirty="0" smtClean="0">
                <a:latin typeface="+mj-lt"/>
                <a:ea typeface="+mn-ea"/>
                <a:cs typeface="Times New Roman" pitchFamily="18" charset="0"/>
              </a:rPr>
              <a:t>:</a:t>
            </a:r>
          </a:p>
          <a:p>
            <a:pPr lvl="2" algn="just" eaLnBrk="1" hangingPunct="1">
              <a:lnSpc>
                <a:spcPct val="90000"/>
              </a:lnSpc>
              <a:buFont typeface="Arial" pitchFamily="34" charset="0"/>
              <a:buChar char="•"/>
              <a:defRPr/>
            </a:pPr>
            <a:r>
              <a:rPr lang="hr-HR" dirty="0" smtClean="0">
                <a:latin typeface="+mj-lt"/>
                <a:ea typeface="+mn-ea"/>
                <a:cs typeface="Times New Roman" pitchFamily="18" charset="0"/>
              </a:rPr>
              <a:t>Nacionalne bezbednosti</a:t>
            </a:r>
            <a:endParaRPr lang="en-GB" dirty="0" smtClean="0">
              <a:latin typeface="+mj-lt"/>
              <a:ea typeface="+mn-ea"/>
              <a:cs typeface="Times New Roman" pitchFamily="18" charset="0"/>
            </a:endParaRPr>
          </a:p>
          <a:p>
            <a:pPr lvl="2" algn="just" eaLnBrk="1" hangingPunct="1">
              <a:lnSpc>
                <a:spcPct val="90000"/>
              </a:lnSpc>
              <a:buFont typeface="Arial" pitchFamily="34" charset="0"/>
              <a:buChar char="•"/>
              <a:defRPr/>
            </a:pPr>
            <a:r>
              <a:rPr lang="hr-HR" dirty="0" smtClean="0">
                <a:latin typeface="+mj-lt"/>
                <a:ea typeface="+mn-ea"/>
                <a:cs typeface="Times New Roman" pitchFamily="18" charset="0"/>
              </a:rPr>
              <a:t>Otkrivanja krivičnih djela </a:t>
            </a:r>
            <a:endParaRPr lang="en-GB" dirty="0" smtClean="0">
              <a:latin typeface="+mj-lt"/>
              <a:ea typeface="+mn-ea"/>
              <a:cs typeface="Times New Roman" pitchFamily="18" charset="0"/>
            </a:endParaRPr>
          </a:p>
        </p:txBody>
      </p:sp>
      <p:sp>
        <p:nvSpPr>
          <p:cNvPr id="24580"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EF5DA77E-A087-42A8-A27E-A18A5D4AD8D5}" type="slidenum">
              <a:rPr lang="en-US" altLang="en-US">
                <a:cs typeface="Arial" charset="0"/>
              </a:rPr>
              <a:pPr/>
              <a:t>21</a:t>
            </a:fld>
            <a:endParaRPr lang="en-US" altLang="en-US">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pPr eaLnBrk="1" hangingPunct="1"/>
            <a:r>
              <a:rPr lang="bs-Latn-BA" altLang="en-US" b="1" dirty="0" smtClean="0"/>
              <a:t>Tehnička sredstva</a:t>
            </a:r>
            <a:endParaRPr lang="en-GB" altLang="en-US" b="1" dirty="0" smtClean="0"/>
          </a:p>
        </p:txBody>
      </p:sp>
      <p:sp>
        <p:nvSpPr>
          <p:cNvPr id="78851" name="Rectangle 3"/>
          <p:cNvSpPr>
            <a:spLocks noGrp="1"/>
          </p:cNvSpPr>
          <p:nvPr>
            <p:ph type="body" idx="1"/>
          </p:nvPr>
        </p:nvSpPr>
        <p:spPr>
          <a:xfrm>
            <a:off x="457200" y="1643063"/>
            <a:ext cx="8229600" cy="4476750"/>
          </a:xfrm>
        </p:spPr>
        <p:txBody>
          <a:bodyPr/>
          <a:lstStyle/>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Kroz</a:t>
            </a:r>
            <a:r>
              <a:rPr lang="en-GB" sz="2800"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Pristup i korištenje kompjuterskog sistema </a:t>
            </a:r>
            <a:r>
              <a:rPr lang="en-GB" sz="2400" dirty="0" smtClean="0">
                <a:latin typeface="+mj-lt"/>
                <a:ea typeface="+mn-ea"/>
                <a:cs typeface="Times New Roman" pitchFamily="18" charset="0"/>
              </a:rPr>
              <a:t> </a:t>
            </a:r>
            <a:r>
              <a:rPr lang="bs-Latn-BA" sz="2400" dirty="0" smtClean="0">
                <a:latin typeface="+mj-lt"/>
                <a:ea typeface="+mn-ea"/>
                <a:cs typeface="Times New Roman" pitchFamily="18" charset="0"/>
              </a:rPr>
              <a:t>ili</a:t>
            </a:r>
            <a:endParaRPr lang="en-GB" sz="24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Korištenje elektronskih uređaja za prisluškivanje i snimanje </a:t>
            </a:r>
            <a:r>
              <a:rPr lang="bs-Latn-BA" sz="2400" dirty="0">
                <a:latin typeface="+mj-lt"/>
                <a:ea typeface="+mn-ea"/>
                <a:cs typeface="Times New Roman" pitchFamily="18" charset="0"/>
              </a:rPr>
              <a:t> </a:t>
            </a:r>
            <a:r>
              <a:rPr lang="bs-Latn-BA" sz="2400" dirty="0" smtClean="0">
                <a:latin typeface="+mj-lt"/>
                <a:ea typeface="+mn-ea"/>
                <a:cs typeface="Times New Roman" pitchFamily="18" charset="0"/>
              </a:rPr>
              <a:t>razgovora</a:t>
            </a:r>
            <a:endParaRPr lang="en-GB" sz="2400" dirty="0" smtClean="0">
              <a:latin typeface="+mj-lt"/>
              <a:ea typeface="+mn-ea"/>
              <a:cs typeface="Times New Roman" pitchFamily="18" charset="0"/>
            </a:endParaRPr>
          </a:p>
          <a:p>
            <a:pPr algn="just" eaLnBrk="1" hangingPunct="1">
              <a:lnSpc>
                <a:spcPct val="90000"/>
              </a:lnSpc>
              <a:buFont typeface="Arial" pitchFamily="34" charset="0"/>
              <a:buChar char="•"/>
              <a:defRPr/>
            </a:pPr>
            <a:endParaRPr lang="en-GB" sz="2800" dirty="0" smtClean="0">
              <a:latin typeface="+mj-lt"/>
              <a:ea typeface="+mn-ea"/>
              <a:cs typeface="Times New Roman" pitchFamily="18" charset="0"/>
            </a:endParaRPr>
          </a:p>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Može uključivati</a:t>
            </a:r>
            <a:r>
              <a:rPr lang="en-GB" sz="2800"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Snimanje</a:t>
            </a:r>
            <a:endParaRPr lang="en-GB" sz="24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Upotrebu tehničkih uređaja fiksiranih na linije za prenos</a:t>
            </a:r>
            <a:endParaRPr lang="en-GB" sz="24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Upotrebu uređaja za prikupljanje i snimanje bežičnih komunikacija </a:t>
            </a:r>
            <a:endParaRPr lang="en-GB" sz="24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Upotrebu softvera, lozinki i kodova </a:t>
            </a:r>
            <a:endParaRPr lang="en-GB" sz="2400" dirty="0" smtClean="0">
              <a:latin typeface="+mj-lt"/>
              <a:ea typeface="+mn-ea"/>
              <a:cs typeface="Times New Roman" pitchFamily="18" charset="0"/>
            </a:endParaRPr>
          </a:p>
        </p:txBody>
      </p:sp>
      <p:sp>
        <p:nvSpPr>
          <p:cNvPr id="26628"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2D2347D4-3942-4D15-9171-20EECEC02AF6}" type="slidenum">
              <a:rPr lang="en-US" altLang="en-US">
                <a:cs typeface="Arial" charset="0"/>
              </a:rPr>
              <a:pPr/>
              <a:t>22</a:t>
            </a:fld>
            <a:endParaRPr lang="en-US" altLang="en-US">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457200" y="122238"/>
            <a:ext cx="8229600" cy="1143000"/>
          </a:xfrm>
        </p:spPr>
        <p:txBody>
          <a:bodyPr/>
          <a:lstStyle/>
          <a:p>
            <a:pPr eaLnBrk="1" hangingPunct="1"/>
            <a:r>
              <a:rPr lang="bs-Latn-BA" altLang="en-US" b="1" dirty="0" smtClean="0"/>
              <a:t>Nejavni </a:t>
            </a:r>
            <a:r>
              <a:rPr lang="bs-Latn-BA" altLang="en-US" b="1" dirty="0" err="1" smtClean="0"/>
              <a:t>prenos</a:t>
            </a:r>
            <a:r>
              <a:rPr lang="bs-Latn-BA" altLang="en-US" b="1" dirty="0" smtClean="0"/>
              <a:t> podataka</a:t>
            </a:r>
            <a:endParaRPr lang="en-GB" altLang="en-US" b="1" dirty="0" smtClean="0"/>
          </a:p>
        </p:txBody>
      </p:sp>
      <p:sp>
        <p:nvSpPr>
          <p:cNvPr id="78851" name="Rectangle 3"/>
          <p:cNvSpPr>
            <a:spLocks noGrp="1"/>
          </p:cNvSpPr>
          <p:nvPr>
            <p:ph type="body" idx="1"/>
          </p:nvPr>
        </p:nvSpPr>
        <p:spPr>
          <a:xfrm>
            <a:off x="457200" y="1628775"/>
            <a:ext cx="8229600" cy="4727575"/>
          </a:xfrm>
        </p:spPr>
        <p:txBody>
          <a:bodyPr/>
          <a:lstStyle/>
          <a:p>
            <a:pPr algn="just" eaLnBrk="1" hangingPunct="1">
              <a:lnSpc>
                <a:spcPct val="90000"/>
              </a:lnSpc>
              <a:buFont typeface="Arial" pitchFamily="34" charset="0"/>
              <a:buChar char="•"/>
              <a:defRPr/>
            </a:pPr>
            <a:endParaRPr lang="bs-Latn-BA" dirty="0" smtClean="0">
              <a:latin typeface="+mj-lt"/>
              <a:ea typeface="+mn-ea"/>
              <a:cs typeface="Times New Roman" pitchFamily="18" charset="0"/>
            </a:endParaRPr>
          </a:p>
          <a:p>
            <a:pPr algn="just" eaLnBrk="1" hangingPunct="1">
              <a:lnSpc>
                <a:spcPct val="90000"/>
              </a:lnSpc>
              <a:buFont typeface="Arial" pitchFamily="34" charset="0"/>
              <a:buChar char="•"/>
              <a:defRPr/>
            </a:pPr>
            <a:endParaRPr lang="bs-Latn-BA" dirty="0">
              <a:latin typeface="+mj-lt"/>
              <a:ea typeface="+mn-ea"/>
              <a:cs typeface="Times New Roman" pitchFamily="18" charset="0"/>
            </a:endParaRPr>
          </a:p>
          <a:p>
            <a:pPr algn="just" eaLnBrk="1" hangingPunct="1">
              <a:lnSpc>
                <a:spcPct val="90000"/>
              </a:lnSpc>
              <a:buFont typeface="Arial" pitchFamily="34" charset="0"/>
              <a:buChar char="•"/>
              <a:defRPr/>
            </a:pPr>
            <a:r>
              <a:rPr lang="bs-Latn-BA" dirty="0" smtClean="0">
                <a:latin typeface="+mj-lt"/>
                <a:ea typeface="+mn-ea"/>
                <a:cs typeface="Times New Roman" pitchFamily="18" charset="0"/>
              </a:rPr>
              <a:t>Inkriminacija štiti tajnost komunikacije, a ne tajnost podataka</a:t>
            </a:r>
          </a:p>
          <a:p>
            <a:pPr marL="457200" lvl="1" indent="0" algn="just" eaLnBrk="1" hangingPunct="1">
              <a:lnSpc>
                <a:spcPct val="90000"/>
              </a:lnSpc>
              <a:buNone/>
              <a:defRPr/>
            </a:pPr>
            <a:endParaRPr lang="en-GB" dirty="0" smtClean="0">
              <a:latin typeface="+mj-lt"/>
              <a:ea typeface="+mn-ea"/>
              <a:cs typeface="Times New Roman" pitchFamily="18" charset="0"/>
            </a:endParaRPr>
          </a:p>
        </p:txBody>
      </p:sp>
      <p:sp>
        <p:nvSpPr>
          <p:cNvPr id="28676"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B4F29B77-B359-47E3-9F1E-16305B8AF6C7}" type="slidenum">
              <a:rPr lang="en-US" altLang="en-US">
                <a:cs typeface="Arial" charset="0"/>
              </a:rPr>
              <a:pPr/>
              <a:t>23</a:t>
            </a:fld>
            <a:endParaRPr lang="en-US" altLang="en-US">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a:xfrm>
            <a:off x="0" y="274638"/>
            <a:ext cx="9144000" cy="1143000"/>
          </a:xfrm>
        </p:spPr>
        <p:txBody>
          <a:bodyPr/>
          <a:lstStyle/>
          <a:p>
            <a:pPr eaLnBrk="1" hangingPunct="1"/>
            <a:r>
              <a:rPr lang="bs-Latn-BA" altLang="en-US" b="1" dirty="0" smtClean="0"/>
              <a:t>U </a:t>
            </a:r>
            <a:r>
              <a:rPr lang="bs-Latn-BA" altLang="en-US" b="1" dirty="0" err="1" smtClean="0"/>
              <a:t>odredištu</a:t>
            </a:r>
            <a:r>
              <a:rPr lang="bs-Latn-BA" altLang="en-US" b="1" dirty="0" smtClean="0"/>
              <a:t>, na </a:t>
            </a:r>
            <a:r>
              <a:rPr lang="bs-Latn-BA" altLang="en-US" b="1" dirty="0" err="1" smtClean="0"/>
              <a:t>početku</a:t>
            </a:r>
            <a:r>
              <a:rPr lang="bs-Latn-BA" altLang="en-US" b="1" dirty="0" smtClean="0"/>
              <a:t> ili unutar kompjuterskog sistema </a:t>
            </a:r>
            <a:endParaRPr lang="en-GB" altLang="en-US" b="1" dirty="0" smtClean="0"/>
          </a:p>
        </p:txBody>
      </p:sp>
      <p:sp>
        <p:nvSpPr>
          <p:cNvPr id="78851" name="Rectangle 3"/>
          <p:cNvSpPr>
            <a:spLocks noGrp="1"/>
          </p:cNvSpPr>
          <p:nvPr>
            <p:ph type="body" idx="1"/>
          </p:nvPr>
        </p:nvSpPr>
        <p:spPr>
          <a:xfrm>
            <a:off x="457200" y="1952625"/>
            <a:ext cx="8229600" cy="4208463"/>
          </a:xfrm>
        </p:spPr>
        <p:txBody>
          <a:bodyPr/>
          <a:lstStyle/>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Prema kompjuterskom sistemu</a:t>
            </a:r>
            <a:endParaRPr lang="en-GB" sz="28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Npr. prenos koji teče od osobe prema tastaturi</a:t>
            </a:r>
            <a:endParaRPr lang="en-GB" sz="2400" dirty="0" smtClean="0">
              <a:latin typeface="+mj-lt"/>
              <a:ea typeface="+mn-ea"/>
              <a:cs typeface="Times New Roman" pitchFamily="18" charset="0"/>
            </a:endParaRPr>
          </a:p>
          <a:p>
            <a:pPr lvl="1" algn="just" eaLnBrk="1" hangingPunct="1">
              <a:lnSpc>
                <a:spcPct val="90000"/>
              </a:lnSpc>
              <a:buFont typeface="Arial" pitchFamily="34" charset="0"/>
              <a:buChar char="–"/>
              <a:defRPr/>
            </a:pPr>
            <a:endParaRPr lang="en-GB" sz="2400" dirty="0" smtClean="0">
              <a:latin typeface="+mj-lt"/>
              <a:ea typeface="+mn-ea"/>
              <a:cs typeface="Times New Roman" pitchFamily="18" charset="0"/>
            </a:endParaRPr>
          </a:p>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Od kompjuterskog  sistema </a:t>
            </a:r>
            <a:endParaRPr lang="en-GB" sz="28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Npr. prenosi koji teku od jednog računarskog sistema prema drugom računarskom sistemu</a:t>
            </a:r>
            <a:endParaRPr lang="en-GB" sz="2400" dirty="0" smtClean="0">
              <a:latin typeface="+mj-lt"/>
              <a:ea typeface="+mn-ea"/>
              <a:cs typeface="Times New Roman" pitchFamily="18" charset="0"/>
            </a:endParaRPr>
          </a:p>
          <a:p>
            <a:pPr lvl="1" algn="just" eaLnBrk="1" hangingPunct="1">
              <a:lnSpc>
                <a:spcPct val="90000"/>
              </a:lnSpc>
              <a:buFont typeface="Arial" pitchFamily="34" charset="0"/>
              <a:buChar char="–"/>
              <a:defRPr/>
            </a:pPr>
            <a:endParaRPr lang="en-GB" sz="2400" dirty="0" smtClean="0">
              <a:latin typeface="+mj-lt"/>
              <a:ea typeface="+mn-ea"/>
              <a:cs typeface="Times New Roman" pitchFamily="18" charset="0"/>
            </a:endParaRPr>
          </a:p>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Unutar kompjuterskog sistema </a:t>
            </a:r>
            <a:r>
              <a:rPr lang="en-GB" sz="2800" dirty="0" smtClean="0">
                <a:latin typeface="+mj-lt"/>
                <a:ea typeface="+mn-ea"/>
                <a:cs typeface="Times New Roman" pitchFamily="18" charset="0"/>
              </a:rPr>
              <a:t>: </a:t>
            </a: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Npr. prenosi koji teku od centralnog procesora prema štampaču </a:t>
            </a:r>
            <a:endParaRPr lang="en-GB" sz="2400" dirty="0" smtClean="0">
              <a:latin typeface="+mj-lt"/>
              <a:ea typeface="+mn-ea"/>
              <a:cs typeface="Times New Roman" pitchFamily="18" charset="0"/>
            </a:endParaRPr>
          </a:p>
          <a:p>
            <a:pPr algn="just" eaLnBrk="1" hangingPunct="1">
              <a:lnSpc>
                <a:spcPct val="90000"/>
              </a:lnSpc>
              <a:buFont typeface="Arial" pitchFamily="34" charset="0"/>
              <a:buChar char="•"/>
              <a:defRPr/>
            </a:pPr>
            <a:endParaRPr lang="en-GB" sz="2800" dirty="0" smtClean="0">
              <a:latin typeface="+mj-lt"/>
              <a:ea typeface="+mn-ea"/>
              <a:cs typeface="Times New Roman" pitchFamily="18" charset="0"/>
            </a:endParaRPr>
          </a:p>
        </p:txBody>
      </p:sp>
      <p:sp>
        <p:nvSpPr>
          <p:cNvPr id="30724"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C5F9F153-575A-4729-B398-2F13FC00579F}" type="slidenum">
              <a:rPr lang="en-US" altLang="en-US">
                <a:cs typeface="Arial" charset="0"/>
              </a:rPr>
              <a:pPr/>
              <a:t>24</a:t>
            </a:fld>
            <a:endParaRPr lang="en-US" altLang="en-US">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a:xfrm>
            <a:off x="0" y="274638"/>
            <a:ext cx="9144000" cy="1143000"/>
          </a:xfrm>
        </p:spPr>
        <p:txBody>
          <a:bodyPr/>
          <a:lstStyle/>
          <a:p>
            <a:pPr eaLnBrk="1" hangingPunct="1"/>
            <a:r>
              <a:rPr lang="bs-Latn-BA" altLang="en-US" b="1" dirty="0" smtClean="0"/>
              <a:t>Elektromagnetske emisije </a:t>
            </a:r>
            <a:endParaRPr lang="en-GB" altLang="en-US" b="1" dirty="0" smtClean="0"/>
          </a:p>
        </p:txBody>
      </p:sp>
      <p:sp>
        <p:nvSpPr>
          <p:cNvPr id="78851" name="Rectangle 3"/>
          <p:cNvSpPr>
            <a:spLocks noGrp="1"/>
          </p:cNvSpPr>
          <p:nvPr>
            <p:ph type="body" idx="1"/>
          </p:nvPr>
        </p:nvSpPr>
        <p:spPr>
          <a:xfrm>
            <a:off x="457200" y="1544638"/>
            <a:ext cx="8229600" cy="4040187"/>
          </a:xfrm>
        </p:spPr>
        <p:txBody>
          <a:bodyPr/>
          <a:lstStyle/>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Uključeno kako bi odredba bila sveobuhvatnija</a:t>
            </a:r>
            <a:endParaRPr lang="en-GB" sz="2800" dirty="0" smtClean="0">
              <a:latin typeface="+mj-lt"/>
              <a:ea typeface="+mn-ea"/>
              <a:cs typeface="Times New Roman" pitchFamily="18" charset="0"/>
            </a:endParaRPr>
          </a:p>
          <a:p>
            <a:pPr marL="0" indent="0" algn="just" eaLnBrk="1" hangingPunct="1">
              <a:lnSpc>
                <a:spcPct val="90000"/>
              </a:lnSpc>
              <a:buNone/>
              <a:defRPr/>
            </a:pPr>
            <a:endParaRPr lang="en-GB" sz="2000" dirty="0">
              <a:latin typeface="+mj-lt"/>
              <a:ea typeface="+mn-ea"/>
              <a:cs typeface="Times New Roman" pitchFamily="18" charset="0"/>
            </a:endParaRPr>
          </a:p>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Kompjuterski sistemi mogu emitovati elektromagnetne emisije koje sadrže podatke</a:t>
            </a:r>
            <a:endParaRPr lang="en-GB" sz="2000" dirty="0" smtClean="0">
              <a:latin typeface="+mj-lt"/>
              <a:ea typeface="+mn-ea"/>
              <a:cs typeface="Times New Roman" pitchFamily="18" charset="0"/>
            </a:endParaRPr>
          </a:p>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Emisije ne potpadaju pod definiciju podataka prema Konvenciji </a:t>
            </a:r>
          </a:p>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Podaci se mogu rekonstruisati iz takvih emisija</a:t>
            </a:r>
            <a:endParaRPr lang="en-GB" sz="2800" dirty="0" smtClean="0">
              <a:latin typeface="+mj-lt"/>
              <a:ea typeface="+mn-ea"/>
              <a:cs typeface="Times New Roman" pitchFamily="18" charset="0"/>
            </a:endParaRPr>
          </a:p>
          <a:p>
            <a:pPr algn="just" eaLnBrk="1" hangingPunct="1">
              <a:lnSpc>
                <a:spcPct val="90000"/>
              </a:lnSpc>
              <a:buFont typeface="Arial" pitchFamily="34" charset="0"/>
              <a:buChar char="•"/>
              <a:defRPr/>
            </a:pPr>
            <a:r>
              <a:rPr lang="bs-Latn-BA" sz="2800" dirty="0">
                <a:latin typeface="+mj-lt"/>
                <a:ea typeface="+mn-ea"/>
                <a:cs typeface="Times New Roman" pitchFamily="18" charset="0"/>
              </a:rPr>
              <a:t>P</a:t>
            </a:r>
            <a:r>
              <a:rPr lang="bs-Latn-BA" sz="2800" dirty="0" smtClean="0">
                <a:latin typeface="+mj-lt"/>
                <a:ea typeface="+mn-ea"/>
                <a:cs typeface="Times New Roman" pitchFamily="18" charset="0"/>
              </a:rPr>
              <a:t>resretanje elektromagnetnih emisija uključeno u bitne elemente</a:t>
            </a:r>
            <a:endParaRPr lang="en-GB" sz="2800" dirty="0" smtClean="0">
              <a:latin typeface="+mj-lt"/>
              <a:ea typeface="+mn-ea"/>
              <a:cs typeface="Times New Roman" pitchFamily="18" charset="0"/>
            </a:endParaRPr>
          </a:p>
        </p:txBody>
      </p:sp>
      <p:sp>
        <p:nvSpPr>
          <p:cNvPr id="32772" name="Slide Number Placeholder 1"/>
          <p:cNvSpPr>
            <a:spLocks noGrp="1"/>
          </p:cNvSpPr>
          <p:nvPr>
            <p:ph type="sldNum" sz="quarter" idx="12"/>
          </p:nvPr>
        </p:nvSpPr>
        <p:spPr bwMode="auto">
          <a:noFill/>
          <a:ln>
            <a:miter lim="800000"/>
            <a:headEnd/>
            <a:tailEnd/>
          </a:ln>
        </p:spPr>
        <p:txBody>
          <a:bodyPr/>
          <a:lstStyle/>
          <a:p>
            <a:r>
              <a:rPr lang="en-US" altLang="en-US" dirty="0">
                <a:cs typeface="Arial" charset="0"/>
              </a:rPr>
              <a:t>!</a:t>
            </a:r>
            <a:fld id="{3279B86F-2989-46E4-8824-AE0C84217CD0}" type="slidenum">
              <a:rPr lang="en-US" altLang="en-US">
                <a:cs typeface="Arial" charset="0"/>
              </a:rPr>
              <a:pPr/>
              <a:t>25</a:t>
            </a:fld>
            <a:endParaRPr lang="en-US" altLang="en-US" dirty="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p:txBody>
          <a:bodyPr/>
          <a:lstStyle/>
          <a:p>
            <a:pPr eaLnBrk="1" hangingPunct="1"/>
            <a:r>
              <a:rPr lang="bs-Latn-BA" altLang="en-US" b="1" dirty="0" smtClean="0"/>
              <a:t>Dodatni elementi za inkriminaciju</a:t>
            </a:r>
            <a:endParaRPr lang="en-GB" altLang="en-US" b="1" dirty="0" smtClean="0"/>
          </a:p>
        </p:txBody>
      </p:sp>
      <p:sp>
        <p:nvSpPr>
          <p:cNvPr id="78851" name="Rectangle 3"/>
          <p:cNvSpPr>
            <a:spLocks noGrp="1"/>
          </p:cNvSpPr>
          <p:nvPr>
            <p:ph type="body" idx="1"/>
          </p:nvPr>
        </p:nvSpPr>
        <p:spPr>
          <a:xfrm>
            <a:off x="457200" y="1712913"/>
            <a:ext cx="8229600" cy="4152900"/>
          </a:xfrm>
        </p:spPr>
        <p:txBody>
          <a:bodyPr/>
          <a:lstStyle/>
          <a:p>
            <a:pPr marL="0" indent="0" algn="just" eaLnBrk="1" hangingPunct="1">
              <a:lnSpc>
                <a:spcPct val="90000"/>
              </a:lnSpc>
              <a:buNone/>
              <a:defRPr/>
            </a:pPr>
            <a:r>
              <a:rPr lang="bs-Latn-BA" dirty="0" smtClean="0">
                <a:latin typeface="+mj-lt"/>
                <a:ea typeface="+mn-ea"/>
                <a:cs typeface="Times New Roman" pitchFamily="18" charset="0"/>
              </a:rPr>
              <a:t>Strane ugovornice mogu </a:t>
            </a:r>
            <a:r>
              <a:rPr lang="bs-Latn-BA" dirty="0" err="1" smtClean="0">
                <a:latin typeface="+mj-lt"/>
                <a:ea typeface="+mn-ea"/>
                <a:cs typeface="Times New Roman" pitchFamily="18" charset="0"/>
              </a:rPr>
              <a:t>ograničiti</a:t>
            </a:r>
            <a:r>
              <a:rPr lang="bs-Latn-BA" dirty="0" smtClean="0">
                <a:latin typeface="+mj-lt"/>
                <a:ea typeface="+mn-ea"/>
                <a:cs typeface="Times New Roman" pitchFamily="18" charset="0"/>
              </a:rPr>
              <a:t> inkriminaciju namernog i neovlašćenog presretanja sledećim elementima</a:t>
            </a:r>
            <a:r>
              <a:rPr lang="en-GB" dirty="0" smtClean="0">
                <a:latin typeface="+mj-lt"/>
                <a:ea typeface="+mn-ea"/>
                <a:cs typeface="Times New Roman" pitchFamily="18" charset="0"/>
              </a:rPr>
              <a:t>:</a:t>
            </a:r>
          </a:p>
          <a:p>
            <a:pPr lvl="1" algn="just" eaLnBrk="1" hangingPunct="1">
              <a:lnSpc>
                <a:spcPct val="90000"/>
              </a:lnSpc>
              <a:buFont typeface="Arial" pitchFamily="34" charset="0"/>
              <a:buChar char="–"/>
              <a:defRPr/>
            </a:pPr>
            <a:endParaRPr lang="en-GB" sz="30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bs-Latn-BA" sz="3000" dirty="0" smtClean="0">
                <a:latin typeface="+mj-lt"/>
                <a:ea typeface="+mn-ea"/>
                <a:cs typeface="Times New Roman" pitchFamily="18" charset="0"/>
              </a:rPr>
              <a:t>„Nečasna </a:t>
            </a:r>
            <a:r>
              <a:rPr lang="bs-Latn-BA" sz="3000" dirty="0" err="1" smtClean="0">
                <a:latin typeface="+mj-lt"/>
                <a:ea typeface="+mn-ea"/>
                <a:cs typeface="Times New Roman" pitchFamily="18" charset="0"/>
              </a:rPr>
              <a:t>namera</a:t>
            </a:r>
            <a:r>
              <a:rPr lang="bs-Latn-BA" sz="3000" dirty="0" smtClean="0">
                <a:latin typeface="+mj-lt"/>
                <a:ea typeface="+mn-ea"/>
                <a:cs typeface="Times New Roman" pitchFamily="18" charset="0"/>
              </a:rPr>
              <a:t>“</a:t>
            </a:r>
            <a:endParaRPr lang="en-GB" sz="3000" dirty="0" smtClean="0">
              <a:latin typeface="+mj-lt"/>
              <a:ea typeface="+mn-ea"/>
              <a:cs typeface="Times New Roman" pitchFamily="18" charset="0"/>
            </a:endParaRPr>
          </a:p>
          <a:p>
            <a:pPr lvl="1" algn="just" eaLnBrk="1" hangingPunct="1">
              <a:lnSpc>
                <a:spcPct val="90000"/>
              </a:lnSpc>
              <a:buFont typeface="Arial" pitchFamily="34" charset="0"/>
              <a:buChar char="–"/>
              <a:defRPr/>
            </a:pPr>
            <a:endParaRPr lang="en-GB" sz="30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bs-Latn-BA" sz="3000" dirty="0" smtClean="0">
                <a:latin typeface="+mj-lt"/>
                <a:ea typeface="+mn-ea"/>
                <a:cs typeface="Times New Roman" pitchFamily="18" charset="0"/>
              </a:rPr>
              <a:t>Učinjeno u vezi sa kompjuterskim sistemom koji je povezan sa drugim kompjuterskim sistemom </a:t>
            </a:r>
            <a:endParaRPr lang="en-GB" sz="3000" dirty="0" smtClean="0">
              <a:latin typeface="+mj-lt"/>
              <a:ea typeface="+mn-ea"/>
              <a:cs typeface="Times New Roman" pitchFamily="18" charset="0"/>
            </a:endParaRPr>
          </a:p>
        </p:txBody>
      </p:sp>
      <p:sp>
        <p:nvSpPr>
          <p:cNvPr id="34820"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F840B051-3AB9-4584-9945-562326B123BE}" type="slidenum">
              <a:rPr lang="en-US" altLang="en-US">
                <a:cs typeface="Arial" charset="0"/>
              </a:rPr>
              <a:pPr/>
              <a:t>26</a:t>
            </a:fld>
            <a:endParaRPr lang="en-US" altLang="en-US">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body" idx="1"/>
          </p:nvPr>
        </p:nvSpPr>
        <p:spPr>
          <a:xfrm>
            <a:off x="457200" y="1055688"/>
            <a:ext cx="8229600" cy="4525962"/>
          </a:xfrm>
          <a:ln w="38100">
            <a:solidFill>
              <a:srgbClr val="FF0000"/>
            </a:solidFill>
          </a:ln>
        </p:spPr>
        <p:txBody>
          <a:bodyPr/>
          <a:lstStyle/>
          <a:p>
            <a:pPr algn="ctr" eaLnBrk="1" hangingPunct="1">
              <a:lnSpc>
                <a:spcPct val="80000"/>
              </a:lnSpc>
              <a:buFont typeface="Arial" charset="0"/>
              <a:buNone/>
            </a:pPr>
            <a:endParaRPr lang="en-GB" altLang="en-US" b="1" i="1" dirty="0" smtClean="0"/>
          </a:p>
          <a:p>
            <a:pPr algn="ctr" eaLnBrk="1" hangingPunct="1">
              <a:lnSpc>
                <a:spcPct val="80000"/>
              </a:lnSpc>
              <a:buFont typeface="Arial" charset="0"/>
              <a:buNone/>
            </a:pPr>
            <a:r>
              <a:rPr lang="bs-Latn-BA" altLang="en-US" b="1" i="1" dirty="0" smtClean="0"/>
              <a:t>Povreda integriteta podataka</a:t>
            </a:r>
            <a:endParaRPr lang="en-GB" altLang="en-US" b="1" i="1" dirty="0" smtClean="0"/>
          </a:p>
          <a:p>
            <a:pPr algn="ctr" eaLnBrk="1" hangingPunct="1">
              <a:lnSpc>
                <a:spcPct val="80000"/>
              </a:lnSpc>
              <a:buFont typeface="Arial" charset="0"/>
              <a:buNone/>
            </a:pPr>
            <a:r>
              <a:rPr lang="en-GB" altLang="en-US" b="1" i="1" dirty="0" smtClean="0"/>
              <a:t>(</a:t>
            </a:r>
            <a:r>
              <a:rPr lang="bs-Latn-BA" altLang="en-US" b="1" i="1" dirty="0" smtClean="0"/>
              <a:t>Član </a:t>
            </a:r>
            <a:r>
              <a:rPr lang="en-GB" altLang="en-US" b="1" i="1" dirty="0" smtClean="0"/>
              <a:t>4</a:t>
            </a:r>
            <a:r>
              <a:rPr lang="bs-Latn-BA" altLang="en-US" b="1" i="1" dirty="0" smtClean="0"/>
              <a:t>.</a:t>
            </a:r>
            <a:r>
              <a:rPr lang="en-GB" altLang="en-US" b="1" i="1" dirty="0" smtClean="0"/>
              <a:t> – </a:t>
            </a:r>
            <a:r>
              <a:rPr lang="bs-Latn-BA" altLang="en-US" b="1" i="1" dirty="0" smtClean="0"/>
              <a:t>Konvencija iz Budimpešte</a:t>
            </a:r>
            <a:r>
              <a:rPr lang="en-GB" altLang="en-US" b="1" i="1" dirty="0" smtClean="0"/>
              <a:t>)</a:t>
            </a:r>
            <a:endParaRPr lang="en-GB" altLang="en-US" dirty="0" smtClean="0"/>
          </a:p>
          <a:p>
            <a:pPr eaLnBrk="1" hangingPunct="1">
              <a:lnSpc>
                <a:spcPct val="80000"/>
              </a:lnSpc>
              <a:buFont typeface="Arial" charset="0"/>
              <a:buNone/>
            </a:pPr>
            <a:endParaRPr lang="en-GB" altLang="en-US" dirty="0" smtClean="0"/>
          </a:p>
          <a:p>
            <a:pPr algn="ctr" eaLnBrk="1" hangingPunct="1">
              <a:lnSpc>
                <a:spcPct val="80000"/>
              </a:lnSpc>
            </a:pPr>
            <a:r>
              <a:rPr lang="bs-Latn-BA" altLang="en-US" i="1" dirty="0" smtClean="0"/>
              <a:t>Oštećenje, brisanje, izmjene ili </a:t>
            </a:r>
            <a:r>
              <a:rPr lang="bs-Latn-BA" altLang="en-US" i="1" dirty="0" err="1" smtClean="0"/>
              <a:t>poništavanje</a:t>
            </a:r>
            <a:r>
              <a:rPr lang="bs-Latn-BA" altLang="en-US" i="1" dirty="0" smtClean="0"/>
              <a:t> kompjuterskih podataka</a:t>
            </a:r>
            <a:endParaRPr lang="en-GB" altLang="en-US" i="1" dirty="0" smtClean="0"/>
          </a:p>
          <a:p>
            <a:pPr algn="ctr" eaLnBrk="1" hangingPunct="1">
              <a:lnSpc>
                <a:spcPct val="80000"/>
              </a:lnSpc>
            </a:pPr>
            <a:endParaRPr lang="en-GB" altLang="en-US" i="1" dirty="0" smtClean="0"/>
          </a:p>
          <a:p>
            <a:pPr algn="ctr" eaLnBrk="1" hangingPunct="1">
              <a:lnSpc>
                <a:spcPct val="80000"/>
              </a:lnSpc>
            </a:pPr>
            <a:r>
              <a:rPr lang="bs-Latn-BA" altLang="en-US" i="1" dirty="0" smtClean="0"/>
              <a:t>Namerno i bespravno</a:t>
            </a:r>
            <a:endParaRPr lang="en-GB" altLang="en-US" i="1" dirty="0" smtClean="0"/>
          </a:p>
          <a:p>
            <a:pPr algn="ctr" eaLnBrk="1" hangingPunct="1">
              <a:lnSpc>
                <a:spcPct val="80000"/>
              </a:lnSpc>
              <a:buFont typeface="Arial" charset="0"/>
              <a:buNone/>
            </a:pPr>
            <a:endParaRPr lang="en-GB" altLang="en-US" dirty="0" smtClean="0"/>
          </a:p>
          <a:p>
            <a:pPr algn="ctr" eaLnBrk="1" hangingPunct="1">
              <a:lnSpc>
                <a:spcPct val="80000"/>
              </a:lnSpc>
              <a:buFont typeface="Arial" charset="0"/>
              <a:buNone/>
            </a:pPr>
            <a:endParaRPr lang="en-GB" altLang="en-US" dirty="0" smtClean="0"/>
          </a:p>
        </p:txBody>
      </p:sp>
      <p:sp>
        <p:nvSpPr>
          <p:cNvPr id="35843" name="Slide Number Placeholder 1"/>
          <p:cNvSpPr>
            <a:spLocks noGrp="1"/>
          </p:cNvSpPr>
          <p:nvPr>
            <p:ph type="sldNum" sz="quarter" idx="12"/>
          </p:nvPr>
        </p:nvSpPr>
        <p:spPr bwMode="auto">
          <a:noFill/>
          <a:ln>
            <a:miter lim="800000"/>
            <a:headEnd/>
            <a:tailEnd/>
          </a:ln>
        </p:spPr>
        <p:txBody>
          <a:bodyPr/>
          <a:lstStyle/>
          <a:p>
            <a:fld id="{7768E380-13AD-465C-9087-447A80320EF0}" type="slidenum">
              <a:rPr lang="en-US" altLang="en-US">
                <a:cs typeface="Arial" charset="0"/>
              </a:rPr>
              <a:pPr/>
              <a:t>27</a:t>
            </a:fld>
            <a:endParaRPr lang="en-US" altLang="en-US">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p:txBody>
          <a:bodyPr/>
          <a:lstStyle/>
          <a:p>
            <a:pPr eaLnBrk="1" hangingPunct="1"/>
            <a:r>
              <a:rPr lang="bs-Latn-BA" altLang="en-US" sz="4000" b="1" dirty="0" smtClean="0"/>
              <a:t>Član </a:t>
            </a:r>
            <a:r>
              <a:rPr lang="en-GB" altLang="en-US" sz="4000" b="1" dirty="0" smtClean="0"/>
              <a:t> 4</a:t>
            </a:r>
            <a:r>
              <a:rPr lang="bs-Latn-BA" altLang="en-US" sz="4000" b="1" dirty="0" smtClean="0"/>
              <a:t>.</a:t>
            </a:r>
            <a:r>
              <a:rPr lang="en-GB" altLang="en-US" sz="4000" b="1" dirty="0" smtClean="0"/>
              <a:t> – </a:t>
            </a:r>
            <a:r>
              <a:rPr lang="bs-Latn-BA" altLang="en-US" sz="4000" b="1" dirty="0" smtClean="0"/>
              <a:t>Povreda integriteta podataka </a:t>
            </a:r>
            <a:endParaRPr lang="en-GB" altLang="en-US" sz="4000" b="1" dirty="0" smtClean="0"/>
          </a:p>
        </p:txBody>
      </p:sp>
      <p:sp>
        <p:nvSpPr>
          <p:cNvPr id="36867" name="Rectangle 3"/>
          <p:cNvSpPr>
            <a:spLocks noGrp="1"/>
          </p:cNvSpPr>
          <p:nvPr>
            <p:ph type="body" idx="1"/>
          </p:nvPr>
        </p:nvSpPr>
        <p:spPr>
          <a:xfrm>
            <a:off x="457200" y="1895475"/>
            <a:ext cx="8229600" cy="4525963"/>
          </a:xfrm>
        </p:spPr>
        <p:txBody>
          <a:bodyPr/>
          <a:lstStyle/>
          <a:p>
            <a:pPr marL="514350" indent="-514350" algn="just" eaLnBrk="1" hangingPunct="1">
              <a:lnSpc>
                <a:spcPct val="90000"/>
              </a:lnSpc>
              <a:buFont typeface="Arial" charset="0"/>
              <a:buAutoNum type="arabicPeriod"/>
            </a:pPr>
            <a:r>
              <a:rPr lang="bs-Latn-BA" altLang="en-US" sz="2400" dirty="0" smtClean="0"/>
              <a:t>Svaka strana usvaja takve zakonodavne i druge mjere koje su potrebne da bi se </a:t>
            </a:r>
            <a:r>
              <a:rPr lang="bs-Latn-BA" altLang="en-US" sz="2400" dirty="0" err="1" smtClean="0"/>
              <a:t>okvalifikovalo</a:t>
            </a:r>
            <a:r>
              <a:rPr lang="bs-Latn-BA" altLang="en-US" sz="2400" dirty="0" smtClean="0"/>
              <a:t> kao krivično djelo</a:t>
            </a:r>
            <a:r>
              <a:rPr lang="bs-Latn-BA" altLang="en-US" sz="2800" dirty="0" smtClean="0"/>
              <a:t>, shodno internom pravu, djelo, učinjeno s namjerom i bespravno </a:t>
            </a:r>
            <a:r>
              <a:rPr lang="bs-Latn-BA" altLang="en-US" sz="2800" dirty="0" err="1" smtClean="0"/>
              <a:t>oštećivanja</a:t>
            </a:r>
            <a:r>
              <a:rPr lang="bs-Latn-BA" altLang="en-US" sz="2800" dirty="0" smtClean="0"/>
              <a:t>, brisanja, izmjene ili </a:t>
            </a:r>
            <a:r>
              <a:rPr lang="bs-Latn-BA" altLang="en-US" sz="2800" dirty="0" err="1" smtClean="0"/>
              <a:t>poništavanja</a:t>
            </a:r>
            <a:r>
              <a:rPr lang="bs-Latn-BA" altLang="en-US" sz="2800" dirty="0" smtClean="0"/>
              <a:t> kompjuterskih podataka.</a:t>
            </a:r>
          </a:p>
          <a:p>
            <a:pPr marL="0" indent="0" algn="just" eaLnBrk="1" hangingPunct="1">
              <a:lnSpc>
                <a:spcPct val="90000"/>
              </a:lnSpc>
              <a:buNone/>
            </a:pPr>
            <a:endParaRPr lang="bs-Latn-BA" altLang="en-US" sz="2800" dirty="0" smtClean="0"/>
          </a:p>
          <a:p>
            <a:pPr algn="just" eaLnBrk="1" hangingPunct="1">
              <a:lnSpc>
                <a:spcPct val="90000"/>
              </a:lnSpc>
              <a:buFont typeface="Arial" charset="0"/>
              <a:buNone/>
            </a:pPr>
            <a:r>
              <a:rPr lang="bs-Latn-BA" altLang="en-US" sz="2800" dirty="0" smtClean="0"/>
              <a:t> </a:t>
            </a:r>
            <a:r>
              <a:rPr lang="en-GB" altLang="en-US" sz="2800" dirty="0" smtClean="0"/>
              <a:t>2</a:t>
            </a:r>
            <a:r>
              <a:rPr lang="bs-Latn-BA" altLang="en-US" sz="2800" dirty="0" smtClean="0"/>
              <a:t>.</a:t>
            </a:r>
            <a:r>
              <a:rPr lang="en-GB" altLang="en-US" sz="2800" dirty="0" smtClean="0"/>
              <a:t> </a:t>
            </a:r>
            <a:r>
              <a:rPr lang="bs-Latn-BA" altLang="en-US" sz="2800" dirty="0" smtClean="0"/>
              <a:t>Strana može rezervisati pravo da zahtijeva da postupak opisan u stavu 1. </a:t>
            </a:r>
            <a:r>
              <a:rPr lang="bs-Latn-BA" altLang="en-US" sz="2800" dirty="0" err="1" smtClean="0"/>
              <a:t>pruzrokuje</a:t>
            </a:r>
            <a:r>
              <a:rPr lang="bs-Latn-BA" altLang="en-US" sz="2800" dirty="0" smtClean="0"/>
              <a:t> ozbiljne štete</a:t>
            </a:r>
            <a:r>
              <a:rPr lang="en-GB" altLang="en-US" sz="2800" dirty="0" smtClean="0"/>
              <a:t>.</a:t>
            </a:r>
          </a:p>
        </p:txBody>
      </p:sp>
      <p:sp>
        <p:nvSpPr>
          <p:cNvPr id="36868" name="Slide Number Placeholder 1"/>
          <p:cNvSpPr>
            <a:spLocks noGrp="1"/>
          </p:cNvSpPr>
          <p:nvPr>
            <p:ph type="sldNum" sz="quarter" idx="12"/>
          </p:nvPr>
        </p:nvSpPr>
        <p:spPr bwMode="auto">
          <a:noFill/>
          <a:ln>
            <a:miter lim="800000"/>
            <a:headEnd/>
            <a:tailEnd/>
          </a:ln>
        </p:spPr>
        <p:txBody>
          <a:bodyPr/>
          <a:lstStyle/>
          <a:p>
            <a:fld id="{8903E86E-F41E-421F-AEF2-0646F420E270}" type="slidenum">
              <a:rPr lang="en-US" altLang="en-US">
                <a:cs typeface="Arial" charset="0"/>
              </a:rPr>
              <a:pPr/>
              <a:t>28</a:t>
            </a:fld>
            <a:endParaRPr lang="en-US" altLang="en-US">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Bitni elementi</a:t>
            </a:r>
            <a:endParaRPr lang="en-US" dirty="0"/>
          </a:p>
        </p:txBody>
      </p:sp>
      <p:sp>
        <p:nvSpPr>
          <p:cNvPr id="3" name="Content Placeholder 2"/>
          <p:cNvSpPr>
            <a:spLocks noGrp="1"/>
          </p:cNvSpPr>
          <p:nvPr>
            <p:ph idx="1"/>
          </p:nvPr>
        </p:nvSpPr>
        <p:spPr/>
        <p:txBody>
          <a:bodyPr/>
          <a:lstStyle/>
          <a:p>
            <a:r>
              <a:rPr lang="bs-Latn-BA" dirty="0"/>
              <a:t>o</a:t>
            </a:r>
            <a:r>
              <a:rPr lang="bs-Latn-BA" dirty="0" smtClean="0"/>
              <a:t>štećenje</a:t>
            </a:r>
          </a:p>
          <a:p>
            <a:r>
              <a:rPr lang="bs-Latn-BA" dirty="0"/>
              <a:t>b</a:t>
            </a:r>
            <a:r>
              <a:rPr lang="bs-Latn-BA" dirty="0" smtClean="0"/>
              <a:t>risanje</a:t>
            </a:r>
          </a:p>
          <a:p>
            <a:r>
              <a:rPr lang="bs-Latn-BA" dirty="0"/>
              <a:t>i</a:t>
            </a:r>
            <a:r>
              <a:rPr lang="bs-Latn-BA" dirty="0" smtClean="0"/>
              <a:t>zmjene</a:t>
            </a:r>
          </a:p>
          <a:p>
            <a:r>
              <a:rPr lang="bs-Latn-BA" dirty="0" err="1"/>
              <a:t>p</a:t>
            </a:r>
            <a:r>
              <a:rPr lang="bs-Latn-BA" dirty="0" err="1" smtClean="0"/>
              <a:t>oništavanje</a:t>
            </a:r>
            <a:endParaRPr lang="bs-Latn-BA" dirty="0" smtClean="0"/>
          </a:p>
          <a:p>
            <a:pPr marL="0" indent="0">
              <a:buNone/>
            </a:pPr>
            <a:r>
              <a:rPr lang="bs-Latn-BA" dirty="0"/>
              <a:t> </a:t>
            </a:r>
            <a:endParaRPr lang="bs-Latn-BA" dirty="0" smtClean="0"/>
          </a:p>
          <a:p>
            <a:pPr marL="0" indent="0">
              <a:buNone/>
            </a:pPr>
            <a:r>
              <a:rPr lang="bs-Latn-BA" dirty="0" smtClean="0"/>
              <a:t>Dodatni element:</a:t>
            </a:r>
          </a:p>
          <a:p>
            <a:pPr marL="0" indent="0">
              <a:buNone/>
            </a:pPr>
            <a:r>
              <a:rPr lang="bs-Latn-BA" dirty="0" smtClean="0"/>
              <a:t>Prouzrokovanje ozbiljne štete</a:t>
            </a:r>
          </a:p>
          <a:p>
            <a:pPr marL="0" indent="0">
              <a:buNone/>
            </a:pPr>
            <a:r>
              <a:rPr lang="bs-Latn-BA" dirty="0"/>
              <a:t> </a:t>
            </a:r>
            <a:r>
              <a:rPr lang="bs-Latn-BA" dirty="0" smtClean="0"/>
              <a:t>        </a:t>
            </a:r>
            <a:endParaRPr lang="en-US" dirty="0"/>
          </a:p>
        </p:txBody>
      </p:sp>
      <p:sp>
        <p:nvSpPr>
          <p:cNvPr id="4" name="Slide Number Placeholder 3"/>
          <p:cNvSpPr>
            <a:spLocks noGrp="1"/>
          </p:cNvSpPr>
          <p:nvPr>
            <p:ph type="sldNum" sz="quarter" idx="12"/>
          </p:nvPr>
        </p:nvSpPr>
        <p:spPr/>
        <p:txBody>
          <a:bodyPr/>
          <a:lstStyle/>
          <a:p>
            <a:pPr>
              <a:defRPr/>
            </a:pPr>
            <a:fld id="{10DC4F19-EC3B-4007-B78E-6D272D53A0D5}" type="slidenum">
              <a:rPr lang="en-US" altLang="en-US" smtClean="0"/>
              <a:pPr>
                <a:defRPr/>
              </a:pPr>
              <a:t>29</a:t>
            </a:fld>
            <a:endParaRPr lang="en-US" altLang="en-US"/>
          </a:p>
        </p:txBody>
      </p:sp>
    </p:spTree>
    <p:extLst>
      <p:ext uri="{BB962C8B-B14F-4D97-AF65-F5344CB8AC3E}">
        <p14:creationId xmlns:p14="http://schemas.microsoft.com/office/powerpoint/2010/main" val="2668773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57200" y="274638"/>
            <a:ext cx="8229600" cy="773112"/>
          </a:xfrm>
        </p:spPr>
        <p:txBody>
          <a:bodyPr/>
          <a:lstStyle/>
          <a:p>
            <a:pPr eaLnBrk="1" hangingPunct="1"/>
            <a:r>
              <a:rPr lang="hr-HR" altLang="en-US" b="1" dirty="0" smtClean="0"/>
              <a:t>Ciljevi sesija </a:t>
            </a:r>
            <a:endParaRPr lang="en-GB" altLang="en-US" b="1" dirty="0" smtClean="0"/>
          </a:p>
        </p:txBody>
      </p:sp>
      <p:sp>
        <p:nvSpPr>
          <p:cNvPr id="4" name="Content Placeholder 2"/>
          <p:cNvSpPr txBox="1">
            <a:spLocks/>
          </p:cNvSpPr>
          <p:nvPr/>
        </p:nvSpPr>
        <p:spPr bwMode="auto">
          <a:xfrm>
            <a:off x="457200" y="1047750"/>
            <a:ext cx="8512175" cy="5338763"/>
          </a:xfrm>
          <a:prstGeom prst="rect">
            <a:avLst/>
          </a:prstGeom>
          <a:noFill/>
          <a:ln w="9525">
            <a:noFill/>
            <a:miter lim="800000"/>
            <a:headEnd/>
            <a:tailEnd/>
          </a:ln>
        </p:spPr>
        <p:txBody>
          <a:bodyPr/>
          <a:lstStyle>
            <a:lvl1pPr marL="342900" indent="-342900"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spcBef>
                <a:spcPct val="20000"/>
              </a:spcBef>
              <a:buFont typeface="Arial" charset="0"/>
              <a:buNone/>
              <a:defRPr/>
            </a:pPr>
            <a:r>
              <a:rPr lang="bs-Latn-BA" dirty="0">
                <a:solidFill>
                  <a:srgbClr val="000000"/>
                </a:solidFill>
                <a:latin typeface="+mj-lt"/>
                <a:ea typeface="MS PGothic" charset="0"/>
                <a:cs typeface="MS PGothic" charset="0"/>
              </a:rPr>
              <a:t> </a:t>
            </a:r>
            <a:r>
              <a:rPr lang="bs-Latn-BA" dirty="0" smtClean="0">
                <a:solidFill>
                  <a:srgbClr val="000000"/>
                </a:solidFill>
                <a:latin typeface="+mj-lt"/>
                <a:ea typeface="MS PGothic" charset="0"/>
                <a:cs typeface="MS PGothic" charset="0"/>
              </a:rPr>
              <a:t>    </a:t>
            </a:r>
          </a:p>
          <a:p>
            <a:pPr>
              <a:spcBef>
                <a:spcPct val="20000"/>
              </a:spcBef>
              <a:buFont typeface="Arial" charset="0"/>
              <a:buNone/>
              <a:defRPr/>
            </a:pPr>
            <a:r>
              <a:rPr lang="bs-Latn-BA" dirty="0" smtClean="0">
                <a:solidFill>
                  <a:srgbClr val="000000"/>
                </a:solidFill>
                <a:latin typeface="+mj-lt"/>
                <a:ea typeface="MS PGothic" charset="0"/>
                <a:cs typeface="MS PGothic" charset="0"/>
              </a:rPr>
              <a:t>da učesnici budu u </a:t>
            </a:r>
            <a:r>
              <a:rPr lang="bs-Latn-BA" dirty="0" err="1" smtClean="0">
                <a:solidFill>
                  <a:srgbClr val="000000"/>
                </a:solidFill>
                <a:latin typeface="+mj-lt"/>
                <a:ea typeface="MS PGothic" charset="0"/>
                <a:cs typeface="MS PGothic" charset="0"/>
              </a:rPr>
              <a:t>mogućnosti</a:t>
            </a:r>
            <a:r>
              <a:rPr lang="bs-Latn-BA" dirty="0" smtClean="0">
                <a:solidFill>
                  <a:srgbClr val="000000"/>
                </a:solidFill>
                <a:latin typeface="+mj-lt"/>
                <a:ea typeface="MS PGothic" charset="0"/>
                <a:cs typeface="MS PGothic" charset="0"/>
              </a:rPr>
              <a:t> da:</a:t>
            </a:r>
            <a:endParaRPr lang="en-GB" dirty="0" smtClean="0">
              <a:solidFill>
                <a:srgbClr val="000000"/>
              </a:solidFill>
              <a:latin typeface="+mj-lt"/>
              <a:ea typeface="MS PGothic" charset="0"/>
              <a:cs typeface="MS PGothic" charset="0"/>
            </a:endParaRPr>
          </a:p>
          <a:p>
            <a:pPr>
              <a:spcBef>
                <a:spcPct val="20000"/>
              </a:spcBef>
              <a:buFont typeface="Arial" charset="0"/>
              <a:buChar char="•"/>
              <a:defRPr/>
            </a:pPr>
            <a:endParaRPr lang="pt-PT" dirty="0" smtClean="0">
              <a:solidFill>
                <a:srgbClr val="000000"/>
              </a:solidFill>
              <a:latin typeface="+mj-lt"/>
              <a:ea typeface="MS PGothic" charset="0"/>
              <a:cs typeface="MS PGothic" charset="0"/>
            </a:endParaRPr>
          </a:p>
          <a:p>
            <a:pPr>
              <a:spcBef>
                <a:spcPct val="20000"/>
              </a:spcBef>
              <a:buFont typeface="Arial" charset="0"/>
              <a:buChar char="•"/>
              <a:defRPr/>
            </a:pPr>
            <a:r>
              <a:rPr lang="hr-HR" dirty="0" smtClean="0">
                <a:solidFill>
                  <a:srgbClr val="000000"/>
                </a:solidFill>
                <a:latin typeface="+mj-lt"/>
                <a:ea typeface="MS PGothic" charset="0"/>
                <a:cs typeface="MS PGothic" charset="0"/>
              </a:rPr>
              <a:t>Nabroje odredbe materijalnog krivičnog prava koje usvajaju potpisnice  Konvencije i da </a:t>
            </a:r>
            <a:r>
              <a:rPr lang="hr-HR" dirty="0" err="1" smtClean="0">
                <a:solidFill>
                  <a:srgbClr val="000000"/>
                </a:solidFill>
                <a:latin typeface="+mj-lt"/>
                <a:ea typeface="MS PGothic" charset="0"/>
                <a:cs typeface="MS PGothic" charset="0"/>
              </a:rPr>
              <a:t>identifikuju</a:t>
            </a:r>
            <a:r>
              <a:rPr lang="hr-HR" dirty="0" smtClean="0">
                <a:solidFill>
                  <a:srgbClr val="000000"/>
                </a:solidFill>
                <a:latin typeface="+mj-lt"/>
                <a:ea typeface="MS PGothic" charset="0"/>
                <a:cs typeface="MS PGothic" charset="0"/>
              </a:rPr>
              <a:t> bitne elemente krivičnih djela  zasnovanih na Konvenciji </a:t>
            </a:r>
          </a:p>
          <a:p>
            <a:pPr>
              <a:spcBef>
                <a:spcPct val="20000"/>
              </a:spcBef>
              <a:buFont typeface="Arial" charset="0"/>
              <a:buChar char="•"/>
              <a:defRPr/>
            </a:pPr>
            <a:r>
              <a:rPr lang="hr-HR" dirty="0" err="1" smtClean="0">
                <a:solidFill>
                  <a:srgbClr val="000000"/>
                </a:solidFill>
                <a:latin typeface="+mj-lt"/>
              </a:rPr>
              <a:t>Identifikuju</a:t>
            </a:r>
            <a:r>
              <a:rPr lang="hr-HR" dirty="0" smtClean="0">
                <a:solidFill>
                  <a:srgbClr val="000000"/>
                </a:solidFill>
                <a:latin typeface="+mj-lt"/>
              </a:rPr>
              <a:t> te bitne elemente u  praktičnim primjerima</a:t>
            </a:r>
            <a:endParaRPr lang="en-GB" dirty="0" smtClean="0">
              <a:solidFill>
                <a:srgbClr val="000000"/>
              </a:solidFill>
              <a:latin typeface="+mj-lt"/>
            </a:endParaRPr>
          </a:p>
          <a:p>
            <a:pPr marL="0" indent="0">
              <a:spcBef>
                <a:spcPct val="20000"/>
              </a:spcBef>
              <a:defRPr/>
            </a:pPr>
            <a:endParaRPr lang="en-US" sz="2200" dirty="0" smtClean="0">
              <a:solidFill>
                <a:srgbClr val="000000"/>
              </a:solidFill>
              <a:ea typeface="MS PGothic" charset="0"/>
              <a:cs typeface="MS PGothic" charset="0"/>
            </a:endParaRPr>
          </a:p>
        </p:txBody>
      </p:sp>
      <p:sp>
        <p:nvSpPr>
          <p:cNvPr id="4100"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16030750-B0E3-4812-BDD1-7977175B3B16}" type="slidenum">
              <a:rPr lang="en-US" altLang="en-US">
                <a:cs typeface="Arial" charset="0"/>
              </a:rPr>
              <a:pPr/>
              <a:t>3</a:t>
            </a:fld>
            <a:endParaRPr lang="en-US" altLang="en-US">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pPr eaLnBrk="1" hangingPunct="1"/>
            <a:r>
              <a:rPr lang="bs-Latn-BA" altLang="en-US" b="1" dirty="0" err="1" smtClean="0"/>
              <a:t>Oštećivanje</a:t>
            </a:r>
            <a:r>
              <a:rPr lang="bs-Latn-BA" altLang="en-US" b="1" dirty="0" smtClean="0"/>
              <a:t> (kvarenje)</a:t>
            </a:r>
            <a:endParaRPr lang="en-GB" altLang="en-US" b="1" dirty="0" smtClean="0"/>
          </a:p>
        </p:txBody>
      </p:sp>
      <p:sp>
        <p:nvSpPr>
          <p:cNvPr id="78851" name="Rectangle 3"/>
          <p:cNvSpPr>
            <a:spLocks noGrp="1"/>
          </p:cNvSpPr>
          <p:nvPr>
            <p:ph type="body" idx="1"/>
          </p:nvPr>
        </p:nvSpPr>
        <p:spPr>
          <a:xfrm>
            <a:off x="457200" y="2039938"/>
            <a:ext cx="8229600" cy="3443287"/>
          </a:xfrm>
        </p:spPr>
        <p:txBody>
          <a:bodyPr/>
          <a:lstStyle/>
          <a:p>
            <a:pPr algn="just" eaLnBrk="1" hangingPunct="1">
              <a:lnSpc>
                <a:spcPct val="90000"/>
              </a:lnSpc>
              <a:buFont typeface="Arial" pitchFamily="34" charset="0"/>
              <a:buChar char="•"/>
              <a:defRPr/>
            </a:pPr>
            <a:r>
              <a:rPr lang="bs-Latn-BA" sz="3000" dirty="0" err="1" smtClean="0">
                <a:latin typeface="+mj-lt"/>
                <a:ea typeface="+mn-ea"/>
                <a:cs typeface="Times New Roman" pitchFamily="18" charset="0"/>
              </a:rPr>
              <a:t>Oštećivanje</a:t>
            </a:r>
            <a:r>
              <a:rPr lang="bs-Latn-BA" sz="3000" dirty="0" smtClean="0">
                <a:latin typeface="+mj-lt"/>
                <a:ea typeface="+mn-ea"/>
                <a:cs typeface="Times New Roman" pitchFamily="18" charset="0"/>
              </a:rPr>
              <a:t> i kvarenje su radnje koje se preklapaju </a:t>
            </a:r>
            <a:endParaRPr lang="en-GB" sz="3000" dirty="0" smtClean="0">
              <a:latin typeface="+mj-lt"/>
              <a:ea typeface="+mn-ea"/>
              <a:cs typeface="Times New Roman" pitchFamily="18" charset="0"/>
            </a:endParaRPr>
          </a:p>
          <a:p>
            <a:pPr algn="just" eaLnBrk="1" hangingPunct="1">
              <a:lnSpc>
                <a:spcPct val="90000"/>
              </a:lnSpc>
              <a:buFont typeface="Arial" pitchFamily="34" charset="0"/>
              <a:buChar char="•"/>
              <a:defRPr/>
            </a:pPr>
            <a:endParaRPr lang="en-GB" sz="3000" dirty="0">
              <a:latin typeface="+mj-lt"/>
              <a:ea typeface="+mn-ea"/>
              <a:cs typeface="Times New Roman" pitchFamily="18" charset="0"/>
            </a:endParaRPr>
          </a:p>
          <a:p>
            <a:pPr algn="just" eaLnBrk="1" hangingPunct="1">
              <a:lnSpc>
                <a:spcPct val="90000"/>
              </a:lnSpc>
              <a:buFont typeface="Arial" pitchFamily="34" charset="0"/>
              <a:buChar char="•"/>
              <a:defRPr/>
            </a:pPr>
            <a:r>
              <a:rPr lang="bs-Latn-BA" sz="3000" dirty="0" smtClean="0">
                <a:latin typeface="+mj-lt"/>
                <a:ea typeface="+mn-ea"/>
                <a:cs typeface="Times New Roman" pitchFamily="18" charset="0"/>
              </a:rPr>
              <a:t>Negativno menjanje</a:t>
            </a:r>
            <a:r>
              <a:rPr lang="en-GB" sz="3000"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bs-Latn-BA" sz="2600" dirty="0" smtClean="0">
                <a:latin typeface="+mj-lt"/>
                <a:ea typeface="+mn-ea"/>
                <a:cs typeface="Times New Roman" pitchFamily="18" charset="0"/>
              </a:rPr>
              <a:t>Integriteta</a:t>
            </a:r>
            <a:r>
              <a:rPr lang="en-GB" sz="2600" dirty="0" smtClean="0">
                <a:latin typeface="+mj-lt"/>
                <a:ea typeface="+mn-ea"/>
                <a:cs typeface="Times New Roman" pitchFamily="18" charset="0"/>
              </a:rPr>
              <a:t>; </a:t>
            </a:r>
            <a:r>
              <a:rPr lang="bs-Latn-BA" sz="2600" dirty="0" smtClean="0">
                <a:latin typeface="+mj-lt"/>
                <a:ea typeface="+mn-ea"/>
                <a:cs typeface="Times New Roman" pitchFamily="18" charset="0"/>
              </a:rPr>
              <a:t>ili</a:t>
            </a:r>
            <a:r>
              <a:rPr lang="en-GB" sz="2600" dirty="0" smtClean="0">
                <a:latin typeface="+mj-lt"/>
                <a:ea typeface="+mn-ea"/>
                <a:cs typeface="Times New Roman" pitchFamily="18" charset="0"/>
              </a:rPr>
              <a:t> </a:t>
            </a:r>
          </a:p>
          <a:p>
            <a:pPr lvl="1" algn="just" eaLnBrk="1" hangingPunct="1">
              <a:lnSpc>
                <a:spcPct val="90000"/>
              </a:lnSpc>
              <a:buFont typeface="Arial" pitchFamily="34" charset="0"/>
              <a:buChar char="–"/>
              <a:defRPr/>
            </a:pPr>
            <a:r>
              <a:rPr lang="bs-Latn-BA" sz="2600" dirty="0" smtClean="0">
                <a:latin typeface="+mj-lt"/>
                <a:ea typeface="+mn-ea"/>
                <a:cs typeface="Times New Roman" pitchFamily="18" charset="0"/>
              </a:rPr>
              <a:t>Sadržaja informacija</a:t>
            </a:r>
            <a:r>
              <a:rPr lang="en-GB" sz="2600" dirty="0" smtClean="0">
                <a:latin typeface="+mj-lt"/>
                <a:ea typeface="+mn-ea"/>
                <a:cs typeface="Times New Roman" pitchFamily="18" charset="0"/>
              </a:rPr>
              <a:t> </a:t>
            </a:r>
          </a:p>
          <a:p>
            <a:pPr marL="0" indent="0" algn="just" eaLnBrk="1" hangingPunct="1">
              <a:lnSpc>
                <a:spcPct val="90000"/>
              </a:lnSpc>
              <a:buFont typeface="Arial" pitchFamily="34" charset="0"/>
              <a:buNone/>
              <a:defRPr/>
            </a:pPr>
            <a:r>
              <a:rPr lang="en-GB" sz="3000" dirty="0" smtClean="0">
                <a:latin typeface="+mj-lt"/>
                <a:ea typeface="+mn-ea"/>
                <a:cs typeface="Times New Roman" pitchFamily="18" charset="0"/>
              </a:rPr>
              <a:t>	</a:t>
            </a:r>
            <a:r>
              <a:rPr lang="bs-Latn-BA" sz="3000" dirty="0" smtClean="0">
                <a:latin typeface="+mj-lt"/>
                <a:ea typeface="+mn-ea"/>
                <a:cs typeface="Times New Roman" pitchFamily="18" charset="0"/>
              </a:rPr>
              <a:t>podataka i programa </a:t>
            </a:r>
            <a:endParaRPr lang="en-GB" sz="3000" dirty="0" smtClean="0">
              <a:latin typeface="+mj-lt"/>
              <a:ea typeface="+mn-ea"/>
              <a:cs typeface="Times New Roman" pitchFamily="18" charset="0"/>
            </a:endParaRPr>
          </a:p>
          <a:p>
            <a:pPr marL="0" indent="0" algn="just" eaLnBrk="1" hangingPunct="1">
              <a:lnSpc>
                <a:spcPct val="90000"/>
              </a:lnSpc>
              <a:buFont typeface="Arial" pitchFamily="34" charset="0"/>
              <a:buNone/>
              <a:defRPr/>
            </a:pPr>
            <a:endParaRPr lang="en-GB" sz="3000" dirty="0">
              <a:latin typeface="+mj-lt"/>
              <a:ea typeface="+mn-ea"/>
              <a:cs typeface="Times New Roman" pitchFamily="18" charset="0"/>
            </a:endParaRPr>
          </a:p>
          <a:p>
            <a:pPr marL="0" indent="0" algn="just" eaLnBrk="1" hangingPunct="1">
              <a:lnSpc>
                <a:spcPct val="90000"/>
              </a:lnSpc>
              <a:buFont typeface="Arial" pitchFamily="34" charset="0"/>
              <a:buNone/>
              <a:defRPr/>
            </a:pPr>
            <a:endParaRPr lang="en-GB" sz="3000" dirty="0" smtClean="0">
              <a:latin typeface="+mj-lt"/>
              <a:ea typeface="+mn-ea"/>
              <a:cs typeface="Times New Roman" pitchFamily="18" charset="0"/>
            </a:endParaRPr>
          </a:p>
        </p:txBody>
      </p:sp>
      <p:sp>
        <p:nvSpPr>
          <p:cNvPr id="38916"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A37720D3-AAFC-4A2D-837B-489532B862B3}" type="slidenum">
              <a:rPr lang="en-US" altLang="en-US">
                <a:cs typeface="Arial" charset="0"/>
              </a:rPr>
              <a:pPr/>
              <a:t>30</a:t>
            </a:fld>
            <a:endParaRPr lang="en-US" altLang="en-US">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lstStyle/>
          <a:p>
            <a:pPr eaLnBrk="1" hangingPunct="1"/>
            <a:r>
              <a:rPr lang="bs-Latn-BA" altLang="en-US" b="1" dirty="0" smtClean="0"/>
              <a:t>Brisanje</a:t>
            </a:r>
            <a:endParaRPr lang="en-GB" altLang="en-US" b="1" dirty="0" smtClean="0"/>
          </a:p>
        </p:txBody>
      </p:sp>
      <p:sp>
        <p:nvSpPr>
          <p:cNvPr id="78851" name="Rectangle 3"/>
          <p:cNvSpPr>
            <a:spLocks noGrp="1"/>
          </p:cNvSpPr>
          <p:nvPr>
            <p:ph type="body" idx="1"/>
          </p:nvPr>
        </p:nvSpPr>
        <p:spPr>
          <a:xfrm>
            <a:off x="457200" y="1955800"/>
            <a:ext cx="8229600" cy="3443288"/>
          </a:xfrm>
        </p:spPr>
        <p:txBody>
          <a:bodyPr/>
          <a:lstStyle/>
          <a:p>
            <a:pPr algn="just" eaLnBrk="1" hangingPunct="1">
              <a:lnSpc>
                <a:spcPct val="90000"/>
              </a:lnSpc>
              <a:buFont typeface="Arial" pitchFamily="34" charset="0"/>
              <a:buChar char="•"/>
              <a:defRPr/>
            </a:pPr>
            <a:r>
              <a:rPr lang="bs-Latn-BA" sz="3000" dirty="0" smtClean="0">
                <a:latin typeface="+mj-lt"/>
                <a:ea typeface="+mn-ea"/>
                <a:cs typeface="Times New Roman" pitchFamily="18" charset="0"/>
              </a:rPr>
              <a:t>Brisanje podataka je ekvivalent uništenju materijalnih stvari</a:t>
            </a:r>
            <a:endParaRPr lang="en-GB" sz="3000" dirty="0" smtClean="0">
              <a:latin typeface="+mj-lt"/>
              <a:ea typeface="+mn-ea"/>
              <a:cs typeface="Times New Roman" pitchFamily="18" charset="0"/>
            </a:endParaRPr>
          </a:p>
          <a:p>
            <a:pPr algn="just" eaLnBrk="1" hangingPunct="1">
              <a:lnSpc>
                <a:spcPct val="90000"/>
              </a:lnSpc>
              <a:buFont typeface="Arial" pitchFamily="34" charset="0"/>
              <a:buChar char="•"/>
              <a:defRPr/>
            </a:pPr>
            <a:endParaRPr lang="en-GB" sz="3000" dirty="0" smtClean="0">
              <a:latin typeface="+mj-lt"/>
              <a:ea typeface="+mn-ea"/>
              <a:cs typeface="Times New Roman" pitchFamily="18" charset="0"/>
            </a:endParaRPr>
          </a:p>
          <a:p>
            <a:pPr algn="just" eaLnBrk="1" hangingPunct="1">
              <a:lnSpc>
                <a:spcPct val="90000"/>
              </a:lnSpc>
              <a:buFont typeface="Arial" pitchFamily="34" charset="0"/>
              <a:buChar char="•"/>
              <a:defRPr/>
            </a:pPr>
            <a:r>
              <a:rPr lang="bs-Latn-BA" sz="3000" dirty="0" smtClean="0">
                <a:latin typeface="+mj-lt"/>
                <a:ea typeface="+mn-ea"/>
                <a:cs typeface="Times New Roman" pitchFamily="18" charset="0"/>
              </a:rPr>
              <a:t>Uništava podatke </a:t>
            </a:r>
            <a:endParaRPr lang="en-GB" sz="3000" dirty="0" smtClean="0">
              <a:latin typeface="+mj-lt"/>
              <a:ea typeface="+mn-ea"/>
              <a:cs typeface="Times New Roman" pitchFamily="18" charset="0"/>
            </a:endParaRPr>
          </a:p>
          <a:p>
            <a:pPr algn="just" eaLnBrk="1" hangingPunct="1">
              <a:lnSpc>
                <a:spcPct val="90000"/>
              </a:lnSpc>
              <a:buFont typeface="Arial" pitchFamily="34" charset="0"/>
              <a:buChar char="•"/>
              <a:defRPr/>
            </a:pPr>
            <a:endParaRPr lang="en-GB" sz="3000" dirty="0">
              <a:latin typeface="+mj-lt"/>
              <a:ea typeface="+mn-ea"/>
              <a:cs typeface="Times New Roman" pitchFamily="18" charset="0"/>
            </a:endParaRPr>
          </a:p>
          <a:p>
            <a:pPr algn="just" eaLnBrk="1" hangingPunct="1">
              <a:lnSpc>
                <a:spcPct val="90000"/>
              </a:lnSpc>
              <a:buFont typeface="Arial" pitchFamily="34" charset="0"/>
              <a:buChar char="•"/>
              <a:defRPr/>
            </a:pPr>
            <a:r>
              <a:rPr lang="bs-Latn-BA" sz="3000" dirty="0" smtClean="0">
                <a:latin typeface="+mj-lt"/>
                <a:ea typeface="+mn-ea"/>
                <a:cs typeface="Times New Roman" pitchFamily="18" charset="0"/>
              </a:rPr>
              <a:t>Čini podatke neprepoznatljivim</a:t>
            </a:r>
            <a:endParaRPr lang="en-GB" sz="3000" dirty="0" smtClean="0">
              <a:latin typeface="+mj-lt"/>
              <a:ea typeface="+mn-ea"/>
              <a:cs typeface="Times New Roman" pitchFamily="18" charset="0"/>
            </a:endParaRPr>
          </a:p>
          <a:p>
            <a:pPr algn="just" eaLnBrk="1" hangingPunct="1">
              <a:lnSpc>
                <a:spcPct val="90000"/>
              </a:lnSpc>
              <a:buFont typeface="Arial" pitchFamily="34" charset="0"/>
              <a:buChar char="•"/>
              <a:defRPr/>
            </a:pPr>
            <a:endParaRPr lang="en-GB" sz="3000" dirty="0">
              <a:latin typeface="+mj-lt"/>
              <a:ea typeface="+mn-ea"/>
              <a:cs typeface="Times New Roman" pitchFamily="18" charset="0"/>
            </a:endParaRPr>
          </a:p>
          <a:p>
            <a:pPr algn="just" eaLnBrk="1" hangingPunct="1">
              <a:lnSpc>
                <a:spcPct val="90000"/>
              </a:lnSpc>
              <a:buFont typeface="Arial" pitchFamily="34" charset="0"/>
              <a:buChar char="•"/>
              <a:defRPr/>
            </a:pPr>
            <a:endParaRPr lang="en-GB" sz="3000" dirty="0" smtClean="0">
              <a:latin typeface="+mj-lt"/>
              <a:ea typeface="+mn-ea"/>
              <a:cs typeface="Times New Roman" pitchFamily="18" charset="0"/>
            </a:endParaRPr>
          </a:p>
        </p:txBody>
      </p:sp>
      <p:sp>
        <p:nvSpPr>
          <p:cNvPr id="40964"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E3B83139-E48A-4367-A418-E014823B0C82}" type="slidenum">
              <a:rPr lang="en-US" altLang="en-US">
                <a:cs typeface="Arial" charset="0"/>
              </a:rPr>
              <a:pPr/>
              <a:t>31</a:t>
            </a:fld>
            <a:endParaRPr lang="en-US" altLang="en-US">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pPr eaLnBrk="1" hangingPunct="1"/>
            <a:r>
              <a:rPr lang="bs-Latn-BA" altLang="en-US" b="1" dirty="0" smtClean="0"/>
              <a:t>Izmjene</a:t>
            </a:r>
            <a:endParaRPr lang="en-GB" altLang="en-US" b="1" dirty="0" smtClean="0"/>
          </a:p>
        </p:txBody>
      </p:sp>
      <p:sp>
        <p:nvSpPr>
          <p:cNvPr id="78851" name="Rectangle 3"/>
          <p:cNvSpPr>
            <a:spLocks noGrp="1"/>
          </p:cNvSpPr>
          <p:nvPr>
            <p:ph type="body" idx="1"/>
          </p:nvPr>
        </p:nvSpPr>
        <p:spPr>
          <a:xfrm>
            <a:off x="457200" y="2097088"/>
            <a:ext cx="8229600" cy="3443287"/>
          </a:xfrm>
        </p:spPr>
        <p:txBody>
          <a:bodyPr/>
          <a:lstStyle/>
          <a:p>
            <a:pPr algn="just" eaLnBrk="1" hangingPunct="1">
              <a:lnSpc>
                <a:spcPct val="90000"/>
              </a:lnSpc>
              <a:buFont typeface="Arial" pitchFamily="34" charset="0"/>
              <a:buChar char="•"/>
              <a:defRPr/>
            </a:pPr>
            <a:r>
              <a:rPr lang="bs-Latn-BA" sz="3000" dirty="0" smtClean="0">
                <a:latin typeface="+mj-lt"/>
                <a:ea typeface="+mn-ea"/>
                <a:cs typeface="Times New Roman" pitchFamily="18" charset="0"/>
              </a:rPr>
              <a:t>Modifikovanje postojećih podataka </a:t>
            </a:r>
            <a:endParaRPr lang="en-GB" sz="3000" dirty="0" smtClean="0">
              <a:latin typeface="+mj-lt"/>
              <a:ea typeface="+mn-ea"/>
              <a:cs typeface="Times New Roman" pitchFamily="18" charset="0"/>
            </a:endParaRPr>
          </a:p>
          <a:p>
            <a:pPr algn="just" eaLnBrk="1" hangingPunct="1">
              <a:lnSpc>
                <a:spcPct val="90000"/>
              </a:lnSpc>
              <a:buFont typeface="Arial" pitchFamily="34" charset="0"/>
              <a:buChar char="•"/>
              <a:defRPr/>
            </a:pPr>
            <a:endParaRPr lang="en-GB" sz="3000" dirty="0">
              <a:latin typeface="+mj-lt"/>
              <a:ea typeface="+mn-ea"/>
              <a:cs typeface="Times New Roman" pitchFamily="18" charset="0"/>
            </a:endParaRPr>
          </a:p>
          <a:p>
            <a:pPr algn="just" eaLnBrk="1" hangingPunct="1">
              <a:lnSpc>
                <a:spcPct val="90000"/>
              </a:lnSpc>
              <a:buFont typeface="Arial" pitchFamily="34" charset="0"/>
              <a:buChar char="•"/>
              <a:defRPr/>
            </a:pPr>
            <a:r>
              <a:rPr lang="bs-Latn-BA" sz="3000" dirty="0" smtClean="0">
                <a:latin typeface="+mj-lt"/>
                <a:ea typeface="+mn-ea"/>
                <a:cs typeface="Times New Roman" pitchFamily="18" charset="0"/>
              </a:rPr>
              <a:t>Uključuje zloćudne kodove, kao što su virusi i trojanski konji, čija upotreba rezultira modifikacijom podataka</a:t>
            </a:r>
            <a:endParaRPr lang="en-GB" sz="3000" dirty="0" smtClean="0">
              <a:latin typeface="+mj-lt"/>
              <a:ea typeface="+mn-ea"/>
              <a:cs typeface="Times New Roman" pitchFamily="18" charset="0"/>
            </a:endParaRPr>
          </a:p>
          <a:p>
            <a:pPr algn="just" eaLnBrk="1" hangingPunct="1">
              <a:lnSpc>
                <a:spcPct val="90000"/>
              </a:lnSpc>
              <a:buFont typeface="Arial" pitchFamily="34" charset="0"/>
              <a:buChar char="•"/>
              <a:defRPr/>
            </a:pPr>
            <a:endParaRPr lang="en-GB" sz="3000" dirty="0">
              <a:latin typeface="+mj-lt"/>
              <a:ea typeface="+mn-ea"/>
              <a:cs typeface="Times New Roman" pitchFamily="18" charset="0"/>
            </a:endParaRPr>
          </a:p>
          <a:p>
            <a:pPr algn="just" eaLnBrk="1" hangingPunct="1">
              <a:lnSpc>
                <a:spcPct val="90000"/>
              </a:lnSpc>
              <a:buFont typeface="Arial" pitchFamily="34" charset="0"/>
              <a:buChar char="•"/>
              <a:defRPr/>
            </a:pPr>
            <a:endParaRPr lang="en-GB" sz="3000" dirty="0" smtClean="0">
              <a:latin typeface="+mj-lt"/>
              <a:ea typeface="+mn-ea"/>
              <a:cs typeface="Times New Roman" pitchFamily="18" charset="0"/>
            </a:endParaRPr>
          </a:p>
        </p:txBody>
      </p:sp>
      <p:sp>
        <p:nvSpPr>
          <p:cNvPr id="43012"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F9C6E942-8495-495A-BEDB-AB3C21598303}" type="slidenum">
              <a:rPr lang="en-US" altLang="en-US">
                <a:cs typeface="Arial" charset="0"/>
              </a:rPr>
              <a:pPr/>
              <a:t>32</a:t>
            </a:fld>
            <a:endParaRPr lang="en-US" altLang="en-US">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lstStyle/>
          <a:p>
            <a:pPr eaLnBrk="1" hangingPunct="1"/>
            <a:r>
              <a:rPr lang="bs-Latn-BA" altLang="en-US" sz="3600" b="1" dirty="0" smtClean="0"/>
              <a:t>Prikrivanje-element koji</a:t>
            </a:r>
            <a:br>
              <a:rPr lang="bs-Latn-BA" altLang="en-US" sz="3600" b="1" dirty="0" smtClean="0"/>
            </a:br>
            <a:r>
              <a:rPr lang="bs-Latn-BA" altLang="en-US" sz="3600" b="1" dirty="0" smtClean="0"/>
              <a:t>nije naveden u našem prevodu</a:t>
            </a:r>
            <a:r>
              <a:rPr lang="bs-Latn-BA" altLang="en-US" sz="3600" b="1" dirty="0"/>
              <a:t> </a:t>
            </a:r>
            <a:r>
              <a:rPr lang="bs-Latn-BA" altLang="en-US" sz="3600" b="1" dirty="0" smtClean="0"/>
              <a:t>Konvencije</a:t>
            </a:r>
            <a:endParaRPr lang="en-GB" altLang="en-US" sz="3600" b="1" dirty="0" smtClean="0"/>
          </a:p>
        </p:txBody>
      </p:sp>
      <p:sp>
        <p:nvSpPr>
          <p:cNvPr id="78851" name="Rectangle 3"/>
          <p:cNvSpPr>
            <a:spLocks noGrp="1"/>
          </p:cNvSpPr>
          <p:nvPr>
            <p:ph type="body" idx="1"/>
          </p:nvPr>
        </p:nvSpPr>
        <p:spPr>
          <a:xfrm>
            <a:off x="457200" y="1984375"/>
            <a:ext cx="8229600" cy="3443288"/>
          </a:xfrm>
        </p:spPr>
        <p:txBody>
          <a:bodyPr/>
          <a:lstStyle/>
          <a:p>
            <a:pPr algn="just" eaLnBrk="1" hangingPunct="1">
              <a:lnSpc>
                <a:spcPct val="90000"/>
              </a:lnSpc>
              <a:buFont typeface="Arial" pitchFamily="34" charset="0"/>
              <a:buChar char="•"/>
              <a:defRPr/>
            </a:pPr>
            <a:r>
              <a:rPr lang="bs-Latn-BA" sz="3000" dirty="0" smtClean="0">
                <a:latin typeface="+mj-lt"/>
                <a:ea typeface="+mn-ea"/>
                <a:cs typeface="Times New Roman" pitchFamily="18" charset="0"/>
              </a:rPr>
              <a:t>Svaka aktivnost koja sprečava ili prekida dostupnost podataka licu koje ima pristup računaru ili medijumu za čuvanje podataka na kojem su sačuvani</a:t>
            </a:r>
            <a:endParaRPr lang="en-GB" sz="3000" dirty="0" smtClean="0">
              <a:latin typeface="+mj-lt"/>
              <a:ea typeface="+mn-ea"/>
              <a:cs typeface="Times New Roman" pitchFamily="18" charset="0"/>
            </a:endParaRPr>
          </a:p>
          <a:p>
            <a:pPr algn="just" eaLnBrk="1" hangingPunct="1">
              <a:lnSpc>
                <a:spcPct val="90000"/>
              </a:lnSpc>
              <a:buFont typeface="Arial" pitchFamily="34" charset="0"/>
              <a:buChar char="•"/>
              <a:defRPr/>
            </a:pPr>
            <a:endParaRPr lang="en-GB" sz="3000" dirty="0">
              <a:latin typeface="+mj-lt"/>
              <a:ea typeface="+mn-ea"/>
              <a:cs typeface="Times New Roman" pitchFamily="18" charset="0"/>
            </a:endParaRPr>
          </a:p>
          <a:p>
            <a:pPr algn="just" eaLnBrk="1" hangingPunct="1">
              <a:lnSpc>
                <a:spcPct val="90000"/>
              </a:lnSpc>
              <a:buFont typeface="Arial" pitchFamily="34" charset="0"/>
              <a:buChar char="•"/>
              <a:defRPr/>
            </a:pPr>
            <a:r>
              <a:rPr lang="bs-Latn-BA" sz="3000" dirty="0" smtClean="0">
                <a:latin typeface="+mj-lt"/>
                <a:ea typeface="+mn-ea"/>
                <a:cs typeface="Times New Roman" pitchFamily="18" charset="0"/>
              </a:rPr>
              <a:t>Ne utiče na sadržaj podataka nego na dostupnost, podaci nisu izbrisani ali nisu vidljivi</a:t>
            </a:r>
            <a:endParaRPr lang="en-GB" sz="3000" dirty="0" smtClean="0">
              <a:latin typeface="+mj-lt"/>
              <a:ea typeface="+mn-ea"/>
              <a:cs typeface="Times New Roman" pitchFamily="18" charset="0"/>
            </a:endParaRPr>
          </a:p>
        </p:txBody>
      </p:sp>
      <p:sp>
        <p:nvSpPr>
          <p:cNvPr id="45060"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926A3577-76F3-4308-AA16-DB3193269E63}" type="slidenum">
              <a:rPr lang="en-US" altLang="en-US">
                <a:cs typeface="Arial" charset="0"/>
              </a:rPr>
              <a:pPr/>
              <a:t>33</a:t>
            </a:fld>
            <a:endParaRPr lang="en-US" altLang="en-US">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p:txBody>
          <a:bodyPr/>
          <a:lstStyle/>
          <a:p>
            <a:pPr eaLnBrk="1" hangingPunct="1"/>
            <a:r>
              <a:rPr lang="bs-Latn-BA" altLang="en-US" b="1" dirty="0" smtClean="0"/>
              <a:t>Bespravno</a:t>
            </a:r>
            <a:endParaRPr lang="en-GB" altLang="en-US" b="1" dirty="0" smtClean="0"/>
          </a:p>
        </p:txBody>
      </p:sp>
      <p:sp>
        <p:nvSpPr>
          <p:cNvPr id="47107" name="Rectangle 3"/>
          <p:cNvSpPr>
            <a:spLocks noGrp="1"/>
          </p:cNvSpPr>
          <p:nvPr>
            <p:ph type="body" idx="1"/>
          </p:nvPr>
        </p:nvSpPr>
        <p:spPr>
          <a:xfrm>
            <a:off x="457200" y="1730375"/>
            <a:ext cx="8229600" cy="3443288"/>
          </a:xfrm>
        </p:spPr>
        <p:txBody>
          <a:bodyPr/>
          <a:lstStyle/>
          <a:p>
            <a:pPr algn="just" eaLnBrk="1" hangingPunct="1">
              <a:lnSpc>
                <a:spcPct val="90000"/>
              </a:lnSpc>
            </a:pPr>
            <a:r>
              <a:rPr lang="bs-Latn-BA" altLang="en-US" sz="2600" dirty="0" smtClean="0"/>
              <a:t>Ne primenjuje se tamo gde lice koje vrši ometanje ima pravo na to</a:t>
            </a:r>
            <a:endParaRPr lang="en-GB" altLang="en-US" sz="2600" dirty="0" smtClean="0"/>
          </a:p>
          <a:p>
            <a:pPr algn="just" eaLnBrk="1" hangingPunct="1">
              <a:lnSpc>
                <a:spcPct val="90000"/>
              </a:lnSpc>
            </a:pPr>
            <a:r>
              <a:rPr lang="bs-Latn-BA" altLang="en-US" sz="2600" dirty="0" smtClean="0"/>
              <a:t>Primeri uključuju</a:t>
            </a:r>
            <a:r>
              <a:rPr lang="en-GB" altLang="en-US" sz="2600" dirty="0" smtClean="0"/>
              <a:t>:</a:t>
            </a:r>
          </a:p>
          <a:p>
            <a:pPr lvl="1" algn="just" eaLnBrk="1" hangingPunct="1">
              <a:lnSpc>
                <a:spcPct val="90000"/>
              </a:lnSpc>
            </a:pPr>
            <a:r>
              <a:rPr lang="bs-Latn-BA" altLang="en-US" sz="2200" dirty="0" smtClean="0"/>
              <a:t>Aktivnosti vezane za dizajniranje mreža ili zajedničkih poduhvata ili komercijalnih praksi</a:t>
            </a:r>
            <a:endParaRPr lang="en-GB" altLang="en-US" sz="2200" dirty="0" smtClean="0"/>
          </a:p>
          <a:p>
            <a:pPr lvl="1" algn="just" eaLnBrk="1" hangingPunct="1">
              <a:lnSpc>
                <a:spcPct val="90000"/>
              </a:lnSpc>
            </a:pPr>
            <a:r>
              <a:rPr lang="bs-Latn-BA" altLang="en-US" sz="2200" dirty="0" smtClean="0"/>
              <a:t>Testiranje ili zaštitu </a:t>
            </a:r>
            <a:r>
              <a:rPr lang="bs-Latn-BA" altLang="en-US" sz="2200" dirty="0" err="1" smtClean="0"/>
              <a:t>bezbjedonosnih</a:t>
            </a:r>
            <a:r>
              <a:rPr lang="bs-Latn-BA" altLang="en-US" sz="2200" dirty="0" smtClean="0"/>
              <a:t> kompjuterskih  sistema ili kompjutera koje je ovlastio vlasnik ili operator</a:t>
            </a:r>
            <a:r>
              <a:rPr lang="en-GB" altLang="en-US" sz="2200" dirty="0" smtClean="0"/>
              <a:t> </a:t>
            </a:r>
          </a:p>
          <a:p>
            <a:pPr lvl="1" algn="just" eaLnBrk="1" hangingPunct="1">
              <a:lnSpc>
                <a:spcPct val="90000"/>
              </a:lnSpc>
            </a:pPr>
            <a:r>
              <a:rPr lang="bs-Latn-BA" altLang="en-US" sz="2200" dirty="0" smtClean="0"/>
              <a:t>Rekonfiguracije računarskog operativnog sistema u vreme instaliranja novog softvera</a:t>
            </a:r>
            <a:r>
              <a:rPr lang="en-GB" altLang="en-US" sz="2200" dirty="0" smtClean="0"/>
              <a:t> </a:t>
            </a:r>
          </a:p>
          <a:p>
            <a:pPr lvl="1" algn="just" eaLnBrk="1" hangingPunct="1">
              <a:lnSpc>
                <a:spcPct val="90000"/>
              </a:lnSpc>
            </a:pPr>
            <a:r>
              <a:rPr lang="bs-Latn-BA" altLang="en-US" sz="2200" dirty="0" smtClean="0"/>
              <a:t>Modifikaciju podataka o saobraćaju u svrhu olakšavanja anonimnih komunikacija (npr. anonimni </a:t>
            </a:r>
            <a:r>
              <a:rPr lang="bs-Latn-BA" altLang="en-US" sz="2200" i="1" dirty="0" smtClean="0"/>
              <a:t>remailer</a:t>
            </a:r>
            <a:r>
              <a:rPr lang="bs-Latn-BA" altLang="en-US" sz="2200" dirty="0" smtClean="0"/>
              <a:t> sistemi)</a:t>
            </a:r>
            <a:endParaRPr lang="en-GB" altLang="en-US" sz="2200" dirty="0" smtClean="0"/>
          </a:p>
          <a:p>
            <a:pPr lvl="1" algn="just" eaLnBrk="1" hangingPunct="1">
              <a:lnSpc>
                <a:spcPct val="90000"/>
              </a:lnSpc>
            </a:pPr>
            <a:r>
              <a:rPr lang="bs-Latn-BA" altLang="en-US" sz="2200" dirty="0" smtClean="0"/>
              <a:t>Modifikaciju podataka u svrhu bezbednih komunikacija (npr. enkripcija)</a:t>
            </a:r>
            <a:endParaRPr lang="en-GB" altLang="en-US" sz="2200" dirty="0" smtClean="0"/>
          </a:p>
        </p:txBody>
      </p:sp>
      <p:sp>
        <p:nvSpPr>
          <p:cNvPr id="47108"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5E2F99D6-8190-443F-B6DB-48BD32CCD40A}" type="slidenum">
              <a:rPr lang="en-US" altLang="en-US">
                <a:cs typeface="Arial" charset="0"/>
              </a:rPr>
              <a:pPr/>
              <a:t>34</a:t>
            </a:fld>
            <a:endParaRPr lang="en-US" altLang="en-US">
              <a:cs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pPr eaLnBrk="1" hangingPunct="1"/>
            <a:r>
              <a:rPr lang="bs-Latn-BA" altLang="en-US" b="1" dirty="0" smtClean="0"/>
              <a:t>Dodatni element-ozbiljna šteta</a:t>
            </a:r>
            <a:endParaRPr lang="en-GB" altLang="en-US" b="1" dirty="0" smtClean="0"/>
          </a:p>
        </p:txBody>
      </p:sp>
      <p:sp>
        <p:nvSpPr>
          <p:cNvPr id="78851" name="Rectangle 3"/>
          <p:cNvSpPr>
            <a:spLocks noGrp="1"/>
          </p:cNvSpPr>
          <p:nvPr>
            <p:ph type="body" idx="1"/>
          </p:nvPr>
        </p:nvSpPr>
        <p:spPr>
          <a:xfrm>
            <a:off x="457200" y="1900238"/>
            <a:ext cx="8229600" cy="3443287"/>
          </a:xfrm>
        </p:spPr>
        <p:txBody>
          <a:bodyPr/>
          <a:lstStyle/>
          <a:p>
            <a:pPr algn="just" eaLnBrk="1" hangingPunct="1">
              <a:lnSpc>
                <a:spcPct val="90000"/>
              </a:lnSpc>
              <a:buFont typeface="Arial" pitchFamily="34" charset="0"/>
              <a:buChar char="•"/>
              <a:defRPr/>
            </a:pPr>
            <a:r>
              <a:rPr lang="bs-Latn-BA" sz="3000" dirty="0" smtClean="0">
                <a:latin typeface="+mj-lt"/>
                <a:ea typeface="+mn-ea"/>
                <a:cs typeface="Times New Roman" pitchFamily="18" charset="0"/>
              </a:rPr>
              <a:t>Zemlje potpisnice mogu vezati ovu inkriminaciju sa uzrokovanjem ozbiljne štete</a:t>
            </a:r>
            <a:endParaRPr lang="en-GB" sz="3000" dirty="0" smtClean="0">
              <a:latin typeface="+mj-lt"/>
              <a:ea typeface="+mn-ea"/>
              <a:cs typeface="Times New Roman" pitchFamily="18" charset="0"/>
            </a:endParaRPr>
          </a:p>
          <a:p>
            <a:pPr algn="just" eaLnBrk="1" hangingPunct="1">
              <a:lnSpc>
                <a:spcPct val="90000"/>
              </a:lnSpc>
              <a:buFont typeface="Arial" pitchFamily="34" charset="0"/>
              <a:buChar char="•"/>
              <a:defRPr/>
            </a:pPr>
            <a:endParaRPr lang="en-GB" sz="3000" dirty="0">
              <a:latin typeface="+mj-lt"/>
              <a:ea typeface="+mn-ea"/>
              <a:cs typeface="Times New Roman" pitchFamily="18" charset="0"/>
            </a:endParaRPr>
          </a:p>
          <a:p>
            <a:pPr algn="just" eaLnBrk="1" hangingPunct="1">
              <a:lnSpc>
                <a:spcPct val="90000"/>
              </a:lnSpc>
              <a:buFont typeface="Arial" pitchFamily="34" charset="0"/>
              <a:buChar char="•"/>
              <a:defRPr/>
            </a:pPr>
            <a:r>
              <a:rPr lang="bs-Latn-BA" sz="3000" dirty="0" smtClean="0">
                <a:latin typeface="+mj-lt"/>
                <a:ea typeface="+mn-ea"/>
                <a:cs typeface="Times New Roman" pitchFamily="18" charset="0"/>
              </a:rPr>
              <a:t>Definicija ozbiljne štete treba da bude propisana u domaćem zakonodavstvu </a:t>
            </a:r>
            <a:r>
              <a:rPr lang="en-GB" sz="3000" dirty="0" smtClean="0">
                <a:latin typeface="+mj-lt"/>
                <a:ea typeface="+mn-ea"/>
                <a:cs typeface="Times New Roman" pitchFamily="18" charset="0"/>
              </a:rPr>
              <a:t> </a:t>
            </a:r>
          </a:p>
          <a:p>
            <a:pPr algn="just" eaLnBrk="1" hangingPunct="1">
              <a:lnSpc>
                <a:spcPct val="90000"/>
              </a:lnSpc>
              <a:buFont typeface="Arial" pitchFamily="34" charset="0"/>
              <a:buChar char="•"/>
              <a:defRPr/>
            </a:pPr>
            <a:endParaRPr lang="en-GB" sz="3000" dirty="0">
              <a:latin typeface="+mj-lt"/>
              <a:ea typeface="+mn-ea"/>
              <a:cs typeface="Times New Roman" pitchFamily="18" charset="0"/>
            </a:endParaRPr>
          </a:p>
          <a:p>
            <a:pPr algn="just" eaLnBrk="1" hangingPunct="1">
              <a:lnSpc>
                <a:spcPct val="90000"/>
              </a:lnSpc>
              <a:buFont typeface="Arial" pitchFamily="34" charset="0"/>
              <a:buChar char="•"/>
              <a:defRPr/>
            </a:pPr>
            <a:r>
              <a:rPr lang="bs-Latn-BA" sz="3000" dirty="0" smtClean="0">
                <a:latin typeface="+mj-lt"/>
                <a:ea typeface="+mn-ea"/>
                <a:cs typeface="Times New Roman" pitchFamily="18" charset="0"/>
              </a:rPr>
              <a:t>Može da bude određena novčanim iznosom</a:t>
            </a:r>
            <a:endParaRPr lang="en-GB" sz="3000" dirty="0" smtClean="0">
              <a:latin typeface="+mj-lt"/>
              <a:ea typeface="+mn-ea"/>
              <a:cs typeface="Times New Roman" pitchFamily="18" charset="0"/>
            </a:endParaRPr>
          </a:p>
        </p:txBody>
      </p:sp>
      <p:sp>
        <p:nvSpPr>
          <p:cNvPr id="49156"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251886D7-200F-4595-8344-2086A35E9F8F}" type="slidenum">
              <a:rPr lang="en-US" altLang="en-US">
                <a:cs typeface="Arial" charset="0"/>
              </a:rPr>
              <a:pPr/>
              <a:t>35</a:t>
            </a:fld>
            <a:endParaRPr lang="en-US" altLang="en-US">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body" idx="1"/>
          </p:nvPr>
        </p:nvSpPr>
        <p:spPr>
          <a:xfrm>
            <a:off x="457200" y="512763"/>
            <a:ext cx="8229600" cy="5884862"/>
          </a:xfrm>
          <a:ln w="38100">
            <a:solidFill>
              <a:srgbClr val="FF0000"/>
            </a:solidFill>
          </a:ln>
        </p:spPr>
        <p:txBody>
          <a:bodyPr/>
          <a:lstStyle/>
          <a:p>
            <a:pPr algn="ctr" eaLnBrk="1" hangingPunct="1">
              <a:lnSpc>
                <a:spcPct val="80000"/>
              </a:lnSpc>
              <a:buFont typeface="Arial" charset="0"/>
              <a:buNone/>
            </a:pPr>
            <a:endParaRPr lang="en-GB" altLang="en-US" b="1" i="1" dirty="0" smtClean="0"/>
          </a:p>
          <a:p>
            <a:pPr algn="ctr" eaLnBrk="1" hangingPunct="1">
              <a:lnSpc>
                <a:spcPct val="80000"/>
              </a:lnSpc>
              <a:buFont typeface="Arial" charset="0"/>
              <a:buNone/>
            </a:pPr>
            <a:r>
              <a:rPr lang="bs-Latn-BA" altLang="en-US" b="1" i="1" dirty="0" smtClean="0"/>
              <a:t>Povreda integriteta sistema </a:t>
            </a:r>
            <a:endParaRPr lang="en-GB" altLang="en-US" b="1" i="1" dirty="0" smtClean="0"/>
          </a:p>
          <a:p>
            <a:pPr algn="ctr" eaLnBrk="1" hangingPunct="1">
              <a:lnSpc>
                <a:spcPct val="80000"/>
              </a:lnSpc>
              <a:buFont typeface="Arial" charset="0"/>
              <a:buNone/>
            </a:pPr>
            <a:r>
              <a:rPr lang="bs-Latn-BA" altLang="en-US" b="1" i="1" dirty="0" smtClean="0"/>
              <a:t>(Član</a:t>
            </a:r>
            <a:r>
              <a:rPr lang="en-GB" altLang="en-US" b="1" i="1" dirty="0" smtClean="0"/>
              <a:t> 5</a:t>
            </a:r>
            <a:r>
              <a:rPr lang="bs-Latn-BA" altLang="en-US" b="1" i="1" dirty="0" smtClean="0"/>
              <a:t>.</a:t>
            </a:r>
            <a:r>
              <a:rPr lang="en-GB" altLang="en-US" b="1" i="1" dirty="0" smtClean="0"/>
              <a:t> – </a:t>
            </a:r>
            <a:r>
              <a:rPr lang="bs-Latn-BA" altLang="en-US" b="1" i="1" dirty="0" smtClean="0"/>
              <a:t>Konvencija iz Budimpešte</a:t>
            </a:r>
            <a:r>
              <a:rPr lang="en-GB" altLang="en-US" b="1" i="1" dirty="0" smtClean="0"/>
              <a:t>)</a:t>
            </a:r>
          </a:p>
          <a:p>
            <a:pPr algn="ctr" eaLnBrk="1" hangingPunct="1">
              <a:lnSpc>
                <a:spcPct val="80000"/>
              </a:lnSpc>
              <a:buFont typeface="Arial" charset="0"/>
              <a:buNone/>
            </a:pPr>
            <a:endParaRPr lang="en-GB" altLang="en-US" i="1" dirty="0" smtClean="0"/>
          </a:p>
          <a:p>
            <a:pPr algn="ctr" eaLnBrk="1" hangingPunct="1">
              <a:lnSpc>
                <a:spcPct val="80000"/>
              </a:lnSpc>
            </a:pPr>
            <a:r>
              <a:rPr lang="bs-Latn-BA" altLang="en-US" i="1" dirty="0" smtClean="0"/>
              <a:t>Ozbiljna povreda funkcionisanja kompjuterskog sistema </a:t>
            </a:r>
            <a:endParaRPr lang="en-GB" altLang="en-US" i="1" dirty="0" smtClean="0"/>
          </a:p>
          <a:p>
            <a:pPr algn="ctr" eaLnBrk="1" hangingPunct="1">
              <a:lnSpc>
                <a:spcPct val="80000"/>
              </a:lnSpc>
              <a:buFont typeface="Arial" charset="0"/>
              <a:buNone/>
            </a:pPr>
            <a:endParaRPr lang="en-GB" altLang="en-US" i="1" dirty="0" smtClean="0"/>
          </a:p>
          <a:p>
            <a:pPr algn="ctr" eaLnBrk="1" hangingPunct="1">
              <a:lnSpc>
                <a:spcPct val="80000"/>
              </a:lnSpc>
            </a:pPr>
            <a:r>
              <a:rPr lang="bs-Latn-BA" altLang="en-US" i="1" dirty="0" smtClean="0"/>
              <a:t>Unošenjem, prenošenjem, </a:t>
            </a:r>
            <a:r>
              <a:rPr lang="bs-Latn-BA" altLang="en-US" i="1" dirty="0" err="1" smtClean="0"/>
              <a:t>oštećivanjem</a:t>
            </a:r>
            <a:r>
              <a:rPr lang="bs-Latn-BA" altLang="en-US" i="1" dirty="0" smtClean="0"/>
              <a:t>, brisanjem, izmjenjivanjem ili ukidanjem kompjuterskih podataka</a:t>
            </a:r>
            <a:endParaRPr lang="en-GB" altLang="en-US" i="1" dirty="0" smtClean="0"/>
          </a:p>
          <a:p>
            <a:pPr algn="ctr" eaLnBrk="1" hangingPunct="1">
              <a:lnSpc>
                <a:spcPct val="80000"/>
              </a:lnSpc>
            </a:pPr>
            <a:endParaRPr lang="en-GB" altLang="en-US" i="1" dirty="0" smtClean="0"/>
          </a:p>
          <a:p>
            <a:pPr algn="ctr" eaLnBrk="1" hangingPunct="1">
              <a:lnSpc>
                <a:spcPct val="80000"/>
              </a:lnSpc>
            </a:pPr>
            <a:r>
              <a:rPr lang="bs-Latn-BA" altLang="en-US" i="1" dirty="0" smtClean="0"/>
              <a:t>Namerno, bespravno</a:t>
            </a:r>
            <a:endParaRPr lang="en-GB" altLang="en-US" i="1" dirty="0" smtClean="0"/>
          </a:p>
        </p:txBody>
      </p:sp>
      <p:sp>
        <p:nvSpPr>
          <p:cNvPr id="50179" name="Slide Number Placeholder 1"/>
          <p:cNvSpPr>
            <a:spLocks noGrp="1"/>
          </p:cNvSpPr>
          <p:nvPr>
            <p:ph type="sldNum" sz="quarter" idx="12"/>
          </p:nvPr>
        </p:nvSpPr>
        <p:spPr bwMode="auto">
          <a:noFill/>
          <a:ln>
            <a:miter lim="800000"/>
            <a:headEnd/>
            <a:tailEnd/>
          </a:ln>
        </p:spPr>
        <p:txBody>
          <a:bodyPr/>
          <a:lstStyle/>
          <a:p>
            <a:fld id="{874E38E6-6F59-40A8-B1A8-1162616BA6EC}" type="slidenum">
              <a:rPr lang="en-US" altLang="en-US">
                <a:cs typeface="Arial" charset="0"/>
              </a:rPr>
              <a:pPr/>
              <a:t>36</a:t>
            </a:fld>
            <a:endParaRPr lang="en-US" altLang="en-US">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lstStyle/>
          <a:p>
            <a:pPr eaLnBrk="1" hangingPunct="1"/>
            <a:r>
              <a:rPr lang="bs-Latn-BA" altLang="en-US" b="1" dirty="0" smtClean="0"/>
              <a:t>Član 5.</a:t>
            </a:r>
            <a:r>
              <a:rPr lang="en-GB" altLang="en-US" b="1" dirty="0" smtClean="0"/>
              <a:t> – </a:t>
            </a:r>
            <a:r>
              <a:rPr lang="bs-Latn-BA" altLang="en-US" b="1" dirty="0" smtClean="0"/>
              <a:t>Povreda integriteta sistema</a:t>
            </a:r>
            <a:endParaRPr lang="en-GB" altLang="en-US" b="1" dirty="0" smtClean="0"/>
          </a:p>
        </p:txBody>
      </p:sp>
      <p:sp>
        <p:nvSpPr>
          <p:cNvPr id="51203" name="Rectangle 3"/>
          <p:cNvSpPr>
            <a:spLocks noGrp="1"/>
          </p:cNvSpPr>
          <p:nvPr>
            <p:ph type="body" idx="1"/>
          </p:nvPr>
        </p:nvSpPr>
        <p:spPr/>
        <p:txBody>
          <a:bodyPr/>
          <a:lstStyle/>
          <a:p>
            <a:pPr marL="0" indent="0" algn="just" eaLnBrk="1" hangingPunct="1">
              <a:buFont typeface="Arial" charset="0"/>
              <a:buNone/>
            </a:pPr>
            <a:r>
              <a:rPr lang="bs-Latn-BA" altLang="en-US" sz="2400" dirty="0" smtClean="0"/>
              <a:t>Svaka strana usvaja zakonodavne i druge mjere koje su potrebne da bi se </a:t>
            </a:r>
            <a:r>
              <a:rPr lang="bs-Latn-BA" altLang="en-US" sz="2400" dirty="0" err="1" smtClean="0"/>
              <a:t>okvalifikovalo</a:t>
            </a:r>
            <a:r>
              <a:rPr lang="bs-Latn-BA" altLang="en-US" sz="2400" dirty="0" smtClean="0"/>
              <a:t> kao krivično djelo, shodno internom pravu,</a:t>
            </a:r>
            <a:r>
              <a:rPr lang="bs-Latn-BA" altLang="en-US" sz="2800" dirty="0" smtClean="0"/>
              <a:t> ozbiljna povreda, učinjena s namjerom i bespravno, funkcionisanja kompjuterskog sistema, putem unošenja, </a:t>
            </a:r>
            <a:r>
              <a:rPr lang="bs-Latn-BA" altLang="en-US" sz="2800" dirty="0" err="1" smtClean="0"/>
              <a:t>prenosa</a:t>
            </a:r>
            <a:r>
              <a:rPr lang="bs-Latn-BA" altLang="en-US" sz="2800" dirty="0" smtClean="0"/>
              <a:t>, </a:t>
            </a:r>
            <a:r>
              <a:rPr lang="bs-Latn-BA" altLang="en-US" sz="2800" dirty="0" err="1" smtClean="0"/>
              <a:t>oštećivanja</a:t>
            </a:r>
            <a:r>
              <a:rPr lang="bs-Latn-BA" altLang="en-US" sz="2800" dirty="0" smtClean="0"/>
              <a:t>, brisanja, izmjenjivanja ili ukidanja kompjuterskih podataka.</a:t>
            </a:r>
            <a:endParaRPr lang="en-GB" altLang="en-US" sz="2800" dirty="0" smtClean="0"/>
          </a:p>
        </p:txBody>
      </p:sp>
      <p:sp>
        <p:nvSpPr>
          <p:cNvPr id="51204" name="Slide Number Placeholder 1"/>
          <p:cNvSpPr>
            <a:spLocks noGrp="1"/>
          </p:cNvSpPr>
          <p:nvPr>
            <p:ph type="sldNum" sz="quarter" idx="12"/>
          </p:nvPr>
        </p:nvSpPr>
        <p:spPr bwMode="auto">
          <a:noFill/>
          <a:ln>
            <a:miter lim="800000"/>
            <a:headEnd/>
            <a:tailEnd/>
          </a:ln>
        </p:spPr>
        <p:txBody>
          <a:bodyPr/>
          <a:lstStyle/>
          <a:p>
            <a:fld id="{9AEFB351-BC0D-4163-8075-379AED9953E0}" type="slidenum">
              <a:rPr lang="en-US" altLang="en-US">
                <a:cs typeface="Arial" charset="0"/>
              </a:rPr>
              <a:pPr/>
              <a:t>37</a:t>
            </a:fld>
            <a:endParaRPr lang="en-US" altLang="en-US">
              <a:cs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lstStyle/>
          <a:p>
            <a:pPr eaLnBrk="1" hangingPunct="1"/>
            <a:r>
              <a:rPr lang="bs-Latn-BA" altLang="en-US" b="1" dirty="0" smtClean="0"/>
              <a:t>Bitni elementi</a:t>
            </a:r>
            <a:endParaRPr lang="en-GB" altLang="en-US" b="1" dirty="0" smtClean="0"/>
          </a:p>
        </p:txBody>
      </p:sp>
      <p:sp>
        <p:nvSpPr>
          <p:cNvPr id="84995" name="Rectangle 3"/>
          <p:cNvSpPr>
            <a:spLocks noGrp="1"/>
          </p:cNvSpPr>
          <p:nvPr>
            <p:ph type="body" idx="1"/>
          </p:nvPr>
        </p:nvSpPr>
        <p:spPr/>
        <p:txBody>
          <a:bodyPr/>
          <a:lstStyle/>
          <a:p>
            <a:pPr algn="just" eaLnBrk="1" hangingPunct="1">
              <a:defRPr/>
            </a:pPr>
            <a:r>
              <a:rPr lang="bs-Latn-BA" altLang="en-US" sz="2800" dirty="0"/>
              <a:t>o</a:t>
            </a:r>
            <a:r>
              <a:rPr lang="bs-Latn-BA" altLang="en-US" sz="2800" dirty="0" smtClean="0"/>
              <a:t>metanje</a:t>
            </a:r>
          </a:p>
          <a:p>
            <a:pPr algn="just" eaLnBrk="1" hangingPunct="1">
              <a:defRPr/>
            </a:pPr>
            <a:r>
              <a:rPr lang="bs-Latn-BA" altLang="en-US" sz="2800" dirty="0"/>
              <a:t>o</a:t>
            </a:r>
            <a:r>
              <a:rPr lang="bs-Latn-BA" altLang="en-US" sz="2800" dirty="0" smtClean="0"/>
              <a:t>metanje u većem stepenu</a:t>
            </a:r>
          </a:p>
          <a:p>
            <a:pPr algn="just" eaLnBrk="1" hangingPunct="1">
              <a:defRPr/>
            </a:pPr>
            <a:r>
              <a:rPr lang="bs-Latn-BA" altLang="en-US" sz="2800" dirty="0" smtClean="0"/>
              <a:t>bespravno</a:t>
            </a:r>
          </a:p>
          <a:p>
            <a:pPr algn="just" eaLnBrk="1" hangingPunct="1">
              <a:defRPr/>
            </a:pPr>
            <a:endParaRPr lang="bs-Latn-BA" altLang="en-US" sz="2800" dirty="0" smtClean="0"/>
          </a:p>
          <a:p>
            <a:pPr marL="0" indent="0" algn="just" eaLnBrk="1" hangingPunct="1">
              <a:buFont typeface="Arial" charset="0"/>
              <a:buNone/>
              <a:defRPr/>
            </a:pPr>
            <a:endParaRPr lang="en-GB" sz="2800" dirty="0" smtClean="0">
              <a:latin typeface="+mj-lt"/>
              <a:ea typeface="+mn-ea"/>
              <a:cs typeface="Times New Roman" pitchFamily="18" charset="0"/>
            </a:endParaRPr>
          </a:p>
        </p:txBody>
      </p:sp>
      <p:sp>
        <p:nvSpPr>
          <p:cNvPr id="52228"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15C52466-A4D7-4AEF-9372-24FB564D63F4}" type="slidenum">
              <a:rPr lang="en-US" altLang="en-US">
                <a:cs typeface="Arial" charset="0"/>
              </a:rPr>
              <a:pPr/>
              <a:t>38</a:t>
            </a:fld>
            <a:endParaRPr lang="en-US" altLang="en-US">
              <a:cs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pPr eaLnBrk="1" hangingPunct="1"/>
            <a:r>
              <a:rPr lang="bs-Latn-BA" altLang="en-US" b="1" dirty="0" smtClean="0"/>
              <a:t>Ometanje funkcionisanja kompjuterskog sistema</a:t>
            </a:r>
            <a:endParaRPr lang="en-GB" altLang="en-US" b="1" dirty="0" smtClean="0"/>
          </a:p>
        </p:txBody>
      </p:sp>
      <p:sp>
        <p:nvSpPr>
          <p:cNvPr id="78851" name="Rectangle 3"/>
          <p:cNvSpPr>
            <a:spLocks noGrp="1"/>
          </p:cNvSpPr>
          <p:nvPr>
            <p:ph type="body" idx="1"/>
          </p:nvPr>
        </p:nvSpPr>
        <p:spPr>
          <a:xfrm>
            <a:off x="457200" y="1914525"/>
            <a:ext cx="8229600" cy="3443288"/>
          </a:xfrm>
        </p:spPr>
        <p:txBody>
          <a:bodyPr/>
          <a:lstStyle/>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Ometanje je aktivnost kojom se miješa u ispravno funkcionisanje kompjuterskog sistema</a:t>
            </a:r>
            <a:endParaRPr lang="en-GB" sz="2800" dirty="0" smtClean="0">
              <a:latin typeface="+mj-lt"/>
              <a:ea typeface="+mn-ea"/>
              <a:cs typeface="Times New Roman" pitchFamily="18" charset="0"/>
            </a:endParaRPr>
          </a:p>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Ometanje se odvija putem</a:t>
            </a:r>
            <a:r>
              <a:rPr lang="en-GB" sz="2800" dirty="0" smtClean="0">
                <a:latin typeface="+mj-lt"/>
                <a:ea typeface="+mn-ea"/>
                <a:cs typeface="Times New Roman" pitchFamily="18" charset="0"/>
              </a:rPr>
              <a:t>:</a:t>
            </a:r>
            <a:endParaRPr lang="bs-Latn-BA" sz="2800" dirty="0" smtClean="0">
              <a:latin typeface="+mj-lt"/>
              <a:ea typeface="+mn-ea"/>
              <a:cs typeface="Times New Roman" pitchFamily="18" charset="0"/>
            </a:endParaRPr>
          </a:p>
          <a:p>
            <a:pPr algn="just" eaLnBrk="1" hangingPunct="1">
              <a:lnSpc>
                <a:spcPct val="90000"/>
              </a:lnSpc>
              <a:buFont typeface="Arial" pitchFamily="34" charset="0"/>
              <a:buChar char="•"/>
              <a:defRPr/>
            </a:pPr>
            <a:endParaRPr lang="en-GB" sz="28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bs-Latn-BA" sz="2400" i="1" dirty="0" smtClean="0">
                <a:latin typeface="+mj-lt"/>
                <a:ea typeface="+mn-ea"/>
                <a:cs typeface="Times New Roman" pitchFamily="18" charset="0"/>
              </a:rPr>
              <a:t>unošenja</a:t>
            </a:r>
            <a:r>
              <a:rPr lang="en-GB" sz="2400" i="1"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bs-Latn-BA" sz="2400" i="1" dirty="0" err="1" smtClean="0">
                <a:latin typeface="+mj-lt"/>
                <a:ea typeface="+mn-ea"/>
                <a:cs typeface="Times New Roman" pitchFamily="18" charset="0"/>
              </a:rPr>
              <a:t>prenosa</a:t>
            </a:r>
            <a:r>
              <a:rPr lang="en-GB" sz="2400" i="1"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bs-Latn-BA" sz="2400" i="1" dirty="0" err="1" smtClean="0">
                <a:latin typeface="+mj-lt"/>
                <a:ea typeface="+mn-ea"/>
                <a:cs typeface="Times New Roman" pitchFamily="18" charset="0"/>
              </a:rPr>
              <a:t>oštećivanja</a:t>
            </a:r>
            <a:r>
              <a:rPr lang="en-GB" sz="2400" i="1"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bs-Latn-BA" sz="2400" i="1" dirty="0" smtClean="0">
                <a:latin typeface="+mj-lt"/>
                <a:ea typeface="+mn-ea"/>
                <a:cs typeface="Times New Roman" pitchFamily="18" charset="0"/>
              </a:rPr>
              <a:t>brisanja</a:t>
            </a:r>
            <a:r>
              <a:rPr lang="en-GB" sz="2400" i="1"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bs-Latn-BA" sz="2400" i="1" dirty="0" smtClean="0">
                <a:latin typeface="+mj-lt"/>
                <a:ea typeface="+mn-ea"/>
                <a:cs typeface="Times New Roman" pitchFamily="18" charset="0"/>
              </a:rPr>
              <a:t>izmjenjivanja</a:t>
            </a:r>
            <a:r>
              <a:rPr lang="en-GB" sz="2400" i="1"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bs-Latn-BA" sz="2400" i="1" dirty="0" smtClean="0">
                <a:latin typeface="+mj-lt"/>
                <a:ea typeface="+mn-ea"/>
                <a:cs typeface="Times New Roman" pitchFamily="18" charset="0"/>
              </a:rPr>
              <a:t>ukidanja</a:t>
            </a:r>
            <a:r>
              <a:rPr lang="en-GB" sz="2400" i="1" dirty="0" smtClean="0">
                <a:latin typeface="+mj-lt"/>
                <a:ea typeface="+mn-ea"/>
                <a:cs typeface="Times New Roman" pitchFamily="18" charset="0"/>
              </a:rPr>
              <a:t>; </a:t>
            </a:r>
            <a:endParaRPr lang="en-GB" dirty="0" smtClean="0">
              <a:latin typeface="+mj-lt"/>
              <a:ea typeface="+mn-ea"/>
              <a:cs typeface="Times New Roman" pitchFamily="18" charset="0"/>
            </a:endParaRPr>
          </a:p>
          <a:p>
            <a:pPr marL="0" indent="0" algn="just" eaLnBrk="1" hangingPunct="1">
              <a:lnSpc>
                <a:spcPct val="90000"/>
              </a:lnSpc>
              <a:buFont typeface="Arial" pitchFamily="34" charset="0"/>
              <a:buNone/>
              <a:defRPr/>
            </a:pPr>
            <a:endParaRPr lang="en-GB" sz="2800" i="1" dirty="0">
              <a:latin typeface="+mj-lt"/>
              <a:ea typeface="+mn-ea"/>
              <a:cs typeface="Times New Roman" pitchFamily="18" charset="0"/>
            </a:endParaRPr>
          </a:p>
        </p:txBody>
      </p:sp>
      <p:sp>
        <p:nvSpPr>
          <p:cNvPr id="53252"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89310915-C1D2-4D42-BF8E-EFA37C7B46AE}" type="slidenum">
              <a:rPr lang="en-US" altLang="en-US">
                <a:cs typeface="Arial" charset="0"/>
              </a:rPr>
              <a:pPr/>
              <a:t>39</a:t>
            </a:fld>
            <a:endParaRPr lang="en-US" altLang="en-US">
              <a:cs typeface="Arial" charset="0"/>
            </a:endParaRPr>
          </a:p>
        </p:txBody>
      </p:sp>
      <p:sp>
        <p:nvSpPr>
          <p:cNvPr id="2" name="Rectangle 1"/>
          <p:cNvSpPr/>
          <p:nvPr/>
        </p:nvSpPr>
        <p:spPr>
          <a:xfrm>
            <a:off x="5047201" y="4567238"/>
            <a:ext cx="3381888" cy="480131"/>
          </a:xfrm>
          <a:prstGeom prst="rect">
            <a:avLst/>
          </a:prstGeom>
        </p:spPr>
        <p:txBody>
          <a:bodyPr wrap="none">
            <a:spAutoFit/>
          </a:bodyPr>
          <a:lstStyle/>
          <a:p>
            <a:pPr algn="just" eaLnBrk="1" hangingPunct="1">
              <a:lnSpc>
                <a:spcPct val="90000"/>
              </a:lnSpc>
              <a:buFont typeface="Arial" pitchFamily="34" charset="0"/>
              <a:buNone/>
              <a:defRPr/>
            </a:pPr>
            <a:r>
              <a:rPr lang="bs-Latn-BA" sz="2800" dirty="0" smtClean="0">
                <a:latin typeface="+mn-lt"/>
                <a:cs typeface="Times New Roman" pitchFamily="18" charset="0"/>
              </a:rPr>
              <a:t>Računarskih podataka</a:t>
            </a:r>
            <a:endParaRPr lang="en-GB" sz="2800" dirty="0">
              <a:latin typeface="+mn-lt"/>
              <a:cs typeface="Times New Roman" pitchFamily="18" charset="0"/>
            </a:endParaRPr>
          </a:p>
        </p:txBody>
      </p:sp>
      <p:sp>
        <p:nvSpPr>
          <p:cNvPr id="3" name="Rectangle 2"/>
          <p:cNvSpPr>
            <a:spLocks noChangeArrowheads="1"/>
          </p:cNvSpPr>
          <p:nvPr/>
        </p:nvSpPr>
        <p:spPr bwMode="auto">
          <a:xfrm>
            <a:off x="914400" y="3700463"/>
            <a:ext cx="2124075" cy="393700"/>
          </a:xfrm>
          <a:prstGeom prst="rect">
            <a:avLst/>
          </a:prstGeom>
          <a:noFill/>
          <a:ln>
            <a:noFill/>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sp>
        <p:nvSpPr>
          <p:cNvPr id="7" name="Rectangle 6"/>
          <p:cNvSpPr>
            <a:spLocks noChangeArrowheads="1"/>
          </p:cNvSpPr>
          <p:nvPr/>
        </p:nvSpPr>
        <p:spPr bwMode="auto">
          <a:xfrm>
            <a:off x="912813" y="4105275"/>
            <a:ext cx="2124075" cy="393700"/>
          </a:xfrm>
          <a:prstGeom prst="rect">
            <a:avLst/>
          </a:prstGeom>
          <a:noFill/>
          <a:ln>
            <a:noFill/>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sp>
        <p:nvSpPr>
          <p:cNvPr id="8" name="Rectangle 7"/>
          <p:cNvSpPr>
            <a:spLocks noChangeArrowheads="1"/>
          </p:cNvSpPr>
          <p:nvPr/>
        </p:nvSpPr>
        <p:spPr bwMode="auto">
          <a:xfrm>
            <a:off x="912813" y="4513263"/>
            <a:ext cx="2124075" cy="393700"/>
          </a:xfrm>
          <a:prstGeom prst="rect">
            <a:avLst/>
          </a:prstGeom>
          <a:noFill/>
          <a:ln>
            <a:noFill/>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sp>
        <p:nvSpPr>
          <p:cNvPr id="9" name="Rectangle 8"/>
          <p:cNvSpPr>
            <a:spLocks noChangeArrowheads="1"/>
          </p:cNvSpPr>
          <p:nvPr/>
        </p:nvSpPr>
        <p:spPr bwMode="auto">
          <a:xfrm>
            <a:off x="909638" y="4919663"/>
            <a:ext cx="2124075" cy="393700"/>
          </a:xfrm>
          <a:prstGeom prst="rect">
            <a:avLst/>
          </a:prstGeom>
          <a:noFill/>
          <a:ln>
            <a:noFill/>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sp>
        <p:nvSpPr>
          <p:cNvPr id="10" name="Rectangle 9"/>
          <p:cNvSpPr>
            <a:spLocks noChangeArrowheads="1"/>
          </p:cNvSpPr>
          <p:nvPr/>
        </p:nvSpPr>
        <p:spPr bwMode="auto">
          <a:xfrm>
            <a:off x="912813" y="5329238"/>
            <a:ext cx="2124075" cy="393700"/>
          </a:xfrm>
          <a:prstGeom prst="rect">
            <a:avLst/>
          </a:prstGeom>
          <a:noFill/>
          <a:ln>
            <a:noFill/>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sp>
        <p:nvSpPr>
          <p:cNvPr id="11" name="Rectangle 10"/>
          <p:cNvSpPr>
            <a:spLocks noChangeArrowheads="1"/>
          </p:cNvSpPr>
          <p:nvPr/>
        </p:nvSpPr>
        <p:spPr bwMode="auto">
          <a:xfrm>
            <a:off x="909638" y="5735638"/>
            <a:ext cx="2124075" cy="393700"/>
          </a:xfrm>
          <a:prstGeom prst="rect">
            <a:avLst/>
          </a:prstGeom>
          <a:noFill/>
          <a:ln>
            <a:noFill/>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cxnSp>
        <p:nvCxnSpPr>
          <p:cNvPr id="5" name="Straight Arrow Connector 4"/>
          <p:cNvCxnSpPr>
            <a:cxnSpLocks noChangeShapeType="1"/>
            <a:stCxn id="3" idx="3"/>
            <a:endCxn id="2" idx="1"/>
          </p:cNvCxnSpPr>
          <p:nvPr/>
        </p:nvCxnSpPr>
        <p:spPr bwMode="auto">
          <a:xfrm>
            <a:off x="3038475" y="3897313"/>
            <a:ext cx="2008726" cy="909991"/>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7" name="Straight Arrow Connector 16"/>
          <p:cNvCxnSpPr>
            <a:cxnSpLocks noChangeShapeType="1"/>
            <a:stCxn id="7" idx="3"/>
            <a:endCxn id="2" idx="1"/>
          </p:cNvCxnSpPr>
          <p:nvPr/>
        </p:nvCxnSpPr>
        <p:spPr bwMode="auto">
          <a:xfrm>
            <a:off x="3036888" y="4302125"/>
            <a:ext cx="2010313" cy="505179"/>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0" name="Straight Arrow Connector 19"/>
          <p:cNvCxnSpPr>
            <a:cxnSpLocks noChangeShapeType="1"/>
            <a:stCxn id="8" idx="3"/>
            <a:endCxn id="2" idx="1"/>
          </p:cNvCxnSpPr>
          <p:nvPr/>
        </p:nvCxnSpPr>
        <p:spPr bwMode="auto">
          <a:xfrm>
            <a:off x="3036888" y="4710113"/>
            <a:ext cx="2010313" cy="97191"/>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3" name="Straight Arrow Connector 22"/>
          <p:cNvCxnSpPr>
            <a:cxnSpLocks noChangeShapeType="1"/>
            <a:stCxn id="9" idx="3"/>
            <a:endCxn id="2" idx="1"/>
          </p:cNvCxnSpPr>
          <p:nvPr/>
        </p:nvCxnSpPr>
        <p:spPr bwMode="auto">
          <a:xfrm flipV="1">
            <a:off x="3033713" y="4807304"/>
            <a:ext cx="2013488" cy="309209"/>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1" name="Straight Arrow Connector 30"/>
          <p:cNvCxnSpPr>
            <a:cxnSpLocks noChangeShapeType="1"/>
            <a:stCxn id="10" idx="3"/>
            <a:endCxn id="2" idx="1"/>
          </p:cNvCxnSpPr>
          <p:nvPr/>
        </p:nvCxnSpPr>
        <p:spPr bwMode="auto">
          <a:xfrm flipV="1">
            <a:off x="3036888" y="4807304"/>
            <a:ext cx="2010313" cy="718784"/>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4" name="Straight Arrow Connector 33"/>
          <p:cNvCxnSpPr>
            <a:cxnSpLocks noChangeShapeType="1"/>
            <a:stCxn id="11" idx="3"/>
            <a:endCxn id="2" idx="1"/>
          </p:cNvCxnSpPr>
          <p:nvPr/>
        </p:nvCxnSpPr>
        <p:spPr bwMode="auto">
          <a:xfrm flipV="1">
            <a:off x="3033713" y="4807304"/>
            <a:ext cx="2013488" cy="1125184"/>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62250"/>
            <a:ext cx="8229600" cy="1143000"/>
          </a:xfrm>
        </p:spPr>
        <p:txBody>
          <a:bodyPr/>
          <a:lstStyle/>
          <a:p>
            <a:r>
              <a:rPr lang="hr-HR" altLang="en-US" sz="4000" b="1" dirty="0" smtClean="0"/>
              <a:t>Prvi deo</a:t>
            </a:r>
            <a:r>
              <a:rPr lang="en-GB" altLang="en-US" sz="4000" b="1" dirty="0" smtClean="0"/>
              <a:t/>
            </a:r>
            <a:br>
              <a:rPr lang="en-GB" altLang="en-US" sz="4000" b="1" dirty="0" smtClean="0"/>
            </a:br>
            <a:r>
              <a:rPr lang="hr-HR" altLang="en-US" sz="4000" b="1" dirty="0" smtClean="0"/>
              <a:t>Konvencija o </a:t>
            </a:r>
            <a:r>
              <a:rPr lang="hr-HR" altLang="en-US" sz="4000" b="1" dirty="0" err="1" smtClean="0"/>
              <a:t>kibernetičkom</a:t>
            </a:r>
            <a:r>
              <a:rPr lang="hr-HR" altLang="en-US" sz="4000" b="1" dirty="0" smtClean="0"/>
              <a:t> kriminalu iz Budimpešte 23.11.2001.</a:t>
            </a:r>
            <a:br>
              <a:rPr lang="hr-HR" altLang="en-US" sz="4000" b="1" dirty="0" smtClean="0"/>
            </a:br>
            <a:r>
              <a:rPr lang="hr-HR" altLang="en-US" sz="4000" b="1" dirty="0" smtClean="0"/>
              <a:t/>
            </a:r>
            <a:br>
              <a:rPr lang="hr-HR" altLang="en-US" sz="4000" b="1" dirty="0" smtClean="0"/>
            </a:br>
            <a:r>
              <a:rPr lang="hr-HR" altLang="en-US" sz="4000" b="1" dirty="0" smtClean="0"/>
              <a:t>Materijalno krivično pravo </a:t>
            </a:r>
            <a:r>
              <a:rPr lang="en-GB" altLang="en-US" sz="4000" dirty="0" smtClean="0"/>
              <a:t/>
            </a:r>
            <a:br>
              <a:rPr lang="en-GB" altLang="en-US" sz="4000" dirty="0" smtClean="0"/>
            </a:br>
            <a:endParaRPr lang="en-GB" altLang="en-US" sz="4000" dirty="0" smtClean="0"/>
          </a:p>
        </p:txBody>
      </p:sp>
      <p:pic>
        <p:nvPicPr>
          <p:cNvPr id="5123" name="Picture 3"/>
          <p:cNvPicPr>
            <a:picLocks noGrp="1" noChangeAspect="1" noChangeArrowheads="1"/>
          </p:cNvPicPr>
          <p:nvPr>
            <p:ph sz="quarter" idx="1"/>
          </p:nvPr>
        </p:nvPicPr>
        <p:blipFill>
          <a:blip r:embed="rId3"/>
          <a:srcRect/>
          <a:stretch>
            <a:fillRect/>
          </a:stretch>
        </p:blipFill>
        <p:spPr>
          <a:xfrm>
            <a:off x="6786563" y="4643438"/>
            <a:ext cx="1962150" cy="1766887"/>
          </a:xfrm>
        </p:spPr>
      </p:pic>
      <p:sp>
        <p:nvSpPr>
          <p:cNvPr id="5124" name="Slide Number Placeholder 1"/>
          <p:cNvSpPr>
            <a:spLocks noGrp="1"/>
          </p:cNvSpPr>
          <p:nvPr>
            <p:ph type="sldNum" sz="quarter" idx="12"/>
          </p:nvPr>
        </p:nvSpPr>
        <p:spPr bwMode="auto">
          <a:noFill/>
          <a:ln>
            <a:miter lim="800000"/>
            <a:headEnd/>
            <a:tailEnd/>
          </a:ln>
        </p:spPr>
        <p:txBody>
          <a:bodyPr/>
          <a:lstStyle/>
          <a:p>
            <a:fld id="{6E3DCD65-5CF6-4B88-95A6-E4574046EC34}" type="slidenum">
              <a:rPr lang="en-US" altLang="en-US">
                <a:cs typeface="Arial" charset="0"/>
              </a:rPr>
              <a:pPr/>
              <a:t>4</a:t>
            </a:fld>
            <a:endParaRPr lang="en-US" altLang="en-US">
              <a:cs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a:xfrm>
            <a:off x="457200" y="122238"/>
            <a:ext cx="8229600" cy="1143000"/>
          </a:xfrm>
        </p:spPr>
        <p:txBody>
          <a:bodyPr/>
          <a:lstStyle/>
          <a:p>
            <a:pPr eaLnBrk="1" hangingPunct="1"/>
            <a:r>
              <a:rPr lang="bs-Latn-BA" altLang="en-US" b="1" dirty="0" smtClean="0"/>
              <a:t>Ometanja u većem stepenu</a:t>
            </a:r>
            <a:endParaRPr lang="en-GB" altLang="en-US" b="1" dirty="0" smtClean="0"/>
          </a:p>
        </p:txBody>
      </p:sp>
      <p:sp>
        <p:nvSpPr>
          <p:cNvPr id="78851" name="Rectangle 3"/>
          <p:cNvSpPr>
            <a:spLocks noGrp="1"/>
          </p:cNvSpPr>
          <p:nvPr>
            <p:ph type="body" idx="1"/>
          </p:nvPr>
        </p:nvSpPr>
        <p:spPr>
          <a:xfrm>
            <a:off x="457200" y="1428750"/>
            <a:ext cx="8229600" cy="3443288"/>
          </a:xfrm>
        </p:spPr>
        <p:txBody>
          <a:bodyPr/>
          <a:lstStyle/>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Kriterijume za određivanje šta se smatra ometanjem u većem stepenu utvrđuju zemlje potpisnice</a:t>
            </a:r>
            <a:endParaRPr lang="en-GB" sz="2800" dirty="0" smtClean="0">
              <a:latin typeface="+mj-lt"/>
              <a:ea typeface="+mn-ea"/>
              <a:cs typeface="Times New Roman" pitchFamily="18" charset="0"/>
            </a:endParaRPr>
          </a:p>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Slanje podataka nekom određenom sistemu u obliku, veličini ili učestalosti koja ima značajan negativan učinak na mogućnost vlasnika ili operatera da</a:t>
            </a:r>
            <a:r>
              <a:rPr lang="en-GB" sz="2800"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Koristi sistem</a:t>
            </a:r>
            <a:r>
              <a:rPr lang="en-GB" sz="2400" dirty="0" smtClean="0">
                <a:latin typeface="+mj-lt"/>
                <a:ea typeface="+mn-ea"/>
                <a:cs typeface="Times New Roman" pitchFamily="18" charset="0"/>
              </a:rPr>
              <a:t>; </a:t>
            </a:r>
            <a:r>
              <a:rPr lang="bs-Latn-BA" sz="2400" dirty="0" smtClean="0">
                <a:latin typeface="+mj-lt"/>
                <a:ea typeface="+mn-ea"/>
                <a:cs typeface="Times New Roman" pitchFamily="18" charset="0"/>
              </a:rPr>
              <a:t>ili</a:t>
            </a:r>
            <a:endParaRPr lang="en-GB" sz="24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Komunicira sa drugim sistemima </a:t>
            </a:r>
            <a:endParaRPr lang="en-US" dirty="0" smtClean="0">
              <a:latin typeface="+mj-lt"/>
              <a:ea typeface="+mn-ea"/>
              <a:cs typeface="Times New Roman" pitchFamily="18" charset="0"/>
            </a:endParaRPr>
          </a:p>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Primeri</a:t>
            </a:r>
            <a:r>
              <a:rPr lang="en-US" sz="2800"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bs-Latn-BA" sz="2200" dirty="0" smtClean="0">
                <a:latin typeface="+mj-lt"/>
                <a:ea typeface="+mn-ea"/>
                <a:cs typeface="Times New Roman" pitchFamily="18" charset="0"/>
              </a:rPr>
              <a:t>Programi koji generišu napade kroz odbijanje usluga </a:t>
            </a:r>
            <a:endParaRPr lang="en-US" sz="22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bs-Latn-BA" sz="2200" dirty="0" smtClean="0">
                <a:latin typeface="+mj-lt"/>
                <a:ea typeface="+mn-ea"/>
                <a:cs typeface="Times New Roman" pitchFamily="18" charset="0"/>
              </a:rPr>
              <a:t>Zloćudni kodovi koji sprečavaju ili usporavaju rad sistema</a:t>
            </a:r>
            <a:endParaRPr lang="en-US" sz="22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bs-Latn-BA" sz="2200" dirty="0" smtClean="0">
                <a:latin typeface="+mj-lt"/>
                <a:ea typeface="+mn-ea"/>
                <a:cs typeface="Times New Roman" pitchFamily="18" charset="0"/>
              </a:rPr>
              <a:t>Programi koji šalju ogromne količine elektronske pošte primaocima kako bi blokirali komunikaciju i funkcionisanje sistema </a:t>
            </a:r>
            <a:endParaRPr lang="en-GB" sz="2200" dirty="0" smtClean="0">
              <a:latin typeface="+mj-lt"/>
              <a:ea typeface="+mn-ea"/>
              <a:cs typeface="Times New Roman" pitchFamily="18" charset="0"/>
            </a:endParaRPr>
          </a:p>
        </p:txBody>
      </p:sp>
      <p:sp>
        <p:nvSpPr>
          <p:cNvPr id="55300"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2D3626E3-E48C-4EB4-83C9-94DC7D6CFA6B}" type="slidenum">
              <a:rPr lang="en-US" altLang="en-US">
                <a:cs typeface="Arial" charset="0"/>
              </a:rPr>
              <a:pPr/>
              <a:t>40</a:t>
            </a:fld>
            <a:endParaRPr lang="en-US" altLang="en-US">
              <a:cs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xfrm>
            <a:off x="457200" y="122238"/>
            <a:ext cx="8229600" cy="1143000"/>
          </a:xfrm>
        </p:spPr>
        <p:txBody>
          <a:bodyPr/>
          <a:lstStyle/>
          <a:p>
            <a:pPr eaLnBrk="1" hangingPunct="1"/>
            <a:r>
              <a:rPr lang="bs-Latn-BA" altLang="en-US" b="1" dirty="0" smtClean="0"/>
              <a:t>Bespravno</a:t>
            </a:r>
            <a:endParaRPr lang="en-GB" altLang="en-US" b="1" dirty="0" smtClean="0"/>
          </a:p>
        </p:txBody>
      </p:sp>
      <p:sp>
        <p:nvSpPr>
          <p:cNvPr id="57347" name="Rectangle 3"/>
          <p:cNvSpPr>
            <a:spLocks noGrp="1"/>
          </p:cNvSpPr>
          <p:nvPr>
            <p:ph type="body" idx="1"/>
          </p:nvPr>
        </p:nvSpPr>
        <p:spPr>
          <a:xfrm>
            <a:off x="457200" y="1162050"/>
            <a:ext cx="8229600" cy="3443288"/>
          </a:xfrm>
        </p:spPr>
        <p:txBody>
          <a:bodyPr/>
          <a:lstStyle/>
          <a:p>
            <a:pPr algn="just" eaLnBrk="1" hangingPunct="1">
              <a:lnSpc>
                <a:spcPct val="90000"/>
              </a:lnSpc>
            </a:pPr>
            <a:r>
              <a:rPr lang="bs-Latn-BA" altLang="en-US" sz="3000" dirty="0" smtClean="0"/>
              <a:t>Ne odnosi se na lica koja imaju pravo da se </a:t>
            </a:r>
            <a:r>
              <a:rPr lang="bs-Latn-BA" altLang="en-US" sz="3000" dirty="0" err="1" smtClean="0"/>
              <a:t>mješaju</a:t>
            </a:r>
            <a:r>
              <a:rPr lang="bs-Latn-BA" altLang="en-US" sz="3000" dirty="0" smtClean="0"/>
              <a:t> u podatke.</a:t>
            </a:r>
            <a:endParaRPr lang="en-GB" altLang="en-US" sz="3000" dirty="0" smtClean="0"/>
          </a:p>
          <a:p>
            <a:pPr algn="just" eaLnBrk="1" hangingPunct="1">
              <a:lnSpc>
                <a:spcPct val="90000"/>
              </a:lnSpc>
            </a:pPr>
            <a:r>
              <a:rPr lang="bs-Latn-BA" altLang="en-US" sz="3000" dirty="0" smtClean="0"/>
              <a:t>Primeri uključuju</a:t>
            </a:r>
            <a:r>
              <a:rPr lang="en-GB" altLang="en-US" sz="3000" dirty="0" smtClean="0"/>
              <a:t>:</a:t>
            </a:r>
          </a:p>
          <a:p>
            <a:pPr lvl="1" algn="just" eaLnBrk="1" hangingPunct="1">
              <a:lnSpc>
                <a:spcPct val="90000"/>
              </a:lnSpc>
            </a:pPr>
            <a:r>
              <a:rPr lang="bs-Latn-BA" altLang="en-US" dirty="0" smtClean="0"/>
              <a:t>Aktivnosti u vezi sa dizajnom mreža, ili zajedničkim ili komercijalnim svrhama</a:t>
            </a:r>
            <a:endParaRPr lang="en-GB" altLang="en-US" dirty="0" smtClean="0"/>
          </a:p>
          <a:p>
            <a:pPr lvl="1" algn="just" eaLnBrk="1" hangingPunct="1">
              <a:lnSpc>
                <a:spcPct val="90000"/>
              </a:lnSpc>
            </a:pPr>
            <a:r>
              <a:rPr lang="bs-Latn-BA" altLang="en-US" dirty="0" smtClean="0"/>
              <a:t>Testiranje bezbjednosti kompjuterskih sistema od strane vlasnika ili operatera</a:t>
            </a:r>
            <a:r>
              <a:rPr lang="en-GB" altLang="en-US" dirty="0" smtClean="0"/>
              <a:t>;</a:t>
            </a:r>
          </a:p>
          <a:p>
            <a:pPr lvl="1" algn="just" eaLnBrk="1" hangingPunct="1">
              <a:lnSpc>
                <a:spcPct val="90000"/>
              </a:lnSpc>
            </a:pPr>
            <a:r>
              <a:rPr lang="bs-Latn-BA" altLang="en-US" dirty="0" smtClean="0"/>
              <a:t>Zaštitu kompjuterskih sistema od strane vlasnika ili operatera</a:t>
            </a:r>
            <a:r>
              <a:rPr lang="en-GB" altLang="en-US" dirty="0" smtClean="0"/>
              <a:t>;</a:t>
            </a:r>
          </a:p>
          <a:p>
            <a:pPr lvl="1" algn="just" eaLnBrk="1" hangingPunct="1">
              <a:lnSpc>
                <a:spcPct val="90000"/>
              </a:lnSpc>
            </a:pPr>
            <a:r>
              <a:rPr lang="bs-Latn-BA" altLang="en-US" dirty="0" smtClean="0"/>
              <a:t>Rekonfiguraciju operativnog sistema kompjutera kada operater instalira novi softver koji onemogućuje rad ranije instaliranih programa</a:t>
            </a:r>
            <a:r>
              <a:rPr lang="en-GB" altLang="en-US" dirty="0" smtClean="0"/>
              <a:t>;</a:t>
            </a:r>
          </a:p>
        </p:txBody>
      </p:sp>
      <p:sp>
        <p:nvSpPr>
          <p:cNvPr id="57348"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2F27DBBB-989E-413E-A3E3-61970295EE0C}" type="slidenum">
              <a:rPr lang="en-US" altLang="en-US">
                <a:cs typeface="Arial" charset="0"/>
              </a:rPr>
              <a:pPr/>
              <a:t>41</a:t>
            </a:fld>
            <a:endParaRPr lang="en-US" altLang="en-US">
              <a:cs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body" idx="1"/>
          </p:nvPr>
        </p:nvSpPr>
        <p:spPr>
          <a:xfrm>
            <a:off x="457200" y="460375"/>
            <a:ext cx="8229600" cy="5827713"/>
          </a:xfrm>
          <a:ln w="38100">
            <a:solidFill>
              <a:srgbClr val="FF0000"/>
            </a:solidFill>
          </a:ln>
        </p:spPr>
        <p:txBody>
          <a:bodyPr/>
          <a:lstStyle/>
          <a:p>
            <a:pPr algn="ctr" eaLnBrk="1" hangingPunct="1">
              <a:buFont typeface="Arial" charset="0"/>
              <a:buNone/>
            </a:pPr>
            <a:endParaRPr lang="en-GB" altLang="en-US" b="1" i="1" dirty="0" smtClean="0"/>
          </a:p>
          <a:p>
            <a:pPr algn="ctr" eaLnBrk="1" hangingPunct="1">
              <a:buFont typeface="Arial" charset="0"/>
              <a:buNone/>
            </a:pPr>
            <a:r>
              <a:rPr lang="bs-Latn-BA" altLang="en-US" b="1" i="1" dirty="0" smtClean="0"/>
              <a:t>Zloupotreba uređaja</a:t>
            </a:r>
            <a:endParaRPr lang="en-GB" altLang="en-US" b="1" i="1" dirty="0" smtClean="0"/>
          </a:p>
          <a:p>
            <a:pPr algn="ctr" eaLnBrk="1" hangingPunct="1">
              <a:buFont typeface="Arial" charset="0"/>
              <a:buNone/>
            </a:pPr>
            <a:r>
              <a:rPr lang="en-GB" altLang="en-US" b="1" i="1" dirty="0" smtClean="0"/>
              <a:t>(</a:t>
            </a:r>
            <a:r>
              <a:rPr lang="bs-Latn-BA" altLang="en-US" b="1" i="1" dirty="0" smtClean="0"/>
              <a:t>Član</a:t>
            </a:r>
            <a:r>
              <a:rPr lang="en-GB" altLang="en-US" b="1" i="1" dirty="0" smtClean="0"/>
              <a:t> 6</a:t>
            </a:r>
            <a:r>
              <a:rPr lang="bs-Latn-BA" altLang="en-US" b="1" i="1" dirty="0" smtClean="0"/>
              <a:t>.</a:t>
            </a:r>
            <a:r>
              <a:rPr lang="en-GB" altLang="en-US" b="1" i="1" dirty="0" smtClean="0"/>
              <a:t> – </a:t>
            </a:r>
            <a:r>
              <a:rPr lang="bs-Latn-BA" altLang="en-US" b="1" i="1" dirty="0" smtClean="0"/>
              <a:t>Konvencija iz Budimpešte</a:t>
            </a:r>
            <a:r>
              <a:rPr lang="en-GB" altLang="en-US" b="1" i="1" dirty="0" smtClean="0"/>
              <a:t>)</a:t>
            </a:r>
          </a:p>
          <a:p>
            <a:pPr algn="ctr" eaLnBrk="1" hangingPunct="1">
              <a:buFont typeface="Arial" charset="0"/>
              <a:buNone/>
            </a:pPr>
            <a:endParaRPr lang="en-GB" altLang="en-US" i="1" dirty="0" smtClean="0"/>
          </a:p>
          <a:p>
            <a:pPr algn="ctr" eaLnBrk="1" hangingPunct="1"/>
            <a:r>
              <a:rPr lang="bs-Latn-BA" altLang="en-US" sz="2800" i="1" dirty="0" smtClean="0"/>
              <a:t>Namerno i bespravno</a:t>
            </a:r>
            <a:endParaRPr lang="en-GB" altLang="en-US" sz="2800" i="1" dirty="0" smtClean="0"/>
          </a:p>
          <a:p>
            <a:pPr algn="ctr" eaLnBrk="1" hangingPunct="1"/>
            <a:endParaRPr lang="en-GB" altLang="en-US" sz="2800" i="1" dirty="0" smtClean="0"/>
          </a:p>
          <a:p>
            <a:pPr algn="ctr" eaLnBrk="1" hangingPunct="1"/>
            <a:r>
              <a:rPr lang="bs-Latn-BA" altLang="en-US" sz="2800" i="1" dirty="0" smtClean="0"/>
              <a:t>Posjedovanje uređaja i drugih elemenata navedenih u članu</a:t>
            </a:r>
            <a:r>
              <a:rPr lang="en-GB" altLang="en-US" sz="2800" i="1" dirty="0" smtClean="0"/>
              <a:t>, </a:t>
            </a:r>
            <a:r>
              <a:rPr lang="bs-Latn-BA" altLang="en-US" sz="2800" i="1" dirty="0" smtClean="0"/>
              <a:t>sa namjerom da se upotrebe u svrhu </a:t>
            </a:r>
            <a:r>
              <a:rPr lang="bs-Latn-BA" altLang="en-US" sz="2800" i="1" dirty="0" err="1" smtClean="0"/>
              <a:t>izvršenja</a:t>
            </a:r>
            <a:r>
              <a:rPr lang="bs-Latn-BA" altLang="en-US" sz="2800" i="1" dirty="0" smtClean="0"/>
              <a:t> nekog od dela navedenih u članovima 2-5</a:t>
            </a:r>
            <a:r>
              <a:rPr lang="bs-Latn-BA" altLang="en-US" sz="2800" i="1" dirty="0"/>
              <a:t> </a:t>
            </a:r>
            <a:r>
              <a:rPr lang="bs-Latn-BA" altLang="en-US" sz="2800" i="1" dirty="0" smtClean="0"/>
              <a:t>Konvencije</a:t>
            </a:r>
            <a:endParaRPr lang="en-GB" altLang="en-US" sz="2800" i="1" dirty="0" smtClean="0"/>
          </a:p>
          <a:p>
            <a:pPr algn="ctr" eaLnBrk="1" hangingPunct="1">
              <a:buFont typeface="Arial" charset="0"/>
              <a:buNone/>
            </a:pPr>
            <a:endParaRPr lang="en-GB" altLang="en-US" i="1" dirty="0" smtClean="0"/>
          </a:p>
        </p:txBody>
      </p:sp>
      <p:sp>
        <p:nvSpPr>
          <p:cNvPr id="59395"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B959BC8E-E76A-4F48-9F62-ED1D872B863E}" type="slidenum">
              <a:rPr lang="en-US" altLang="en-US">
                <a:cs typeface="Arial" charset="0"/>
              </a:rPr>
              <a:pPr/>
              <a:t>42</a:t>
            </a:fld>
            <a:endParaRPr lang="en-US" altLang="en-US">
              <a:cs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pPr eaLnBrk="1" hangingPunct="1"/>
            <a:r>
              <a:rPr lang="bs-Latn-BA" altLang="en-US" b="1" dirty="0" smtClean="0"/>
              <a:t>Član 6.</a:t>
            </a:r>
            <a:r>
              <a:rPr lang="en-GB" altLang="en-US" b="1" dirty="0" smtClean="0"/>
              <a:t> – </a:t>
            </a:r>
            <a:r>
              <a:rPr lang="bs-Latn-BA" altLang="en-US" b="1" dirty="0" smtClean="0"/>
              <a:t>Zloupotreba uređaja </a:t>
            </a:r>
            <a:endParaRPr lang="en-GB" altLang="en-US" b="1" dirty="0" smtClean="0"/>
          </a:p>
        </p:txBody>
      </p:sp>
      <p:sp>
        <p:nvSpPr>
          <p:cNvPr id="60419" name="Rectangle 3"/>
          <p:cNvSpPr>
            <a:spLocks noGrp="1"/>
          </p:cNvSpPr>
          <p:nvPr>
            <p:ph type="body" idx="1"/>
          </p:nvPr>
        </p:nvSpPr>
        <p:spPr>
          <a:xfrm>
            <a:off x="457200" y="2106613"/>
            <a:ext cx="8229600" cy="2943225"/>
          </a:xfrm>
        </p:spPr>
        <p:txBody>
          <a:bodyPr/>
          <a:lstStyle/>
          <a:p>
            <a:pPr marL="3175" indent="-3175" algn="just" eaLnBrk="1" hangingPunct="1">
              <a:buFont typeface="Arial" charset="0"/>
              <a:buNone/>
            </a:pPr>
            <a:r>
              <a:rPr lang="en-GB" altLang="en-US" dirty="0" smtClean="0"/>
              <a:t>1.	</a:t>
            </a:r>
            <a:r>
              <a:rPr lang="bs-Latn-BA" altLang="en-US" dirty="0" smtClean="0"/>
              <a:t>Svaka strana usvaja zakonodavne i druge mjere koje su potrebne da bi se </a:t>
            </a:r>
            <a:r>
              <a:rPr lang="bs-Latn-BA" altLang="en-US" dirty="0" err="1" smtClean="0"/>
              <a:t>okvalifikovalo</a:t>
            </a:r>
            <a:r>
              <a:rPr lang="bs-Latn-BA" altLang="en-US" dirty="0" smtClean="0"/>
              <a:t> kao krivično djelo, shodno internom pravu, kada  se učini s namjerom i bespravno:</a:t>
            </a:r>
            <a:endParaRPr lang="en-GB" altLang="en-US" dirty="0" smtClean="0"/>
          </a:p>
          <a:p>
            <a:pPr lvl="1" algn="just" eaLnBrk="1" hangingPunct="1"/>
            <a:endParaRPr lang="en-GB" altLang="en-US" dirty="0" smtClean="0"/>
          </a:p>
        </p:txBody>
      </p:sp>
      <p:sp>
        <p:nvSpPr>
          <p:cNvPr id="60420" name="Slide Number Placeholder 1"/>
          <p:cNvSpPr>
            <a:spLocks noGrp="1"/>
          </p:cNvSpPr>
          <p:nvPr>
            <p:ph type="sldNum" sz="quarter" idx="12"/>
          </p:nvPr>
        </p:nvSpPr>
        <p:spPr bwMode="auto">
          <a:noFill/>
          <a:ln>
            <a:miter lim="800000"/>
            <a:headEnd/>
            <a:tailEnd/>
          </a:ln>
        </p:spPr>
        <p:txBody>
          <a:bodyPr/>
          <a:lstStyle/>
          <a:p>
            <a:fld id="{92ED91FB-3C97-464B-8FE7-304896DA7127}" type="slidenum">
              <a:rPr lang="en-US" altLang="en-US">
                <a:cs typeface="Arial" charset="0"/>
              </a:rPr>
              <a:pPr/>
              <a:t>43</a:t>
            </a:fld>
            <a:endParaRPr lang="en-US" altLang="en-US">
              <a:cs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p:txBody>
          <a:bodyPr/>
          <a:lstStyle/>
          <a:p>
            <a:pPr eaLnBrk="1" hangingPunct="1"/>
            <a:r>
              <a:rPr lang="bs-Latn-BA" altLang="en-US" b="1" dirty="0" smtClean="0"/>
              <a:t>Član 6. stav 1.</a:t>
            </a:r>
            <a:endParaRPr lang="en-GB" altLang="en-US" b="1" dirty="0" smtClean="0"/>
          </a:p>
        </p:txBody>
      </p:sp>
      <p:sp>
        <p:nvSpPr>
          <p:cNvPr id="61443" name="Rectangle 3"/>
          <p:cNvSpPr>
            <a:spLocks noGrp="1"/>
          </p:cNvSpPr>
          <p:nvPr>
            <p:ph type="body" idx="1"/>
          </p:nvPr>
        </p:nvSpPr>
        <p:spPr>
          <a:xfrm>
            <a:off x="457200" y="1417638"/>
            <a:ext cx="8229600" cy="4983162"/>
          </a:xfrm>
        </p:spPr>
        <p:txBody>
          <a:bodyPr/>
          <a:lstStyle/>
          <a:p>
            <a:pPr marL="293688" lvl="1" indent="-293688" algn="just" eaLnBrk="1" hangingPunct="1">
              <a:lnSpc>
                <a:spcPct val="90000"/>
              </a:lnSpc>
              <a:buFont typeface="Arial" charset="0"/>
              <a:buNone/>
            </a:pPr>
            <a:r>
              <a:rPr lang="en-GB" altLang="en-US" sz="2400" dirty="0" smtClean="0"/>
              <a:t>(a)	</a:t>
            </a:r>
            <a:r>
              <a:rPr lang="bs-Latn-BA" altLang="en-US" sz="2400" dirty="0" smtClean="0"/>
              <a:t>proizvodnja, prodaja, </a:t>
            </a:r>
            <a:r>
              <a:rPr lang="bs-Latn-BA" altLang="en-US" sz="2400" dirty="0" err="1" smtClean="0"/>
              <a:t>dobijanje</a:t>
            </a:r>
            <a:r>
              <a:rPr lang="bs-Latn-BA" altLang="en-US" sz="2400" dirty="0" smtClean="0"/>
              <a:t> na </a:t>
            </a:r>
            <a:r>
              <a:rPr lang="bs-Latn-BA" altLang="en-US" sz="2400" dirty="0" err="1" smtClean="0"/>
              <a:t>korišćenje</a:t>
            </a:r>
            <a:r>
              <a:rPr lang="bs-Latn-BA" altLang="en-US" sz="2400" dirty="0" smtClean="0"/>
              <a:t>, uvoz, distribucija ili drugi oblici stavljanja na raspolaganje:</a:t>
            </a:r>
            <a:endParaRPr lang="en-GB" altLang="en-US" sz="2400" dirty="0" smtClean="0"/>
          </a:p>
          <a:p>
            <a:pPr marL="576263" lvl="2" indent="0" algn="just" eaLnBrk="1" hangingPunct="1">
              <a:lnSpc>
                <a:spcPct val="90000"/>
              </a:lnSpc>
              <a:buFont typeface="Arial" charset="0"/>
              <a:buNone/>
            </a:pPr>
            <a:r>
              <a:rPr lang="en-GB" altLang="en-US" sz="2200" dirty="0" smtClean="0"/>
              <a:t>1.	</a:t>
            </a:r>
            <a:r>
              <a:rPr lang="bs-Latn-BA" altLang="en-US" sz="2200" dirty="0" smtClean="0"/>
              <a:t>uređaja, ubrajajući tu i kompjuterske programe, prvenstveno napravljene ili prilagođene za </a:t>
            </a:r>
            <a:r>
              <a:rPr lang="bs-Latn-BA" altLang="en-US" sz="2200" dirty="0" err="1" smtClean="0"/>
              <a:t>omogućavanje</a:t>
            </a:r>
            <a:r>
              <a:rPr lang="bs-Latn-BA" altLang="en-US" sz="2200" dirty="0" smtClean="0"/>
              <a:t> činjenja jednog od (prekršaja) djela navedenih u članovima 2-5</a:t>
            </a:r>
            <a:r>
              <a:rPr lang="en-GB" altLang="en-US" sz="2200" dirty="0" smtClean="0"/>
              <a:t>;</a:t>
            </a:r>
          </a:p>
          <a:p>
            <a:pPr marL="576263" lvl="2" indent="0" algn="just" eaLnBrk="1" hangingPunct="1">
              <a:lnSpc>
                <a:spcPct val="90000"/>
              </a:lnSpc>
              <a:buFont typeface="Arial" charset="0"/>
              <a:buNone/>
            </a:pPr>
            <a:r>
              <a:rPr lang="en-GB" altLang="en-US" sz="2200" dirty="0" smtClean="0"/>
              <a:t>2.	</a:t>
            </a:r>
            <a:r>
              <a:rPr lang="bs-Latn-BA" altLang="en-US" sz="2200" dirty="0" smtClean="0"/>
              <a:t>lozinke, koda za pristup, ili sličnih kompjuterskih podataka koji </a:t>
            </a:r>
            <a:r>
              <a:rPr lang="bs-Latn-BA" altLang="en-US" sz="2200" dirty="0" err="1" smtClean="0"/>
              <a:t>omogućavaju</a:t>
            </a:r>
            <a:r>
              <a:rPr lang="bs-Latn-BA" altLang="en-US" sz="2200" dirty="0" smtClean="0"/>
              <a:t> pristupanje cjelini ili dijelu kompjuterskog sistema, s namjerom da se iskoriste za činjenje (prekršaja) djela navedenih u članovima 2-5.</a:t>
            </a:r>
            <a:r>
              <a:rPr lang="en-GB" altLang="en-US" sz="2200" dirty="0" smtClean="0"/>
              <a:t> </a:t>
            </a:r>
          </a:p>
          <a:p>
            <a:pPr marL="293688" lvl="1" indent="-293688" algn="just" eaLnBrk="1" hangingPunct="1">
              <a:lnSpc>
                <a:spcPct val="90000"/>
              </a:lnSpc>
              <a:buFont typeface="Arial" charset="0"/>
              <a:buNone/>
            </a:pPr>
            <a:r>
              <a:rPr lang="en-GB" altLang="en-US" sz="2400" dirty="0" smtClean="0"/>
              <a:t>(b)	</a:t>
            </a:r>
            <a:r>
              <a:rPr lang="bs-Latn-BA" altLang="en-US" sz="2400" dirty="0" smtClean="0"/>
              <a:t>Posjedovanje elementa navedenog u gornjim stavovima</a:t>
            </a:r>
            <a:r>
              <a:rPr lang="en-GB" altLang="en-US" sz="2400" dirty="0" smtClean="0"/>
              <a:t> (a)1</a:t>
            </a:r>
            <a:r>
              <a:rPr lang="bs-Latn-BA" altLang="en-US" sz="2400" dirty="0"/>
              <a:t>.</a:t>
            </a:r>
            <a:r>
              <a:rPr lang="en-GB" altLang="en-US" sz="2400" dirty="0" smtClean="0"/>
              <a:t> </a:t>
            </a:r>
            <a:r>
              <a:rPr lang="bs-Latn-BA" altLang="en-US" sz="2400" dirty="0"/>
              <a:t>i</a:t>
            </a:r>
            <a:r>
              <a:rPr lang="en-GB" altLang="en-US" sz="2400" dirty="0" smtClean="0"/>
              <a:t> 2</a:t>
            </a:r>
            <a:r>
              <a:rPr lang="bs-Latn-BA" altLang="en-US" sz="2400" dirty="0"/>
              <a:t>.</a:t>
            </a:r>
            <a:r>
              <a:rPr lang="en-GB" altLang="en-US" sz="2400" dirty="0" smtClean="0"/>
              <a:t>, </a:t>
            </a:r>
            <a:r>
              <a:rPr lang="bs-Latn-BA" altLang="en-US" sz="2400" dirty="0" smtClean="0"/>
              <a:t>s namjerom da bude upotrijebljen za činjenje jednog ili drugog prekršaja predviđenog u članovima 2-5. Strana može odlučiti da se u internom pravu izvjesnom broju tih elemenata pridoda krivična odgovornost.</a:t>
            </a:r>
            <a:endParaRPr lang="en-GB" altLang="en-US" sz="2400" dirty="0" smtClean="0"/>
          </a:p>
        </p:txBody>
      </p:sp>
      <p:sp>
        <p:nvSpPr>
          <p:cNvPr id="61444" name="Slide Number Placeholder 1"/>
          <p:cNvSpPr>
            <a:spLocks noGrp="1"/>
          </p:cNvSpPr>
          <p:nvPr>
            <p:ph type="sldNum" sz="quarter" idx="12"/>
          </p:nvPr>
        </p:nvSpPr>
        <p:spPr bwMode="auto">
          <a:noFill/>
          <a:ln>
            <a:miter lim="800000"/>
            <a:headEnd/>
            <a:tailEnd/>
          </a:ln>
        </p:spPr>
        <p:txBody>
          <a:bodyPr/>
          <a:lstStyle/>
          <a:p>
            <a:fld id="{2A189DF2-0CB5-4A5B-98B2-C9F92315C688}" type="slidenum">
              <a:rPr lang="en-US" altLang="en-US">
                <a:cs typeface="Arial" charset="0"/>
              </a:rPr>
              <a:pPr/>
              <a:t>44</a:t>
            </a:fld>
            <a:endParaRPr lang="en-US" altLang="en-US" dirty="0">
              <a:cs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p:txBody>
          <a:bodyPr/>
          <a:lstStyle/>
          <a:p>
            <a:pPr eaLnBrk="1" hangingPunct="1"/>
            <a:r>
              <a:rPr lang="bs-Latn-BA" altLang="en-US" b="1" dirty="0" smtClean="0"/>
              <a:t>Član </a:t>
            </a:r>
            <a:r>
              <a:rPr lang="en-GB" altLang="en-US" b="1" dirty="0" smtClean="0"/>
              <a:t>6</a:t>
            </a:r>
            <a:r>
              <a:rPr lang="bs-Latn-BA" altLang="en-US" b="1" dirty="0" smtClean="0"/>
              <a:t>.</a:t>
            </a:r>
            <a:r>
              <a:rPr lang="en-GB" altLang="en-US" b="1" dirty="0" smtClean="0"/>
              <a:t> –</a:t>
            </a:r>
            <a:r>
              <a:rPr lang="bs-Latn-BA" altLang="en-US" b="1" dirty="0" smtClean="0"/>
              <a:t> stav 2. i 3.</a:t>
            </a:r>
            <a:endParaRPr lang="en-GB" altLang="en-US" b="1" dirty="0" smtClean="0"/>
          </a:p>
        </p:txBody>
      </p:sp>
      <p:sp>
        <p:nvSpPr>
          <p:cNvPr id="62467" name="Rectangle 3"/>
          <p:cNvSpPr>
            <a:spLocks noGrp="1"/>
          </p:cNvSpPr>
          <p:nvPr>
            <p:ph type="body" idx="1"/>
          </p:nvPr>
        </p:nvSpPr>
        <p:spPr>
          <a:xfrm>
            <a:off x="457200" y="1544638"/>
            <a:ext cx="8229600" cy="4983162"/>
          </a:xfrm>
        </p:spPr>
        <p:txBody>
          <a:bodyPr/>
          <a:lstStyle/>
          <a:p>
            <a:pPr marL="293688" lvl="1" indent="-293688" algn="just" eaLnBrk="1" hangingPunct="1">
              <a:lnSpc>
                <a:spcPct val="90000"/>
              </a:lnSpc>
              <a:buFont typeface="Arial" charset="0"/>
              <a:buNone/>
            </a:pPr>
            <a:r>
              <a:rPr lang="en-US" altLang="en-US" sz="2400" dirty="0" smtClean="0"/>
              <a:t>2.	</a:t>
            </a:r>
            <a:r>
              <a:rPr lang="bs-Latn-BA" altLang="en-US" sz="2400" dirty="0" smtClean="0"/>
              <a:t>Ovaj član se ne može tumačiti kao onaj koji nameće krivičnu odgovornost u slučaju u slučaju kada proizvodnja, prodaja, </a:t>
            </a:r>
            <a:r>
              <a:rPr lang="bs-Latn-BA" altLang="en-US" sz="2400" dirty="0" err="1" smtClean="0"/>
              <a:t>dobijanje</a:t>
            </a:r>
            <a:r>
              <a:rPr lang="bs-Latn-BA" altLang="en-US" sz="2400" dirty="0" smtClean="0"/>
              <a:t> na </a:t>
            </a:r>
            <a:r>
              <a:rPr lang="bs-Latn-BA" altLang="en-US" sz="2400" dirty="0" err="1" smtClean="0"/>
              <a:t>korišćenje</a:t>
            </a:r>
            <a:r>
              <a:rPr lang="bs-Latn-BA" altLang="en-US" sz="2400" dirty="0" smtClean="0"/>
              <a:t>, uvoz, distribucija ili drugi oblici stavljanja na raspolaganje navedeni u stavu 1. ovog člana nemaju za cilj činjenje prekršaja, kako je to ustanovljeno, shodno članovima 2-5 Konvencije, kao i u slučaju ovlašćenih pokušaja ili zaštite kompjuterskog sistema. </a:t>
            </a:r>
            <a:endParaRPr lang="en-US" altLang="en-US" sz="2400" dirty="0" smtClean="0"/>
          </a:p>
          <a:p>
            <a:pPr marL="293688" lvl="1" indent="-293688" algn="just" eaLnBrk="1" hangingPunct="1">
              <a:lnSpc>
                <a:spcPct val="90000"/>
              </a:lnSpc>
              <a:buFont typeface="Arial" charset="0"/>
              <a:buNone/>
            </a:pPr>
            <a:endParaRPr lang="en-US" altLang="en-US" sz="2400" dirty="0" smtClean="0"/>
          </a:p>
          <a:p>
            <a:pPr marL="293688" lvl="1" indent="-293688" algn="just" eaLnBrk="1" hangingPunct="1">
              <a:lnSpc>
                <a:spcPct val="90000"/>
              </a:lnSpc>
              <a:buFont typeface="Arial" charset="0"/>
              <a:buNone/>
            </a:pPr>
            <a:r>
              <a:rPr lang="en-US" altLang="en-US" sz="2400" dirty="0" smtClean="0"/>
              <a:t>3. </a:t>
            </a:r>
            <a:r>
              <a:rPr lang="bs-Latn-BA" altLang="en-US" sz="2400" dirty="0" smtClean="0"/>
              <a:t>Svaka strana može sebi ostaviti za pravo da ne primjenjuje stav 1. ovog člana, pod uslovom da to ograničenje ne utiče na prodaju, distribuciju ili svako drugo stavljanje na raspolaganje elemenata navedenih u stavu 1 (a) 2.</a:t>
            </a:r>
            <a:endParaRPr lang="en-GB" altLang="en-US" sz="2400" dirty="0" smtClean="0"/>
          </a:p>
        </p:txBody>
      </p:sp>
      <p:sp>
        <p:nvSpPr>
          <p:cNvPr id="62468" name="Slide Number Placeholder 1"/>
          <p:cNvSpPr>
            <a:spLocks noGrp="1"/>
          </p:cNvSpPr>
          <p:nvPr>
            <p:ph type="sldNum" sz="quarter" idx="12"/>
          </p:nvPr>
        </p:nvSpPr>
        <p:spPr bwMode="auto">
          <a:noFill/>
          <a:ln>
            <a:miter lim="800000"/>
            <a:headEnd/>
            <a:tailEnd/>
          </a:ln>
        </p:spPr>
        <p:txBody>
          <a:bodyPr/>
          <a:lstStyle/>
          <a:p>
            <a:fld id="{7F737BD3-1DA2-4D3A-A3E5-14E186C946AF}" type="slidenum">
              <a:rPr lang="en-US" altLang="en-US">
                <a:cs typeface="Arial" charset="0"/>
              </a:rPr>
              <a:pPr/>
              <a:t>45</a:t>
            </a:fld>
            <a:endParaRPr lang="en-US" altLang="en-US">
              <a:cs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Bitni element </a:t>
            </a:r>
            <a:endParaRPr lang="en-US" dirty="0"/>
          </a:p>
        </p:txBody>
      </p:sp>
      <p:sp>
        <p:nvSpPr>
          <p:cNvPr id="3" name="Content Placeholder 2"/>
          <p:cNvSpPr>
            <a:spLocks noGrp="1"/>
          </p:cNvSpPr>
          <p:nvPr>
            <p:ph idx="1"/>
          </p:nvPr>
        </p:nvSpPr>
        <p:spPr/>
        <p:txBody>
          <a:bodyPr/>
          <a:lstStyle/>
          <a:p>
            <a:r>
              <a:rPr lang="bs-Latn-BA" dirty="0" smtClean="0"/>
              <a:t>Bespravna zloupotreba</a:t>
            </a:r>
          </a:p>
          <a:p>
            <a:r>
              <a:rPr lang="bs-Latn-BA" dirty="0" smtClean="0"/>
              <a:t>Spriječena kriminalizacija u slučaju kad su uređaji proizvedeni i stavljeni na tržište u zakonite svrhe  </a:t>
            </a:r>
            <a:endParaRPr lang="en-US" dirty="0"/>
          </a:p>
        </p:txBody>
      </p:sp>
      <p:sp>
        <p:nvSpPr>
          <p:cNvPr id="4" name="Slide Number Placeholder 3"/>
          <p:cNvSpPr>
            <a:spLocks noGrp="1"/>
          </p:cNvSpPr>
          <p:nvPr>
            <p:ph type="sldNum" sz="quarter" idx="12"/>
          </p:nvPr>
        </p:nvSpPr>
        <p:spPr/>
        <p:txBody>
          <a:bodyPr/>
          <a:lstStyle/>
          <a:p>
            <a:pPr>
              <a:defRPr/>
            </a:pPr>
            <a:fld id="{10DC4F19-EC3B-4007-B78E-6D272D53A0D5}" type="slidenum">
              <a:rPr lang="en-US" altLang="en-US" smtClean="0"/>
              <a:pPr>
                <a:defRPr/>
              </a:pPr>
              <a:t>46</a:t>
            </a:fld>
            <a:endParaRPr lang="en-US" altLang="en-US"/>
          </a:p>
        </p:txBody>
      </p:sp>
    </p:spTree>
    <p:extLst>
      <p:ext uri="{BB962C8B-B14F-4D97-AF65-F5344CB8AC3E}">
        <p14:creationId xmlns:p14="http://schemas.microsoft.com/office/powerpoint/2010/main" val="27718378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Bitni elementi  tačke a)</a:t>
            </a:r>
            <a:endParaRPr lang="en-US" dirty="0"/>
          </a:p>
        </p:txBody>
      </p:sp>
      <p:sp>
        <p:nvSpPr>
          <p:cNvPr id="3" name="Content Placeholder 2"/>
          <p:cNvSpPr>
            <a:spLocks noGrp="1"/>
          </p:cNvSpPr>
          <p:nvPr>
            <p:ph idx="1"/>
          </p:nvPr>
        </p:nvSpPr>
        <p:spPr/>
        <p:txBody>
          <a:bodyPr/>
          <a:lstStyle/>
          <a:p>
            <a:r>
              <a:rPr lang="bs-Latn-BA" sz="2800" dirty="0" smtClean="0"/>
              <a:t>proizvodnja, prodaja, </a:t>
            </a:r>
            <a:r>
              <a:rPr lang="bs-Latn-BA" sz="2800" dirty="0" err="1" smtClean="0"/>
              <a:t>dobijanje</a:t>
            </a:r>
            <a:r>
              <a:rPr lang="bs-Latn-BA" sz="2800" dirty="0" smtClean="0"/>
              <a:t> na korištenje, uvoz distribucija ili drugi oblici stavljanja na raspolaganje </a:t>
            </a:r>
          </a:p>
          <a:p>
            <a:r>
              <a:rPr lang="bs-Latn-BA" sz="2800" dirty="0"/>
              <a:t>k</a:t>
            </a:r>
            <a:r>
              <a:rPr lang="bs-Latn-BA" sz="2800" dirty="0" smtClean="0"/>
              <a:t>ompjuterski programi napravljeni ili prilagođeni za </a:t>
            </a:r>
            <a:r>
              <a:rPr lang="bs-Latn-BA" sz="2800" dirty="0" err="1" smtClean="0"/>
              <a:t>omogućavanje</a:t>
            </a:r>
            <a:r>
              <a:rPr lang="bs-Latn-BA" sz="2800" dirty="0" smtClean="0"/>
              <a:t> činjenja prekršaja utvrđenih u članovima od 2-5</a:t>
            </a:r>
          </a:p>
          <a:p>
            <a:r>
              <a:rPr lang="bs-Latn-BA" sz="2800" dirty="0" smtClean="0"/>
              <a:t>Lozinke, pristupni kodovi i slični kompjuterski podaci koji </a:t>
            </a:r>
            <a:r>
              <a:rPr lang="bs-Latn-BA" sz="2800" dirty="0" err="1" smtClean="0"/>
              <a:t>omogućavaju</a:t>
            </a:r>
            <a:r>
              <a:rPr lang="bs-Latn-BA" sz="2800" dirty="0" smtClean="0"/>
              <a:t> pristupanje cjelini ili dijelu kompjuterskog sistema sa namjerom da se iskoriste za činjenje prekršaja utvrđenih u članovima od 2-5</a:t>
            </a:r>
            <a:endParaRPr lang="en-US" sz="2800" dirty="0"/>
          </a:p>
        </p:txBody>
      </p:sp>
      <p:sp>
        <p:nvSpPr>
          <p:cNvPr id="4" name="Slide Number Placeholder 3"/>
          <p:cNvSpPr>
            <a:spLocks noGrp="1"/>
          </p:cNvSpPr>
          <p:nvPr>
            <p:ph type="sldNum" sz="quarter" idx="12"/>
          </p:nvPr>
        </p:nvSpPr>
        <p:spPr/>
        <p:txBody>
          <a:bodyPr/>
          <a:lstStyle/>
          <a:p>
            <a:pPr>
              <a:defRPr/>
            </a:pPr>
            <a:fld id="{10DC4F19-EC3B-4007-B78E-6D272D53A0D5}" type="slidenum">
              <a:rPr lang="en-US" altLang="en-US" smtClean="0"/>
              <a:pPr>
                <a:defRPr/>
              </a:pPr>
              <a:t>47</a:t>
            </a:fld>
            <a:endParaRPr lang="en-US" altLang="en-US"/>
          </a:p>
        </p:txBody>
      </p:sp>
    </p:spTree>
    <p:extLst>
      <p:ext uri="{BB962C8B-B14F-4D97-AF65-F5344CB8AC3E}">
        <p14:creationId xmlns:p14="http://schemas.microsoft.com/office/powerpoint/2010/main" val="2100891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a:xfrm>
            <a:off x="457200" y="122238"/>
            <a:ext cx="8229600" cy="1143000"/>
          </a:xfrm>
        </p:spPr>
        <p:txBody>
          <a:bodyPr/>
          <a:lstStyle/>
          <a:p>
            <a:pPr eaLnBrk="1" hangingPunct="1"/>
            <a:r>
              <a:rPr lang="bs-Latn-BA" altLang="en-US" b="1" dirty="0" smtClean="0"/>
              <a:t>Proizvodnja, prodaja, itd.</a:t>
            </a:r>
            <a:endParaRPr lang="en-GB" altLang="en-US" b="1" dirty="0" smtClean="0"/>
          </a:p>
        </p:txBody>
      </p:sp>
      <p:sp>
        <p:nvSpPr>
          <p:cNvPr id="78851" name="Rectangle 3"/>
          <p:cNvSpPr>
            <a:spLocks noGrp="1"/>
          </p:cNvSpPr>
          <p:nvPr>
            <p:ph type="body" idx="1"/>
          </p:nvPr>
        </p:nvSpPr>
        <p:spPr>
          <a:xfrm>
            <a:off x="457200" y="1401763"/>
            <a:ext cx="8229600" cy="3443287"/>
          </a:xfrm>
        </p:spPr>
        <p:txBody>
          <a:bodyPr/>
          <a:lstStyle/>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Kriminalizacija</a:t>
            </a:r>
            <a:r>
              <a:rPr lang="en-GB" sz="2800"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Proizvodnje</a:t>
            </a:r>
            <a:r>
              <a:rPr lang="en-GB" sz="2400"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Prodaje</a:t>
            </a:r>
            <a:r>
              <a:rPr lang="en-GB" sz="2400"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Nabavljanja radi upotrebe</a:t>
            </a:r>
            <a:r>
              <a:rPr lang="en-GB" sz="2400"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Uvoza</a:t>
            </a:r>
            <a:r>
              <a:rPr lang="en-GB" sz="2400"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Distribucije</a:t>
            </a:r>
            <a:r>
              <a:rPr lang="en-GB" sz="2400" dirty="0" smtClean="0">
                <a:latin typeface="+mj-lt"/>
                <a:ea typeface="+mn-ea"/>
                <a:cs typeface="Times New Roman" pitchFamily="18" charset="0"/>
              </a:rPr>
              <a:t>; </a:t>
            </a:r>
            <a:r>
              <a:rPr lang="bs-Latn-BA" sz="2400" dirty="0" smtClean="0">
                <a:latin typeface="+mj-lt"/>
                <a:ea typeface="+mn-ea"/>
                <a:cs typeface="Times New Roman" pitchFamily="18" charset="0"/>
              </a:rPr>
              <a:t>ili</a:t>
            </a:r>
            <a:endParaRPr lang="en-GB" sz="24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Stavljanja na raspolaganje uređaja</a:t>
            </a:r>
            <a:endParaRPr lang="en-GB" sz="2400" dirty="0" smtClean="0">
              <a:latin typeface="+mj-lt"/>
              <a:ea typeface="+mn-ea"/>
              <a:cs typeface="Times New Roman" pitchFamily="18" charset="0"/>
            </a:endParaRPr>
          </a:p>
          <a:p>
            <a:pPr algn="just" eaLnBrk="1" hangingPunct="1">
              <a:lnSpc>
                <a:spcPct val="90000"/>
              </a:lnSpc>
              <a:buFont typeface="Arial" pitchFamily="34" charset="0"/>
              <a:buChar char="•"/>
              <a:defRPr/>
            </a:pPr>
            <a:r>
              <a:rPr lang="bs-Latn-BA" sz="2800" dirty="0" smtClean="0">
                <a:ea typeface="ＭＳ Ｐゴシック" charset="0"/>
                <a:cs typeface="Times New Roman" pitchFamily="18" charset="0"/>
              </a:rPr>
              <a:t>Distribucija: aktivno delo prosleđivanja podataka drugima </a:t>
            </a:r>
            <a:endParaRPr lang="en-GB" sz="2800" dirty="0">
              <a:ea typeface="ＭＳ Ｐゴシック" charset="0"/>
              <a:cs typeface="Times New Roman" pitchFamily="18" charset="0"/>
            </a:endParaRPr>
          </a:p>
          <a:p>
            <a:pPr algn="just" eaLnBrk="1" hangingPunct="1">
              <a:lnSpc>
                <a:spcPct val="90000"/>
              </a:lnSpc>
              <a:buFont typeface="Arial" pitchFamily="34" charset="0"/>
              <a:buChar char="•"/>
              <a:defRPr/>
            </a:pPr>
            <a:r>
              <a:rPr lang="bs-Latn-BA" sz="2800" dirty="0" smtClean="0">
                <a:ea typeface="ＭＳ Ｐゴシック" charset="0"/>
                <a:cs typeface="Times New Roman" pitchFamily="18" charset="0"/>
              </a:rPr>
              <a:t>Stavljanje na raspolaganje: stavljanje uređaja </a:t>
            </a:r>
            <a:r>
              <a:rPr lang="bs-Latn-BA" sz="2800" i="1" dirty="0" smtClean="0">
                <a:ea typeface="ＭＳ Ｐゴシック" charset="0"/>
                <a:cs typeface="Times New Roman" pitchFamily="18" charset="0"/>
              </a:rPr>
              <a:t>online</a:t>
            </a:r>
            <a:r>
              <a:rPr lang="bs-Latn-BA" sz="2800" dirty="0" smtClean="0">
                <a:ea typeface="ＭＳ Ｐゴシック" charset="0"/>
                <a:cs typeface="Times New Roman" pitchFamily="18" charset="0"/>
              </a:rPr>
              <a:t> za upotrebu od strane drugih, uključujući kreiranje i sakupljanje hiper-linkova sa ciljem olakšavanja pristupa ovim uređajima</a:t>
            </a:r>
            <a:endParaRPr lang="en-GB" sz="3000" dirty="0" smtClean="0">
              <a:latin typeface="+mj-lt"/>
              <a:ea typeface="+mn-ea"/>
              <a:cs typeface="Times New Roman" pitchFamily="18" charset="0"/>
            </a:endParaRPr>
          </a:p>
        </p:txBody>
      </p:sp>
      <p:sp>
        <p:nvSpPr>
          <p:cNvPr id="66564"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669D7CD3-8075-48FD-92B0-B2ED26BAD6ED}" type="slidenum">
              <a:rPr lang="en-US" altLang="en-US">
                <a:cs typeface="Arial" charset="0"/>
              </a:rPr>
              <a:pPr/>
              <a:t>48</a:t>
            </a:fld>
            <a:endParaRPr lang="en-US" altLang="en-US">
              <a:cs typeface="Arial"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a:xfrm>
            <a:off x="457200" y="122238"/>
            <a:ext cx="8229600" cy="1143000"/>
          </a:xfrm>
        </p:spPr>
        <p:txBody>
          <a:bodyPr/>
          <a:lstStyle/>
          <a:p>
            <a:pPr eaLnBrk="1" hangingPunct="1"/>
            <a:r>
              <a:rPr lang="bs-Latn-BA" altLang="en-US" b="1" dirty="0" smtClean="0"/>
              <a:t>Kompjuterski programi</a:t>
            </a:r>
            <a:endParaRPr lang="en-GB" altLang="en-US" b="1" dirty="0" smtClean="0"/>
          </a:p>
        </p:txBody>
      </p:sp>
      <p:sp>
        <p:nvSpPr>
          <p:cNvPr id="78851" name="Rectangle 3"/>
          <p:cNvSpPr>
            <a:spLocks noGrp="1"/>
          </p:cNvSpPr>
          <p:nvPr>
            <p:ph type="body" idx="1"/>
          </p:nvPr>
        </p:nvSpPr>
        <p:spPr>
          <a:xfrm>
            <a:off x="457200" y="1781175"/>
            <a:ext cx="8229600" cy="3443288"/>
          </a:xfrm>
        </p:spPr>
        <p:txBody>
          <a:bodyPr/>
          <a:lstStyle/>
          <a:p>
            <a:pPr algn="just" eaLnBrk="1" hangingPunct="1">
              <a:lnSpc>
                <a:spcPct val="90000"/>
              </a:lnSpc>
              <a:buFont typeface="Arial" pitchFamily="34" charset="0"/>
              <a:buChar char="•"/>
              <a:defRPr/>
            </a:pPr>
            <a:r>
              <a:rPr lang="bs-Latn-BA" sz="3000" dirty="0" smtClean="0">
                <a:latin typeface="+mj-lt"/>
                <a:ea typeface="+mn-ea"/>
                <a:cs typeface="Times New Roman" pitchFamily="18" charset="0"/>
              </a:rPr>
              <a:t>Odnosi se na programe koji su konstruisani da unište podatke ili da se mešaju u rad sistema</a:t>
            </a:r>
            <a:endParaRPr lang="en-GB" sz="3000" dirty="0" smtClean="0">
              <a:latin typeface="+mj-lt"/>
              <a:ea typeface="+mn-ea"/>
              <a:cs typeface="Times New Roman" pitchFamily="18" charset="0"/>
            </a:endParaRPr>
          </a:p>
          <a:p>
            <a:pPr algn="just" eaLnBrk="1" hangingPunct="1">
              <a:lnSpc>
                <a:spcPct val="90000"/>
              </a:lnSpc>
              <a:buFont typeface="Arial" pitchFamily="34" charset="0"/>
              <a:buChar char="•"/>
              <a:defRPr/>
            </a:pPr>
            <a:endParaRPr lang="en-GB" sz="3000" dirty="0">
              <a:latin typeface="+mj-lt"/>
              <a:ea typeface="+mn-ea"/>
              <a:cs typeface="Times New Roman" pitchFamily="18" charset="0"/>
            </a:endParaRPr>
          </a:p>
          <a:p>
            <a:pPr algn="just" eaLnBrk="1" hangingPunct="1">
              <a:lnSpc>
                <a:spcPct val="90000"/>
              </a:lnSpc>
              <a:buFont typeface="Arial" pitchFamily="34" charset="0"/>
              <a:buChar char="•"/>
              <a:defRPr/>
            </a:pPr>
            <a:r>
              <a:rPr lang="bs-Latn-BA" sz="3000" dirty="0" smtClean="0">
                <a:latin typeface="+mj-lt"/>
                <a:ea typeface="+mn-ea"/>
                <a:cs typeface="Times New Roman" pitchFamily="18" charset="0"/>
              </a:rPr>
              <a:t>Primeri</a:t>
            </a:r>
            <a:r>
              <a:rPr lang="en-GB" sz="3000" dirty="0" smtClean="0">
                <a:latin typeface="+mj-lt"/>
                <a:ea typeface="+mn-ea"/>
                <a:cs typeface="Times New Roman" pitchFamily="18" charset="0"/>
              </a:rPr>
              <a:t>:</a:t>
            </a:r>
          </a:p>
          <a:p>
            <a:pPr lvl="1" algn="just" eaLnBrk="1" hangingPunct="1">
              <a:lnSpc>
                <a:spcPct val="90000"/>
              </a:lnSpc>
              <a:buFont typeface="Arial" pitchFamily="34" charset="0"/>
              <a:buChar char="–"/>
              <a:defRPr/>
            </a:pPr>
            <a:r>
              <a:rPr lang="bs-Latn-BA" sz="2600" dirty="0" smtClean="0">
                <a:latin typeface="+mj-lt"/>
                <a:ea typeface="+mn-ea"/>
                <a:cs typeface="Times New Roman" pitchFamily="18" charset="0"/>
              </a:rPr>
              <a:t>Programski virusi</a:t>
            </a:r>
            <a:endParaRPr lang="en-GB" sz="26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bs-Latn-BA" sz="2600" dirty="0" smtClean="0">
                <a:latin typeface="+mj-lt"/>
                <a:ea typeface="+mn-ea"/>
                <a:cs typeface="Times New Roman" pitchFamily="18" charset="0"/>
              </a:rPr>
              <a:t>Programi dizajnirani i prilagođeni da omoguće pristup kompjuterskim sistemima </a:t>
            </a:r>
            <a:endParaRPr lang="en-GB" sz="2600" dirty="0" smtClean="0">
              <a:latin typeface="+mj-lt"/>
              <a:ea typeface="+mn-ea"/>
              <a:cs typeface="Times New Roman" pitchFamily="18" charset="0"/>
            </a:endParaRPr>
          </a:p>
        </p:txBody>
      </p:sp>
      <p:sp>
        <p:nvSpPr>
          <p:cNvPr id="68612"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FBFFBEBC-DB0F-4303-8D4E-F329B140BF6C}" type="slidenum">
              <a:rPr lang="en-US" altLang="en-US">
                <a:cs typeface="Arial" charset="0"/>
              </a:rPr>
              <a:pPr/>
              <a:t>49</a:t>
            </a:fld>
            <a:endParaRPr lang="en-US" altLang="en-US">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Razlozi donošenja Konvencije</a:t>
            </a:r>
            <a:endParaRPr lang="en-US" dirty="0"/>
          </a:p>
        </p:txBody>
      </p:sp>
      <p:sp>
        <p:nvSpPr>
          <p:cNvPr id="3" name="Content Placeholder 2"/>
          <p:cNvSpPr>
            <a:spLocks noGrp="1"/>
          </p:cNvSpPr>
          <p:nvPr>
            <p:ph idx="1"/>
          </p:nvPr>
        </p:nvSpPr>
        <p:spPr/>
        <p:txBody>
          <a:bodyPr/>
          <a:lstStyle/>
          <a:p>
            <a:r>
              <a:rPr lang="bs-Latn-BA" dirty="0"/>
              <a:t>z</a:t>
            </a:r>
            <a:r>
              <a:rPr lang="bs-Latn-BA" dirty="0" smtClean="0"/>
              <a:t>aštita društva u sajber prostoru usvajanjem odgovarajućeg zakonodavstva i unapređenjem međunarodne saradnje</a:t>
            </a:r>
          </a:p>
          <a:p>
            <a:r>
              <a:rPr lang="bs-Latn-BA" dirty="0"/>
              <a:t>o</a:t>
            </a:r>
            <a:r>
              <a:rPr lang="bs-Latn-BA" dirty="0" smtClean="0"/>
              <a:t>dgovor na promjene nastale digitalizacijom i stalnom globalizacijom kompjuterskih mreža</a:t>
            </a:r>
          </a:p>
          <a:p>
            <a:r>
              <a:rPr lang="bs-Latn-BA" dirty="0"/>
              <a:t>z</a:t>
            </a:r>
            <a:r>
              <a:rPr lang="bs-Latn-BA" dirty="0" smtClean="0"/>
              <a:t>bog činjenice da se kompjuterske mreže i elektronski sistemi mogu koristiti za </a:t>
            </a:r>
            <a:r>
              <a:rPr lang="bs-Latn-BA" dirty="0" err="1" smtClean="0"/>
              <a:t>izvršenje</a:t>
            </a:r>
            <a:r>
              <a:rPr lang="bs-Latn-BA" dirty="0" smtClean="0"/>
              <a:t> krivičnih djela, a kako bi se sačuvali elektronski dokazi</a:t>
            </a:r>
            <a:endParaRPr lang="en-US" dirty="0"/>
          </a:p>
        </p:txBody>
      </p:sp>
      <p:sp>
        <p:nvSpPr>
          <p:cNvPr id="4" name="Slide Number Placeholder 3"/>
          <p:cNvSpPr>
            <a:spLocks noGrp="1"/>
          </p:cNvSpPr>
          <p:nvPr>
            <p:ph type="sldNum" sz="quarter" idx="12"/>
          </p:nvPr>
        </p:nvSpPr>
        <p:spPr/>
        <p:txBody>
          <a:bodyPr/>
          <a:lstStyle/>
          <a:p>
            <a:pPr>
              <a:defRPr/>
            </a:pPr>
            <a:fld id="{10DC4F19-EC3B-4007-B78E-6D272D53A0D5}" type="slidenum">
              <a:rPr lang="en-US" altLang="en-US" smtClean="0"/>
              <a:pPr>
                <a:defRPr/>
              </a:pPr>
              <a:t>5</a:t>
            </a:fld>
            <a:endParaRPr lang="en-US" altLang="en-US"/>
          </a:p>
        </p:txBody>
      </p:sp>
    </p:spTree>
    <p:extLst>
      <p:ext uri="{BB962C8B-B14F-4D97-AF65-F5344CB8AC3E}">
        <p14:creationId xmlns:p14="http://schemas.microsoft.com/office/powerpoint/2010/main" val="33888989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a:xfrm>
            <a:off x="457200" y="276225"/>
            <a:ext cx="8229600" cy="1143000"/>
          </a:xfrm>
        </p:spPr>
        <p:txBody>
          <a:bodyPr/>
          <a:lstStyle/>
          <a:p>
            <a:pPr eaLnBrk="1" hangingPunct="1"/>
            <a:r>
              <a:rPr lang="bs-Latn-BA" altLang="en-US" b="1" dirty="0" smtClean="0"/>
              <a:t>Prvenstveno napravljeni ili prilagođeni  za </a:t>
            </a:r>
            <a:r>
              <a:rPr lang="bs-Latn-BA" altLang="en-US" b="1" dirty="0" err="1" smtClean="0"/>
              <a:t>izvršenje</a:t>
            </a:r>
            <a:r>
              <a:rPr lang="bs-Latn-BA" altLang="en-US" b="1" dirty="0" smtClean="0"/>
              <a:t> dela</a:t>
            </a:r>
            <a:endParaRPr lang="en-GB" altLang="en-US" b="1" dirty="0" smtClean="0"/>
          </a:p>
        </p:txBody>
      </p:sp>
      <p:sp>
        <p:nvSpPr>
          <p:cNvPr id="78851" name="Rectangle 3"/>
          <p:cNvSpPr>
            <a:spLocks noGrp="1"/>
          </p:cNvSpPr>
          <p:nvPr>
            <p:ph type="body" idx="1"/>
          </p:nvPr>
        </p:nvSpPr>
        <p:spPr>
          <a:xfrm>
            <a:off x="457200" y="1993900"/>
            <a:ext cx="8229600" cy="3443288"/>
          </a:xfrm>
        </p:spPr>
        <p:txBody>
          <a:bodyPr/>
          <a:lstStyle/>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Konvencija iz Budimpešte pravi razliku između: </a:t>
            </a:r>
            <a:endParaRPr lang="en-GB" sz="28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Isključivanja uređaja za dvostruku upotrebu (što bi bilo preusko i teško za dokazati) i </a:t>
            </a:r>
            <a:endParaRPr lang="en-GB" sz="2400" dirty="0" smtClean="0">
              <a:latin typeface="+mj-lt"/>
              <a:ea typeface="+mn-ea"/>
              <a:cs typeface="Times New Roman" pitchFamily="18" charset="0"/>
            </a:endParaRPr>
          </a:p>
          <a:p>
            <a:pPr lvl="1" algn="just" eaLnBrk="1" hangingPunct="1">
              <a:lnSpc>
                <a:spcPct val="90000"/>
              </a:lnSpc>
              <a:buFont typeface="Arial" pitchFamily="34" charset="0"/>
              <a:buChar char="–"/>
              <a:defRPr/>
            </a:pPr>
            <a:r>
              <a:rPr lang="bs-Latn-BA" sz="2400" dirty="0" smtClean="0">
                <a:latin typeface="+mj-lt"/>
                <a:ea typeface="+mn-ea"/>
                <a:cs typeface="Times New Roman" pitchFamily="18" charset="0"/>
              </a:rPr>
              <a:t>Uključivanja uređaja za dvostruku upotrebu (što bi rezultiralo preteranom kriminalizacijom i uključivanjem svih uređaja čak i ako su zakonito proizvedeni i distribuisani) </a:t>
            </a:r>
            <a:endParaRPr lang="en-GB" sz="2400" dirty="0" smtClean="0">
              <a:latin typeface="+mj-lt"/>
              <a:ea typeface="+mn-ea"/>
              <a:cs typeface="Times New Roman" pitchFamily="18" charset="0"/>
            </a:endParaRPr>
          </a:p>
          <a:p>
            <a:pPr algn="just" eaLnBrk="1" hangingPunct="1">
              <a:lnSpc>
                <a:spcPct val="90000"/>
              </a:lnSpc>
              <a:buFont typeface="Arial" pitchFamily="34" charset="0"/>
              <a:buChar char="•"/>
              <a:defRPr/>
            </a:pPr>
            <a:r>
              <a:rPr lang="bs-Latn-BA" sz="2800" dirty="0" smtClean="0">
                <a:latin typeface="+mj-lt"/>
                <a:ea typeface="+mn-ea"/>
                <a:cs typeface="Times New Roman" pitchFamily="18" charset="0"/>
              </a:rPr>
              <a:t>Konvencija iz Budimpešte zahteva da uređaj bude dizajniran ili prilagođen </a:t>
            </a:r>
            <a:r>
              <a:rPr lang="bs-Latn-BA" sz="2800" b="1" dirty="0" smtClean="0">
                <a:latin typeface="+mj-lt"/>
                <a:ea typeface="+mn-ea"/>
                <a:cs typeface="Times New Roman" pitchFamily="18" charset="0"/>
              </a:rPr>
              <a:t>prvenstveno</a:t>
            </a:r>
            <a:r>
              <a:rPr lang="bs-Latn-BA" sz="2800" dirty="0" smtClean="0">
                <a:latin typeface="+mj-lt"/>
                <a:ea typeface="+mn-ea"/>
                <a:cs typeface="Times New Roman" pitchFamily="18" charset="0"/>
              </a:rPr>
              <a:t> (ali ne isključivo) radi </a:t>
            </a:r>
            <a:r>
              <a:rPr lang="bs-Latn-BA" sz="2800" dirty="0" err="1" smtClean="0">
                <a:latin typeface="+mj-lt"/>
                <a:ea typeface="+mn-ea"/>
                <a:cs typeface="Times New Roman" pitchFamily="18" charset="0"/>
              </a:rPr>
              <a:t>izvršenja</a:t>
            </a:r>
            <a:r>
              <a:rPr lang="bs-Latn-BA" sz="2800" dirty="0" smtClean="0">
                <a:latin typeface="+mj-lt"/>
                <a:ea typeface="+mn-ea"/>
                <a:cs typeface="Times New Roman" pitchFamily="18" charset="0"/>
              </a:rPr>
              <a:t> prekršaja iz članova 2-5 </a:t>
            </a:r>
            <a:r>
              <a:rPr lang="bs-Latn-BA" sz="2800" dirty="0">
                <a:latin typeface="+mj-lt"/>
                <a:ea typeface="+mn-ea"/>
                <a:cs typeface="Times New Roman" pitchFamily="18" charset="0"/>
              </a:rPr>
              <a:t>.</a:t>
            </a:r>
            <a:endParaRPr lang="en-GB" sz="2400" dirty="0" smtClean="0">
              <a:latin typeface="+mj-lt"/>
              <a:ea typeface="+mn-ea"/>
              <a:cs typeface="Times New Roman" pitchFamily="18" charset="0"/>
            </a:endParaRPr>
          </a:p>
        </p:txBody>
      </p:sp>
      <p:sp>
        <p:nvSpPr>
          <p:cNvPr id="70660"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D9013035-925B-45E0-B905-2931ADD345C8}" type="slidenum">
              <a:rPr lang="en-US" altLang="en-US">
                <a:cs typeface="Arial" charset="0"/>
              </a:rPr>
              <a:pPr/>
              <a:t>50</a:t>
            </a:fld>
            <a:endParaRPr lang="en-US" altLang="en-US">
              <a:cs typeface="Arial"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a:xfrm>
            <a:off x="457200" y="122238"/>
            <a:ext cx="8229600" cy="1143000"/>
          </a:xfrm>
        </p:spPr>
        <p:txBody>
          <a:bodyPr/>
          <a:lstStyle/>
          <a:p>
            <a:pPr eaLnBrk="1" hangingPunct="1"/>
            <a:r>
              <a:rPr lang="bs-Latn-BA" altLang="en-US" b="1" dirty="0" smtClean="0"/>
              <a:t>lozinke, pristupni kodovi itd.</a:t>
            </a:r>
            <a:endParaRPr lang="en-GB" altLang="en-US" b="1" dirty="0" smtClean="0"/>
          </a:p>
        </p:txBody>
      </p:sp>
      <p:sp>
        <p:nvSpPr>
          <p:cNvPr id="78851" name="Rectangle 3"/>
          <p:cNvSpPr>
            <a:spLocks noGrp="1"/>
          </p:cNvSpPr>
          <p:nvPr>
            <p:ph type="body" idx="1"/>
          </p:nvPr>
        </p:nvSpPr>
        <p:spPr>
          <a:xfrm>
            <a:off x="457200" y="1530350"/>
            <a:ext cx="8229600" cy="5022850"/>
          </a:xfrm>
        </p:spPr>
        <p:txBody>
          <a:bodyPr/>
          <a:lstStyle/>
          <a:p>
            <a:pPr algn="just">
              <a:buFont typeface="Arial" pitchFamily="34" charset="0"/>
              <a:buChar char="•"/>
              <a:defRPr/>
            </a:pPr>
            <a:r>
              <a:rPr lang="bs-Latn-BA" sz="3000" dirty="0" smtClean="0">
                <a:ea typeface="ＭＳ Ｐゴシック" charset="0"/>
                <a:cs typeface="ＭＳ Ｐゴシック" charset="0"/>
              </a:rPr>
              <a:t>Stav </a:t>
            </a:r>
            <a:r>
              <a:rPr lang="en-US" sz="3000" dirty="0" smtClean="0">
                <a:ea typeface="ＭＳ Ｐゴシック" charset="0"/>
                <a:cs typeface="ＭＳ Ｐゴシック" charset="0"/>
              </a:rPr>
              <a:t>1(a)2 </a:t>
            </a:r>
            <a:r>
              <a:rPr lang="bs-Latn-BA" sz="3000" dirty="0" smtClean="0">
                <a:ea typeface="ＭＳ Ｐゴシック" charset="0"/>
                <a:cs typeface="ＭＳ Ｐゴシック" charset="0"/>
              </a:rPr>
              <a:t>kriminalizuje</a:t>
            </a:r>
            <a:r>
              <a:rPr lang="en-US" sz="3000" dirty="0" smtClean="0">
                <a:ea typeface="ＭＳ Ｐゴシック" charset="0"/>
                <a:cs typeface="ＭＳ Ｐゴシック" charset="0"/>
              </a:rPr>
              <a:t>:</a:t>
            </a:r>
          </a:p>
          <a:p>
            <a:pPr lvl="1" algn="just">
              <a:buFont typeface="Arial" pitchFamily="34" charset="0"/>
              <a:buChar char="–"/>
              <a:defRPr/>
            </a:pPr>
            <a:r>
              <a:rPr lang="bs-Latn-BA" sz="2400" dirty="0">
                <a:ea typeface="ＭＳ Ｐゴシック" charset="0"/>
                <a:cs typeface="ＭＳ Ｐゴシック" pitchFamily="34" charset="-128"/>
              </a:rPr>
              <a:t>p</a:t>
            </a:r>
            <a:r>
              <a:rPr lang="bs-Latn-BA" sz="2400" dirty="0" smtClean="0">
                <a:ea typeface="ＭＳ Ｐゴシック" charset="0"/>
                <a:cs typeface="ＭＳ Ｐゴシック" pitchFamily="34" charset="-128"/>
              </a:rPr>
              <a:t>roizvodnju</a:t>
            </a:r>
            <a:r>
              <a:rPr lang="en-US" sz="2400" dirty="0" smtClean="0">
                <a:ea typeface="ＭＳ Ｐゴシック" charset="0"/>
                <a:cs typeface="ＭＳ Ｐゴシック" pitchFamily="34" charset="-128"/>
              </a:rPr>
              <a:t>;</a:t>
            </a:r>
          </a:p>
          <a:p>
            <a:pPr lvl="1" algn="just">
              <a:buFont typeface="Arial" pitchFamily="34" charset="0"/>
              <a:buChar char="–"/>
              <a:defRPr/>
            </a:pPr>
            <a:r>
              <a:rPr lang="bs-Latn-BA" sz="2400" dirty="0" smtClean="0">
                <a:ea typeface="ＭＳ Ｐゴシック" charset="0"/>
                <a:cs typeface="ＭＳ Ｐゴシック" pitchFamily="34" charset="-128"/>
              </a:rPr>
              <a:t>prodaju</a:t>
            </a:r>
            <a:r>
              <a:rPr lang="en-US" sz="2400" dirty="0" smtClean="0">
                <a:ea typeface="ＭＳ Ｐゴシック" charset="0"/>
                <a:cs typeface="ＭＳ Ｐゴシック" pitchFamily="34" charset="-128"/>
              </a:rPr>
              <a:t>;</a:t>
            </a:r>
          </a:p>
          <a:p>
            <a:pPr lvl="1" algn="just">
              <a:buFont typeface="Arial" pitchFamily="34" charset="0"/>
              <a:buChar char="–"/>
              <a:defRPr/>
            </a:pPr>
            <a:r>
              <a:rPr lang="bs-Latn-BA" sz="2400" dirty="0">
                <a:ea typeface="ＭＳ Ｐゴシック" charset="0"/>
                <a:cs typeface="ＭＳ Ｐゴシック" pitchFamily="34" charset="-128"/>
              </a:rPr>
              <a:t>n</a:t>
            </a:r>
            <a:r>
              <a:rPr lang="bs-Latn-BA" sz="2400" dirty="0" smtClean="0">
                <a:ea typeface="ＭＳ Ｐゴシック" charset="0"/>
                <a:cs typeface="ＭＳ Ｐゴシック" pitchFamily="34" charset="-128"/>
              </a:rPr>
              <a:t>abavljanje radi upotrebe</a:t>
            </a:r>
            <a:r>
              <a:rPr lang="en-US" sz="2400" dirty="0" smtClean="0">
                <a:ea typeface="ＭＳ Ｐゴシック" charset="0"/>
                <a:cs typeface="ＭＳ Ｐゴシック" pitchFamily="34" charset="-128"/>
              </a:rPr>
              <a:t>;</a:t>
            </a:r>
          </a:p>
          <a:p>
            <a:pPr lvl="1" algn="just">
              <a:buFont typeface="Arial" pitchFamily="34" charset="0"/>
              <a:buChar char="–"/>
              <a:defRPr/>
            </a:pPr>
            <a:r>
              <a:rPr lang="bs-Latn-BA" sz="2400" dirty="0" smtClean="0">
                <a:ea typeface="ＭＳ Ｐゴシック" charset="0"/>
                <a:cs typeface="ＭＳ Ｐゴシック" pitchFamily="34" charset="-128"/>
              </a:rPr>
              <a:t>uvoz</a:t>
            </a:r>
            <a:r>
              <a:rPr lang="en-US" sz="2400" dirty="0" smtClean="0">
                <a:ea typeface="ＭＳ Ｐゴシック" charset="0"/>
                <a:cs typeface="ＭＳ Ｐゴシック" pitchFamily="34" charset="-128"/>
              </a:rPr>
              <a:t>;</a:t>
            </a:r>
          </a:p>
          <a:p>
            <a:pPr lvl="1" algn="just">
              <a:buFont typeface="Arial" pitchFamily="34" charset="0"/>
              <a:buChar char="–"/>
              <a:defRPr/>
            </a:pPr>
            <a:r>
              <a:rPr lang="bs-Latn-BA" sz="2400" dirty="0" smtClean="0">
                <a:ea typeface="ＭＳ Ｐゴシック" charset="0"/>
                <a:cs typeface="ＭＳ Ｐゴシック" pitchFamily="34" charset="-128"/>
              </a:rPr>
              <a:t>distribuciju</a:t>
            </a:r>
            <a:r>
              <a:rPr lang="en-US" sz="2400" dirty="0" smtClean="0">
                <a:ea typeface="ＭＳ Ｐゴシック" charset="0"/>
                <a:cs typeface="ＭＳ Ｐゴシック" pitchFamily="34" charset="-128"/>
              </a:rPr>
              <a:t>; </a:t>
            </a:r>
            <a:r>
              <a:rPr lang="bs-Latn-BA" sz="2400" dirty="0" smtClean="0">
                <a:ea typeface="ＭＳ Ｐゴシック" charset="0"/>
                <a:cs typeface="ＭＳ Ｐゴシック" pitchFamily="34" charset="-128"/>
              </a:rPr>
              <a:t>ili</a:t>
            </a:r>
            <a:r>
              <a:rPr lang="en-US" sz="2400" dirty="0" smtClean="0">
                <a:ea typeface="ＭＳ Ｐゴシック" charset="0"/>
                <a:cs typeface="ＭＳ Ｐゴシック" pitchFamily="34" charset="-128"/>
              </a:rPr>
              <a:t> </a:t>
            </a:r>
          </a:p>
          <a:p>
            <a:pPr lvl="1" algn="just">
              <a:buFont typeface="Arial" pitchFamily="34" charset="0"/>
              <a:buChar char="–"/>
              <a:defRPr/>
            </a:pPr>
            <a:r>
              <a:rPr lang="bs-Latn-BA" sz="2400" dirty="0">
                <a:ea typeface="ＭＳ Ｐゴシック" charset="0"/>
                <a:cs typeface="ＭＳ Ｐゴシック" pitchFamily="34" charset="-128"/>
              </a:rPr>
              <a:t>d</a:t>
            </a:r>
            <a:r>
              <a:rPr lang="bs-Latn-BA" sz="2400" dirty="0" smtClean="0">
                <a:ea typeface="ＭＳ Ｐゴシック" charset="0"/>
                <a:cs typeface="ＭＳ Ｐゴシック" pitchFamily="34" charset="-128"/>
              </a:rPr>
              <a:t>ruge vidove stavljanja na raspolaganje</a:t>
            </a:r>
            <a:r>
              <a:rPr lang="en-US" sz="2400" dirty="0" smtClean="0">
                <a:ea typeface="ＭＳ Ｐゴシック" charset="0"/>
                <a:cs typeface="ＭＳ Ｐゴシック" pitchFamily="34" charset="-128"/>
              </a:rPr>
              <a:t>:</a:t>
            </a:r>
          </a:p>
          <a:p>
            <a:pPr marL="0" indent="0" algn="just">
              <a:buFont typeface="Arial" pitchFamily="34" charset="0"/>
              <a:buNone/>
              <a:defRPr/>
            </a:pPr>
            <a:r>
              <a:rPr lang="en-US" sz="3000" dirty="0">
                <a:ea typeface="ＭＳ Ｐゴシック" charset="0"/>
                <a:cs typeface="ＭＳ Ｐゴシック" charset="0"/>
              </a:rPr>
              <a:t>	</a:t>
            </a:r>
            <a:r>
              <a:rPr lang="bs-Latn-BA" sz="3000" dirty="0" smtClean="0">
                <a:ea typeface="ＭＳ Ｐゴシック" charset="0"/>
                <a:cs typeface="ＭＳ Ｐゴシック" charset="0"/>
              </a:rPr>
              <a:t>kompjuterskih lozinki, pristupnih kodova, ili sličnih podataka putem kojih se može pristupiti kompjuterskom sistemu ili delu sistema u koji je moguće pristupiti. </a:t>
            </a:r>
            <a:endParaRPr lang="en-GB" sz="3000" dirty="0" smtClean="0">
              <a:latin typeface="+mj-lt"/>
              <a:ea typeface="+mn-ea"/>
              <a:cs typeface="Times New Roman" pitchFamily="18" charset="0"/>
            </a:endParaRPr>
          </a:p>
        </p:txBody>
      </p:sp>
      <p:sp>
        <p:nvSpPr>
          <p:cNvPr id="72708"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7283C007-CD73-48AC-B0F5-9A2C6F99E04D}" type="slidenum">
              <a:rPr lang="en-US" altLang="en-US">
                <a:cs typeface="Arial" charset="0"/>
              </a:rPr>
              <a:pPr/>
              <a:t>51</a:t>
            </a:fld>
            <a:endParaRPr lang="en-US" altLang="en-US">
              <a:cs typeface="Arial"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a:xfrm>
            <a:off x="457200" y="122238"/>
            <a:ext cx="8391525" cy="1143000"/>
          </a:xfrm>
        </p:spPr>
        <p:txBody>
          <a:bodyPr/>
          <a:lstStyle/>
          <a:p>
            <a:pPr eaLnBrk="1" hangingPunct="1"/>
            <a:r>
              <a:rPr lang="bs-Latn-BA" altLang="en-US" b="1" dirty="0" smtClean="0"/>
              <a:t>Posjedovanje uređaja, lozinki itd.</a:t>
            </a:r>
            <a:endParaRPr lang="en-GB" altLang="en-US" b="1" dirty="0" smtClean="0"/>
          </a:p>
        </p:txBody>
      </p:sp>
      <p:sp>
        <p:nvSpPr>
          <p:cNvPr id="74755" name="Rectangle 3"/>
          <p:cNvSpPr>
            <a:spLocks noGrp="1"/>
          </p:cNvSpPr>
          <p:nvPr>
            <p:ph type="body" idx="1"/>
          </p:nvPr>
        </p:nvSpPr>
        <p:spPr>
          <a:xfrm>
            <a:off x="457200" y="1854200"/>
            <a:ext cx="8229600" cy="4196080"/>
          </a:xfrm>
        </p:spPr>
        <p:txBody>
          <a:bodyPr/>
          <a:lstStyle/>
          <a:p>
            <a:pPr algn="just"/>
            <a:r>
              <a:rPr lang="bs-Latn-BA" altLang="en-US" sz="2800" dirty="0" smtClean="0"/>
              <a:t>Posjedovanje predmeta navedenih u stavu</a:t>
            </a:r>
            <a:r>
              <a:rPr lang="en-GB" altLang="en-US" sz="2800" dirty="0" smtClean="0"/>
              <a:t> 1(a)1</a:t>
            </a:r>
            <a:r>
              <a:rPr lang="bs-Latn-BA" altLang="en-US" sz="2800" dirty="0" smtClean="0"/>
              <a:t> ili</a:t>
            </a:r>
            <a:r>
              <a:rPr lang="en-GB" altLang="en-US" sz="2800" dirty="0" smtClean="0"/>
              <a:t> 1(a)2</a:t>
            </a:r>
          </a:p>
          <a:p>
            <a:pPr algn="just"/>
            <a:r>
              <a:rPr lang="bs-Latn-BA" altLang="en-US" sz="2800" dirty="0" smtClean="0"/>
              <a:t>Posjedovanje mora biti sa namjerom da se učini krivično delo po članovima 2-5 konvencije</a:t>
            </a:r>
            <a:endParaRPr lang="en-GB" altLang="en-US" sz="2800" dirty="0" smtClean="0"/>
          </a:p>
          <a:p>
            <a:pPr algn="just"/>
            <a:r>
              <a:rPr lang="bs-Latn-BA" altLang="en-US" sz="2800" dirty="0" smtClean="0"/>
              <a:t>Strana kroz interno zakonodavstvo može odlučiti da osoba mora biti u posedu određenog broja uređaja kako bi postojala inkriminacija</a:t>
            </a:r>
            <a:endParaRPr lang="en-GB" altLang="en-US" sz="2800" dirty="0" smtClean="0"/>
          </a:p>
          <a:p>
            <a:pPr marL="0" indent="0" algn="just">
              <a:buNone/>
            </a:pPr>
            <a:endParaRPr lang="en-GB" altLang="en-US" sz="2800" dirty="0" smtClean="0"/>
          </a:p>
        </p:txBody>
      </p:sp>
      <p:sp>
        <p:nvSpPr>
          <p:cNvPr id="74756"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A160CAE2-4084-44D8-A4B7-003F5CDF3D75}" type="slidenum">
              <a:rPr lang="en-US" altLang="en-US">
                <a:cs typeface="Arial" charset="0"/>
              </a:rPr>
              <a:pPr/>
              <a:t>52</a:t>
            </a:fld>
            <a:endParaRPr lang="en-US" altLang="en-US">
              <a:cs typeface="Arial"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p:cNvSpPr>
          <p:nvPr>
            <p:ph type="body" idx="1"/>
          </p:nvPr>
        </p:nvSpPr>
        <p:spPr/>
        <p:txBody>
          <a:bodyPr/>
          <a:lstStyle/>
          <a:p>
            <a:pPr eaLnBrk="1" hangingPunct="1">
              <a:buFont typeface="Arial" charset="0"/>
              <a:buNone/>
              <a:defRPr/>
            </a:pPr>
            <a:endParaRPr lang="en-GB" dirty="0" smtClean="0">
              <a:latin typeface="+mj-lt"/>
              <a:ea typeface="+mn-ea"/>
              <a:cs typeface="Times New Roman" pitchFamily="18" charset="0"/>
            </a:endParaRPr>
          </a:p>
          <a:p>
            <a:pPr eaLnBrk="1" hangingPunct="1">
              <a:buFont typeface="Arial" charset="0"/>
              <a:buNone/>
              <a:defRPr/>
            </a:pPr>
            <a:endParaRPr lang="en-GB" dirty="0" smtClean="0">
              <a:latin typeface="+mj-lt"/>
              <a:ea typeface="+mn-ea"/>
              <a:cs typeface="Times New Roman" pitchFamily="18" charset="0"/>
            </a:endParaRPr>
          </a:p>
          <a:p>
            <a:pPr algn="ctr" eaLnBrk="1" hangingPunct="1">
              <a:buFont typeface="Arial" charset="0"/>
              <a:buNone/>
              <a:defRPr/>
            </a:pPr>
            <a:r>
              <a:rPr lang="bs-Latn-BA" b="1" i="1" dirty="0" smtClean="0">
                <a:latin typeface="+mj-lt"/>
                <a:ea typeface="+mn-ea"/>
                <a:cs typeface="Times New Roman" pitchFamily="18" charset="0"/>
              </a:rPr>
              <a:t>Krivična dela u vezi sa kompjuterima</a:t>
            </a:r>
          </a:p>
          <a:p>
            <a:pPr algn="ctr" eaLnBrk="1" hangingPunct="1">
              <a:buFont typeface="Arial" charset="0"/>
              <a:buNone/>
              <a:defRPr/>
            </a:pPr>
            <a:r>
              <a:rPr lang="bs-Latn-BA" b="1" i="1" dirty="0" smtClean="0">
                <a:latin typeface="+mj-lt"/>
                <a:ea typeface="+mn-ea"/>
                <a:cs typeface="Times New Roman" pitchFamily="18" charset="0"/>
              </a:rPr>
              <a:t>Kompjuterski prekršaji (B i H prevod Konvencije)</a:t>
            </a:r>
            <a:endParaRPr lang="en-GB" b="1" i="1" dirty="0" smtClean="0">
              <a:latin typeface="+mj-lt"/>
              <a:ea typeface="+mn-ea"/>
              <a:cs typeface="+mn-cs"/>
            </a:endParaRPr>
          </a:p>
        </p:txBody>
      </p:sp>
      <p:sp>
        <p:nvSpPr>
          <p:cNvPr id="75779" name="Slide Number Placeholder 1"/>
          <p:cNvSpPr>
            <a:spLocks noGrp="1"/>
          </p:cNvSpPr>
          <p:nvPr>
            <p:ph type="sldNum" sz="quarter" idx="12"/>
          </p:nvPr>
        </p:nvSpPr>
        <p:spPr bwMode="auto">
          <a:noFill/>
          <a:ln>
            <a:miter lim="800000"/>
            <a:headEnd/>
            <a:tailEnd/>
          </a:ln>
        </p:spPr>
        <p:txBody>
          <a:bodyPr/>
          <a:lstStyle/>
          <a:p>
            <a:fld id="{2F64C539-0BCE-42DD-97A8-D1676953C91D}" type="slidenum">
              <a:rPr lang="en-US" altLang="en-US">
                <a:cs typeface="Arial" charset="0"/>
              </a:rPr>
              <a:pPr/>
              <a:t>53</a:t>
            </a:fld>
            <a:endParaRPr lang="en-US" altLang="en-US">
              <a:cs typeface="Arial"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p:cNvSpPr>
          <p:nvPr>
            <p:ph type="body" idx="1"/>
          </p:nvPr>
        </p:nvSpPr>
        <p:spPr>
          <a:xfrm>
            <a:off x="457200" y="558800"/>
            <a:ext cx="8229600" cy="5757863"/>
          </a:xfrm>
          <a:ln w="38100">
            <a:solidFill>
              <a:srgbClr val="FF0000"/>
            </a:solidFill>
          </a:ln>
        </p:spPr>
        <p:txBody>
          <a:bodyPr/>
          <a:lstStyle/>
          <a:p>
            <a:pPr marL="0" indent="0" algn="ctr" eaLnBrk="1" hangingPunct="1">
              <a:lnSpc>
                <a:spcPct val="90000"/>
              </a:lnSpc>
              <a:buFont typeface="Arial" charset="0"/>
              <a:buNone/>
            </a:pPr>
            <a:endParaRPr lang="en-GB" altLang="en-US" sz="1400" b="1" i="1" dirty="0" smtClean="0"/>
          </a:p>
          <a:p>
            <a:pPr marL="0" indent="0" algn="ctr" eaLnBrk="1" hangingPunct="1">
              <a:lnSpc>
                <a:spcPct val="90000"/>
              </a:lnSpc>
              <a:buFont typeface="Arial" charset="0"/>
              <a:buNone/>
            </a:pPr>
            <a:r>
              <a:rPr lang="bs-Latn-BA" altLang="en-US" b="1" i="1" dirty="0" smtClean="0"/>
              <a:t>Kompjutersko falsifikovanje</a:t>
            </a:r>
            <a:endParaRPr lang="en-GB" altLang="en-US" b="1" i="1" dirty="0" smtClean="0"/>
          </a:p>
          <a:p>
            <a:pPr marL="0" indent="0" algn="ctr" eaLnBrk="1" hangingPunct="1">
              <a:lnSpc>
                <a:spcPct val="90000"/>
              </a:lnSpc>
              <a:buFont typeface="Arial" charset="0"/>
              <a:buNone/>
            </a:pPr>
            <a:r>
              <a:rPr lang="en-GB" altLang="en-US" b="1" i="1" dirty="0" smtClean="0"/>
              <a:t>(</a:t>
            </a:r>
            <a:r>
              <a:rPr lang="bs-Latn-BA" altLang="en-US" b="1" i="1" dirty="0" smtClean="0"/>
              <a:t>Član</a:t>
            </a:r>
            <a:r>
              <a:rPr lang="en-GB" altLang="en-US" b="1" i="1" dirty="0" smtClean="0"/>
              <a:t> 7</a:t>
            </a:r>
            <a:r>
              <a:rPr lang="bs-Latn-BA" altLang="en-US" b="1" i="1" dirty="0" smtClean="0"/>
              <a:t>.</a:t>
            </a:r>
            <a:r>
              <a:rPr lang="en-GB" altLang="en-US" b="1" i="1" dirty="0" smtClean="0"/>
              <a:t> – </a:t>
            </a:r>
            <a:r>
              <a:rPr lang="bs-Latn-BA" altLang="en-US" b="1" i="1" dirty="0" smtClean="0"/>
              <a:t>Konvencija iz Budimpešte</a:t>
            </a:r>
            <a:r>
              <a:rPr lang="en-GB" altLang="en-US" b="1" i="1" dirty="0" smtClean="0"/>
              <a:t>)</a:t>
            </a:r>
            <a:r>
              <a:rPr lang="bs-Latn-BA" altLang="en-US" b="1" i="1" dirty="0" smtClean="0"/>
              <a:t> </a:t>
            </a:r>
            <a:endParaRPr lang="en-GB" altLang="en-US" b="1" i="1" dirty="0" smtClean="0"/>
          </a:p>
          <a:p>
            <a:pPr marL="0" indent="0" algn="ctr" eaLnBrk="1" hangingPunct="1">
              <a:lnSpc>
                <a:spcPct val="90000"/>
              </a:lnSpc>
            </a:pPr>
            <a:endParaRPr lang="en-GB" altLang="en-US" i="1" dirty="0" smtClean="0"/>
          </a:p>
          <a:p>
            <a:pPr marL="0" indent="0" algn="ctr" eaLnBrk="1" hangingPunct="1">
              <a:lnSpc>
                <a:spcPct val="90000"/>
              </a:lnSpc>
            </a:pPr>
            <a:r>
              <a:rPr lang="bs-Latn-BA" altLang="en-US" sz="2800" i="1" dirty="0" smtClean="0"/>
              <a:t> </a:t>
            </a:r>
            <a:r>
              <a:rPr lang="bs-Latn-BA" altLang="en-US" sz="2800" i="1" dirty="0" err="1" smtClean="0"/>
              <a:t>Inkriminiše</a:t>
            </a:r>
            <a:r>
              <a:rPr lang="bs-Latn-BA" altLang="en-US" sz="2800" i="1" dirty="0" smtClean="0"/>
              <a:t> paralelno krivično delo u odnosu na klasično falsifikovanje</a:t>
            </a:r>
            <a:endParaRPr lang="en-GB" altLang="en-US" sz="2800" i="1" dirty="0" smtClean="0"/>
          </a:p>
          <a:p>
            <a:pPr marL="0" indent="0" algn="ctr" eaLnBrk="1" hangingPunct="1">
              <a:lnSpc>
                <a:spcPct val="90000"/>
              </a:lnSpc>
            </a:pPr>
            <a:endParaRPr lang="en-GB" altLang="en-US" sz="2800" i="1" dirty="0" smtClean="0"/>
          </a:p>
          <a:p>
            <a:pPr marL="0" indent="0" algn="ctr" eaLnBrk="1" hangingPunct="1">
              <a:lnSpc>
                <a:spcPct val="90000"/>
              </a:lnSpc>
            </a:pPr>
            <a:r>
              <a:rPr lang="bs-Latn-BA" altLang="en-US" sz="2800" i="1" dirty="0" smtClean="0"/>
              <a:t>Postoji praznina u krivičnim pravima, obzirom da klasično falsifikovanje zahtjeva postojanje  dokumenta</a:t>
            </a:r>
            <a:endParaRPr lang="en-GB" altLang="en-US" sz="2800" i="1" dirty="0" smtClean="0"/>
          </a:p>
          <a:p>
            <a:pPr marL="0" indent="0" algn="ctr" eaLnBrk="1" hangingPunct="1">
              <a:lnSpc>
                <a:spcPct val="90000"/>
              </a:lnSpc>
            </a:pPr>
            <a:endParaRPr lang="en-GB" altLang="en-US" sz="2800" i="1" dirty="0" smtClean="0"/>
          </a:p>
          <a:p>
            <a:pPr marL="0" indent="0" algn="ctr" eaLnBrk="1" hangingPunct="1">
              <a:lnSpc>
                <a:spcPct val="90000"/>
              </a:lnSpc>
            </a:pPr>
            <a:r>
              <a:rPr lang="bs-Latn-BA" altLang="en-US" sz="2800" i="1" dirty="0" smtClean="0"/>
              <a:t>Inkriminacija klasičnog falsifikovanja se nekad ne može </a:t>
            </a:r>
            <a:r>
              <a:rPr lang="bs-Latn-BA" altLang="en-US" sz="2800" i="1" dirty="0" err="1" smtClean="0"/>
              <a:t>primjeniti</a:t>
            </a:r>
            <a:r>
              <a:rPr lang="bs-Latn-BA" altLang="en-US" sz="2800" i="1" dirty="0" smtClean="0"/>
              <a:t> na elektronske podatke</a:t>
            </a:r>
            <a:r>
              <a:rPr lang="en-GB" altLang="en-US" sz="2800" i="1" dirty="0" smtClean="0"/>
              <a:t> </a:t>
            </a:r>
          </a:p>
        </p:txBody>
      </p:sp>
      <p:sp>
        <p:nvSpPr>
          <p:cNvPr id="76803" name="Slide Number Placeholder 1"/>
          <p:cNvSpPr>
            <a:spLocks noGrp="1"/>
          </p:cNvSpPr>
          <p:nvPr>
            <p:ph type="sldNum" sz="quarter" idx="12"/>
          </p:nvPr>
        </p:nvSpPr>
        <p:spPr bwMode="auto">
          <a:noFill/>
          <a:ln>
            <a:miter lim="800000"/>
            <a:headEnd/>
            <a:tailEnd/>
          </a:ln>
        </p:spPr>
        <p:txBody>
          <a:bodyPr/>
          <a:lstStyle/>
          <a:p>
            <a:fld id="{2ED00E4C-1A94-4853-A51A-73C01C2513A7}" type="slidenum">
              <a:rPr lang="en-US" altLang="en-US">
                <a:cs typeface="Arial" charset="0"/>
              </a:rPr>
              <a:pPr/>
              <a:t>54</a:t>
            </a:fld>
            <a:endParaRPr lang="en-US" altLang="en-US">
              <a:cs typeface="Arial"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p:txBody>
          <a:bodyPr/>
          <a:lstStyle/>
          <a:p>
            <a:pPr eaLnBrk="1" hangingPunct="1"/>
            <a:r>
              <a:rPr lang="bs-Latn-BA" altLang="en-US" sz="4000" b="1" dirty="0" smtClean="0"/>
              <a:t>Član</a:t>
            </a:r>
            <a:r>
              <a:rPr lang="en-GB" altLang="en-US" sz="4000" b="1" dirty="0" smtClean="0"/>
              <a:t> 7</a:t>
            </a:r>
            <a:r>
              <a:rPr lang="bs-Latn-BA" altLang="en-US" sz="4000" b="1" dirty="0" smtClean="0"/>
              <a:t>.</a:t>
            </a:r>
            <a:r>
              <a:rPr lang="en-GB" altLang="en-US" sz="4000" b="1" dirty="0" smtClean="0"/>
              <a:t> – </a:t>
            </a:r>
            <a:r>
              <a:rPr lang="bs-Latn-BA" altLang="en-US" sz="4000" b="1" dirty="0" smtClean="0"/>
              <a:t>Kompjutersko falsifikovanje </a:t>
            </a:r>
            <a:r>
              <a:rPr lang="en-GB" altLang="en-US" sz="4000" b="1" dirty="0" smtClean="0"/>
              <a:t>	</a:t>
            </a:r>
          </a:p>
        </p:txBody>
      </p:sp>
      <p:sp>
        <p:nvSpPr>
          <p:cNvPr id="77827" name="Rectangle 3"/>
          <p:cNvSpPr>
            <a:spLocks noGrp="1"/>
          </p:cNvSpPr>
          <p:nvPr>
            <p:ph type="body" idx="1"/>
          </p:nvPr>
        </p:nvSpPr>
        <p:spPr>
          <a:xfrm>
            <a:off x="457200" y="1924050"/>
            <a:ext cx="8229600" cy="4525963"/>
          </a:xfrm>
        </p:spPr>
        <p:txBody>
          <a:bodyPr/>
          <a:lstStyle/>
          <a:p>
            <a:pPr marL="0" indent="0" algn="just" eaLnBrk="1" hangingPunct="1">
              <a:lnSpc>
                <a:spcPct val="90000"/>
              </a:lnSpc>
              <a:buFont typeface="Arial" charset="0"/>
              <a:buNone/>
            </a:pPr>
            <a:r>
              <a:rPr lang="bs-Latn-BA" altLang="en-US" sz="2400" dirty="0" smtClean="0"/>
              <a:t>Svaka strana usvaja zakonodavne i druge mjere koje su potrebne da bi se </a:t>
            </a:r>
            <a:r>
              <a:rPr lang="bs-Latn-BA" altLang="en-US" sz="2400" dirty="0" err="1" smtClean="0"/>
              <a:t>okvalifikovalo</a:t>
            </a:r>
            <a:r>
              <a:rPr lang="bs-Latn-BA" altLang="en-US" sz="2400" dirty="0" smtClean="0"/>
              <a:t> kao krivično djelo, shodno</a:t>
            </a:r>
            <a:r>
              <a:rPr lang="bs-Latn-BA" altLang="en-US" sz="2600" dirty="0" smtClean="0"/>
              <a:t> </a:t>
            </a:r>
            <a:r>
              <a:rPr lang="bs-Latn-BA" altLang="en-US" sz="2400" dirty="0" smtClean="0"/>
              <a:t>internom pravu</a:t>
            </a:r>
            <a:r>
              <a:rPr lang="bs-Latn-BA" altLang="en-US" sz="2600" dirty="0" smtClean="0"/>
              <a:t>, unošenje, izmjena, brisanje ili ukidanje, namjerno i bespravno, kompjuterskih podataka, proizvodeći neautentične podatke, u namjeri da oni budu uzeti u obzir ili </a:t>
            </a:r>
            <a:r>
              <a:rPr lang="bs-Latn-BA" altLang="en-US" sz="2600" dirty="0" err="1" smtClean="0"/>
              <a:t>korišćeni</a:t>
            </a:r>
            <a:r>
              <a:rPr lang="bs-Latn-BA" altLang="en-US" sz="2600" dirty="0" smtClean="0"/>
              <a:t> u legalne svrhe kao da su autentični, pa bili oni ili ne čitki ili razumljivi. Strana može odlučiti u internom pravu da se tu pridoda i namjera prevare ili slična nečasna namjera, da bi se ustanovila i krivična odgovornost. </a:t>
            </a:r>
            <a:endParaRPr lang="en-GB" altLang="en-US" sz="2600" dirty="0" smtClean="0"/>
          </a:p>
        </p:txBody>
      </p:sp>
      <p:sp>
        <p:nvSpPr>
          <p:cNvPr id="77828" name="Slide Number Placeholder 1"/>
          <p:cNvSpPr>
            <a:spLocks noGrp="1"/>
          </p:cNvSpPr>
          <p:nvPr>
            <p:ph type="sldNum" sz="quarter" idx="12"/>
          </p:nvPr>
        </p:nvSpPr>
        <p:spPr bwMode="auto">
          <a:noFill/>
          <a:ln>
            <a:miter lim="800000"/>
            <a:headEnd/>
            <a:tailEnd/>
          </a:ln>
        </p:spPr>
        <p:txBody>
          <a:bodyPr/>
          <a:lstStyle/>
          <a:p>
            <a:fld id="{E0765F55-1566-41D5-A929-F6C5DF4BF7F3}" type="slidenum">
              <a:rPr lang="en-US" altLang="en-US">
                <a:cs typeface="Arial" charset="0"/>
              </a:rPr>
              <a:pPr/>
              <a:t>55</a:t>
            </a:fld>
            <a:endParaRPr lang="en-US" altLang="en-US">
              <a:cs typeface="Arial"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p:txBody>
          <a:bodyPr/>
          <a:lstStyle/>
          <a:p>
            <a:pPr eaLnBrk="1" hangingPunct="1"/>
            <a:r>
              <a:rPr lang="bs-Latn-BA" altLang="en-US" sz="4000" b="1" dirty="0" smtClean="0"/>
              <a:t>Bitni elementi</a:t>
            </a:r>
            <a:r>
              <a:rPr lang="en-GB" altLang="en-US" sz="4000" b="1" dirty="0" smtClean="0"/>
              <a:t>	</a:t>
            </a:r>
          </a:p>
        </p:txBody>
      </p:sp>
      <p:sp>
        <p:nvSpPr>
          <p:cNvPr id="78851" name="Rectangle 3"/>
          <p:cNvSpPr>
            <a:spLocks noGrp="1"/>
          </p:cNvSpPr>
          <p:nvPr>
            <p:ph type="body" idx="1"/>
          </p:nvPr>
        </p:nvSpPr>
        <p:spPr>
          <a:xfrm>
            <a:off x="548640" y="1624012"/>
            <a:ext cx="8229600" cy="4525963"/>
          </a:xfrm>
        </p:spPr>
        <p:txBody>
          <a:bodyPr/>
          <a:lstStyle/>
          <a:p>
            <a:pPr algn="just" eaLnBrk="1" hangingPunct="1">
              <a:lnSpc>
                <a:spcPct val="90000"/>
              </a:lnSpc>
            </a:pPr>
            <a:r>
              <a:rPr lang="bs-Latn-BA" altLang="en-US" sz="2600" b="1" dirty="0" smtClean="0">
                <a:solidFill>
                  <a:schemeClr val="tx1">
                    <a:lumMod val="75000"/>
                    <a:lumOff val="25000"/>
                  </a:schemeClr>
                </a:solidFill>
              </a:rPr>
              <a:t> </a:t>
            </a:r>
            <a:r>
              <a:rPr lang="bs-Latn-BA" altLang="en-US" sz="2600" b="1" dirty="0">
                <a:solidFill>
                  <a:schemeClr val="tx1">
                    <a:lumMod val="75000"/>
                    <a:lumOff val="25000"/>
                  </a:schemeClr>
                </a:solidFill>
              </a:rPr>
              <a:t>unošenje, </a:t>
            </a:r>
            <a:r>
              <a:rPr lang="bs-Latn-BA" altLang="en-US" sz="2600" b="1" dirty="0" smtClean="0">
                <a:solidFill>
                  <a:schemeClr val="tx1">
                    <a:lumMod val="75000"/>
                    <a:lumOff val="25000"/>
                  </a:schemeClr>
                </a:solidFill>
              </a:rPr>
              <a:t>izmjena, </a:t>
            </a:r>
            <a:r>
              <a:rPr lang="bs-Latn-BA" altLang="en-US" sz="2600" b="1" dirty="0">
                <a:solidFill>
                  <a:schemeClr val="tx1">
                    <a:lumMod val="75000"/>
                    <a:lumOff val="25000"/>
                  </a:schemeClr>
                </a:solidFill>
              </a:rPr>
              <a:t>brisanje ili </a:t>
            </a:r>
            <a:r>
              <a:rPr lang="bs-Latn-BA" altLang="en-US" sz="2600" b="1" dirty="0" smtClean="0">
                <a:solidFill>
                  <a:schemeClr val="tx1">
                    <a:lumMod val="75000"/>
                    <a:lumOff val="25000"/>
                  </a:schemeClr>
                </a:solidFill>
              </a:rPr>
              <a:t>ukidanje kompjuterskih </a:t>
            </a:r>
            <a:r>
              <a:rPr lang="bs-Latn-BA" altLang="en-US" sz="2600" b="1" dirty="0">
                <a:solidFill>
                  <a:schemeClr val="tx1">
                    <a:lumMod val="75000"/>
                    <a:lumOff val="25000"/>
                  </a:schemeClr>
                </a:solidFill>
              </a:rPr>
              <a:t>podataka koje rezultira </a:t>
            </a:r>
            <a:r>
              <a:rPr lang="bs-Latn-BA" altLang="en-US" sz="2600" b="1" dirty="0" smtClean="0">
                <a:solidFill>
                  <a:schemeClr val="tx1">
                    <a:lumMod val="75000"/>
                    <a:lumOff val="25000"/>
                  </a:schemeClr>
                </a:solidFill>
              </a:rPr>
              <a:t>podacima </a:t>
            </a:r>
            <a:r>
              <a:rPr lang="bs-Latn-BA" altLang="en-US" sz="2600" b="1" dirty="0">
                <a:solidFill>
                  <a:schemeClr val="tx1">
                    <a:lumMod val="75000"/>
                    <a:lumOff val="25000"/>
                  </a:schemeClr>
                </a:solidFill>
              </a:rPr>
              <a:t>koji nisu </a:t>
            </a:r>
            <a:r>
              <a:rPr lang="bs-Latn-BA" altLang="en-US" sz="2600" b="1" dirty="0" smtClean="0">
                <a:solidFill>
                  <a:schemeClr val="tx1">
                    <a:lumMod val="75000"/>
                    <a:lumOff val="25000"/>
                  </a:schemeClr>
                </a:solidFill>
              </a:rPr>
              <a:t>autentični sa namjerom da se neautentični podaci smatraju autentičnim</a:t>
            </a:r>
          </a:p>
          <a:p>
            <a:pPr algn="just" eaLnBrk="1" hangingPunct="1">
              <a:lnSpc>
                <a:spcPct val="90000"/>
              </a:lnSpc>
            </a:pPr>
            <a:endParaRPr lang="bs-Latn-BA" altLang="en-US" sz="2600" b="1" dirty="0"/>
          </a:p>
          <a:p>
            <a:pPr marL="0" indent="0" algn="just" eaLnBrk="1" hangingPunct="1">
              <a:lnSpc>
                <a:spcPct val="90000"/>
              </a:lnSpc>
              <a:buNone/>
            </a:pPr>
            <a:r>
              <a:rPr lang="bs-Latn-BA" altLang="en-US" sz="2600" b="1" dirty="0" smtClean="0"/>
              <a:t>                                   Dodatni elementi</a:t>
            </a:r>
          </a:p>
          <a:p>
            <a:pPr marL="0" indent="0" algn="just" eaLnBrk="1" hangingPunct="1">
              <a:lnSpc>
                <a:spcPct val="90000"/>
              </a:lnSpc>
              <a:buNone/>
            </a:pPr>
            <a:endParaRPr lang="bs-Latn-BA" altLang="en-US" sz="2600" b="1" dirty="0"/>
          </a:p>
          <a:p>
            <a:pPr marL="0" indent="0" algn="just" eaLnBrk="1" hangingPunct="1">
              <a:lnSpc>
                <a:spcPct val="90000"/>
              </a:lnSpc>
              <a:buNone/>
            </a:pPr>
            <a:r>
              <a:rPr lang="bs-Latn-BA" altLang="en-US" sz="2600" b="1" dirty="0" smtClean="0">
                <a:solidFill>
                  <a:schemeClr val="tx1">
                    <a:lumMod val="75000"/>
                    <a:lumOff val="25000"/>
                  </a:schemeClr>
                </a:solidFill>
              </a:rPr>
              <a:t>Strana može odlučiti da se za inkriminaciju doda i namjera prevare ili slična nečasna namjera          </a:t>
            </a:r>
          </a:p>
          <a:p>
            <a:pPr algn="just" eaLnBrk="1" hangingPunct="1">
              <a:lnSpc>
                <a:spcPct val="90000"/>
              </a:lnSpc>
            </a:pPr>
            <a:endParaRPr lang="en-GB" altLang="en-US" sz="2600" dirty="0"/>
          </a:p>
          <a:p>
            <a:pPr marL="0" indent="0" algn="just" eaLnBrk="1" hangingPunct="1">
              <a:lnSpc>
                <a:spcPct val="90000"/>
              </a:lnSpc>
              <a:buFont typeface="Arial" charset="0"/>
              <a:buNone/>
            </a:pPr>
            <a:endParaRPr lang="en-GB" altLang="en-US" sz="2600" dirty="0" smtClean="0"/>
          </a:p>
        </p:txBody>
      </p:sp>
      <p:sp>
        <p:nvSpPr>
          <p:cNvPr id="78852"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EDBCE9BD-113F-4834-9224-2114DFC59050}" type="slidenum">
              <a:rPr lang="en-US" altLang="en-US">
                <a:cs typeface="Arial" charset="0"/>
              </a:rPr>
              <a:pPr/>
              <a:t>56</a:t>
            </a:fld>
            <a:endParaRPr lang="en-US" altLang="en-US">
              <a:cs typeface="Arial"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xfrm>
            <a:off x="457200" y="333375"/>
            <a:ext cx="8229600" cy="1143000"/>
          </a:xfrm>
        </p:spPr>
        <p:txBody>
          <a:bodyPr/>
          <a:lstStyle/>
          <a:p>
            <a:pPr eaLnBrk="1" hangingPunct="1"/>
            <a:r>
              <a:rPr lang="en-GB" altLang="en-US" b="1" dirty="0" smtClean="0"/>
              <a:t>Uno</a:t>
            </a:r>
            <a:r>
              <a:rPr lang="bs-Latn-BA" altLang="en-US" b="1" dirty="0" smtClean="0"/>
              <a:t>šenje, izmjena, brisanje ili ukidanje </a:t>
            </a:r>
            <a:endParaRPr lang="en-GB" altLang="en-US" b="1" dirty="0" smtClean="0"/>
          </a:p>
        </p:txBody>
      </p:sp>
      <p:sp>
        <p:nvSpPr>
          <p:cNvPr id="78851" name="Rectangle 3"/>
          <p:cNvSpPr>
            <a:spLocks noGrp="1"/>
          </p:cNvSpPr>
          <p:nvPr>
            <p:ph type="body" idx="1"/>
          </p:nvPr>
        </p:nvSpPr>
        <p:spPr>
          <a:xfrm>
            <a:off x="457200" y="2276475"/>
            <a:ext cx="8229600" cy="3443288"/>
          </a:xfrm>
        </p:spPr>
        <p:txBody>
          <a:bodyPr/>
          <a:lstStyle/>
          <a:p>
            <a:pPr algn="just">
              <a:buFont typeface="Arial" pitchFamily="34" charset="0"/>
              <a:buChar char="•"/>
              <a:defRPr/>
            </a:pPr>
            <a:r>
              <a:rPr lang="bs-Latn-BA" dirty="0" smtClean="0">
                <a:latin typeface="+mj-lt"/>
                <a:ea typeface="+mn-ea"/>
                <a:cs typeface="Times New Roman" pitchFamily="18" charset="0"/>
              </a:rPr>
              <a:t>Falsifikovanje autentičnih dokumenata: </a:t>
            </a:r>
            <a:endParaRPr lang="en-GB" dirty="0" smtClean="0">
              <a:latin typeface="+mj-lt"/>
              <a:ea typeface="+mn-ea"/>
              <a:cs typeface="Times New Roman" pitchFamily="18" charset="0"/>
            </a:endParaRPr>
          </a:p>
          <a:p>
            <a:pPr lvl="1" algn="just">
              <a:buFont typeface="Arial" pitchFamily="34" charset="0"/>
              <a:buChar char="–"/>
              <a:defRPr/>
            </a:pPr>
            <a:r>
              <a:rPr lang="bs-Latn-BA" b="1" dirty="0" smtClean="0">
                <a:latin typeface="+mj-lt"/>
                <a:ea typeface="+mn-ea"/>
                <a:cs typeface="Times New Roman" pitchFamily="18" charset="0"/>
              </a:rPr>
              <a:t>Unošenjem </a:t>
            </a:r>
            <a:r>
              <a:rPr lang="en-GB" dirty="0" smtClean="0">
                <a:latin typeface="+mj-lt"/>
                <a:ea typeface="+mn-ea"/>
                <a:cs typeface="Times New Roman" pitchFamily="18" charset="0"/>
              </a:rPr>
              <a:t> </a:t>
            </a:r>
            <a:r>
              <a:rPr lang="bs-Latn-BA" dirty="0" smtClean="0">
                <a:latin typeface="+mj-lt"/>
                <a:ea typeface="+mn-ea"/>
                <a:cs typeface="Times New Roman" pitchFamily="18" charset="0"/>
              </a:rPr>
              <a:t>tačnih ili netačnih podataka</a:t>
            </a:r>
            <a:r>
              <a:rPr lang="en-GB" dirty="0" smtClean="0">
                <a:latin typeface="+mj-lt"/>
                <a:ea typeface="+mn-ea"/>
                <a:cs typeface="Times New Roman" pitchFamily="18" charset="0"/>
              </a:rPr>
              <a:t>;</a:t>
            </a:r>
          </a:p>
          <a:p>
            <a:pPr lvl="1" algn="just">
              <a:buFont typeface="Arial" pitchFamily="34" charset="0"/>
              <a:buChar char="–"/>
              <a:defRPr/>
            </a:pPr>
            <a:r>
              <a:rPr lang="bs-Latn-BA" dirty="0" smtClean="0">
                <a:latin typeface="+mj-lt"/>
                <a:ea typeface="+mn-ea"/>
                <a:cs typeface="Times New Roman" pitchFamily="18" charset="0"/>
              </a:rPr>
              <a:t>Naknadno</a:t>
            </a:r>
            <a:r>
              <a:rPr lang="en-GB" dirty="0" smtClean="0">
                <a:latin typeface="+mj-lt"/>
                <a:ea typeface="+mn-ea"/>
                <a:cs typeface="Times New Roman" pitchFamily="18" charset="0"/>
              </a:rPr>
              <a:t> </a:t>
            </a:r>
            <a:r>
              <a:rPr lang="bs-Latn-BA" b="1" dirty="0" smtClean="0">
                <a:latin typeface="+mj-lt"/>
                <a:ea typeface="+mn-ea"/>
                <a:cs typeface="Times New Roman" pitchFamily="18" charset="0"/>
              </a:rPr>
              <a:t>menjanje</a:t>
            </a:r>
            <a:r>
              <a:rPr lang="en-GB" dirty="0" smtClean="0">
                <a:latin typeface="+mj-lt"/>
                <a:ea typeface="+mn-ea"/>
                <a:cs typeface="Times New Roman" pitchFamily="18" charset="0"/>
              </a:rPr>
              <a:t> (</a:t>
            </a:r>
            <a:r>
              <a:rPr lang="bs-Latn-BA" dirty="0" smtClean="0">
                <a:latin typeface="+mj-lt"/>
                <a:ea typeface="+mn-ea"/>
                <a:cs typeface="Times New Roman" pitchFamily="18" charset="0"/>
              </a:rPr>
              <a:t>modifikovanje, varijacije, delimične izmene</a:t>
            </a:r>
            <a:r>
              <a:rPr lang="en-GB" dirty="0" smtClean="0">
                <a:latin typeface="+mj-lt"/>
                <a:ea typeface="+mn-ea"/>
                <a:cs typeface="Times New Roman" pitchFamily="18" charset="0"/>
              </a:rPr>
              <a:t>);</a:t>
            </a:r>
          </a:p>
          <a:p>
            <a:pPr lvl="1" algn="just">
              <a:buFont typeface="Arial" pitchFamily="34" charset="0"/>
              <a:buChar char="–"/>
              <a:defRPr/>
            </a:pPr>
            <a:r>
              <a:rPr lang="bs-Latn-BA" b="1" dirty="0" smtClean="0">
                <a:latin typeface="+mj-lt"/>
                <a:ea typeface="+mn-ea"/>
                <a:cs typeface="Times New Roman" pitchFamily="18" charset="0"/>
              </a:rPr>
              <a:t>Brisanje</a:t>
            </a:r>
            <a:r>
              <a:rPr lang="en-GB" dirty="0" smtClean="0">
                <a:latin typeface="+mj-lt"/>
                <a:ea typeface="+mn-ea"/>
                <a:cs typeface="Times New Roman" pitchFamily="18" charset="0"/>
              </a:rPr>
              <a:t> (</a:t>
            </a:r>
            <a:r>
              <a:rPr lang="bs-Latn-BA" dirty="0" smtClean="0">
                <a:latin typeface="+mj-lt"/>
                <a:ea typeface="+mn-ea"/>
                <a:cs typeface="Times New Roman" pitchFamily="18" charset="0"/>
              </a:rPr>
              <a:t>uklanjanje podataka sa medija za čuvanje podata</a:t>
            </a:r>
            <a:r>
              <a:rPr lang="en-GB" dirty="0" smtClean="0">
                <a:latin typeface="+mj-lt"/>
                <a:ea typeface="+mn-ea"/>
                <a:cs typeface="Times New Roman" pitchFamily="18" charset="0"/>
              </a:rPr>
              <a:t>);</a:t>
            </a:r>
          </a:p>
          <a:p>
            <a:pPr lvl="1" algn="just">
              <a:buFont typeface="Arial" pitchFamily="34" charset="0"/>
              <a:buChar char="–"/>
              <a:defRPr/>
            </a:pPr>
            <a:r>
              <a:rPr lang="bs-Latn-BA" b="1" dirty="0" smtClean="0">
                <a:latin typeface="+mj-lt"/>
                <a:ea typeface="+mn-ea"/>
                <a:cs typeface="Times New Roman" pitchFamily="18" charset="0"/>
              </a:rPr>
              <a:t>Ukidanje</a:t>
            </a:r>
            <a:r>
              <a:rPr lang="en-GB" b="1" dirty="0" smtClean="0">
                <a:latin typeface="+mj-lt"/>
                <a:ea typeface="+mn-ea"/>
                <a:cs typeface="Times New Roman" pitchFamily="18" charset="0"/>
              </a:rPr>
              <a:t> </a:t>
            </a:r>
            <a:r>
              <a:rPr lang="en-GB" dirty="0" smtClean="0">
                <a:latin typeface="+mj-lt"/>
                <a:ea typeface="+mn-ea"/>
                <a:cs typeface="Times New Roman" pitchFamily="18" charset="0"/>
              </a:rPr>
              <a:t>(</a:t>
            </a:r>
            <a:r>
              <a:rPr lang="bs-Latn-BA" dirty="0" smtClean="0">
                <a:latin typeface="+mj-lt"/>
                <a:ea typeface="+mn-ea"/>
                <a:cs typeface="Times New Roman" pitchFamily="18" charset="0"/>
              </a:rPr>
              <a:t>zadržavanje, prikrivanje podataka</a:t>
            </a:r>
            <a:r>
              <a:rPr lang="en-GB" dirty="0" smtClean="0">
                <a:latin typeface="+mj-lt"/>
                <a:ea typeface="+mn-ea"/>
                <a:cs typeface="Times New Roman" pitchFamily="18" charset="0"/>
              </a:rPr>
              <a:t>)</a:t>
            </a:r>
          </a:p>
        </p:txBody>
      </p:sp>
      <p:sp>
        <p:nvSpPr>
          <p:cNvPr id="79876"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34D45E81-1498-4274-AE5C-7F1D583531F2}" type="slidenum">
              <a:rPr lang="en-US" altLang="en-US">
                <a:cs typeface="Arial" charset="0"/>
              </a:rPr>
              <a:pPr/>
              <a:t>57</a:t>
            </a:fld>
            <a:endParaRPr lang="en-US" altLang="en-US">
              <a:cs typeface="Arial"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p:cNvSpPr>
          <p:nvPr>
            <p:ph type="body" idx="1"/>
          </p:nvPr>
        </p:nvSpPr>
        <p:spPr>
          <a:xfrm>
            <a:off x="457200" y="1755775"/>
            <a:ext cx="8229600" cy="3154363"/>
          </a:xfrm>
          <a:ln w="38100">
            <a:solidFill>
              <a:srgbClr val="FF0000"/>
            </a:solidFill>
          </a:ln>
        </p:spPr>
        <p:txBody>
          <a:bodyPr/>
          <a:lstStyle/>
          <a:p>
            <a:pPr marL="0" indent="0" algn="ctr" eaLnBrk="1" hangingPunct="1">
              <a:lnSpc>
                <a:spcPct val="90000"/>
              </a:lnSpc>
              <a:buFont typeface="Arial" charset="0"/>
              <a:buNone/>
            </a:pPr>
            <a:endParaRPr lang="en-GB" altLang="en-US" sz="1400" b="1" i="1" dirty="0" smtClean="0"/>
          </a:p>
          <a:p>
            <a:pPr marL="0" indent="0" algn="ctr" eaLnBrk="1" hangingPunct="1">
              <a:lnSpc>
                <a:spcPct val="90000"/>
              </a:lnSpc>
              <a:buFont typeface="Arial" charset="0"/>
              <a:buNone/>
            </a:pPr>
            <a:r>
              <a:rPr lang="bs-Latn-BA" altLang="en-US" b="1" i="1" dirty="0" smtClean="0"/>
              <a:t>Kompjuterska prevara </a:t>
            </a:r>
            <a:endParaRPr lang="en-GB" altLang="en-US" b="1" i="1" dirty="0" smtClean="0"/>
          </a:p>
          <a:p>
            <a:pPr marL="0" indent="0" algn="ctr" eaLnBrk="1" hangingPunct="1">
              <a:lnSpc>
                <a:spcPct val="90000"/>
              </a:lnSpc>
              <a:buFont typeface="Arial" charset="0"/>
              <a:buNone/>
            </a:pPr>
            <a:r>
              <a:rPr lang="en-GB" altLang="en-US" b="1" i="1" dirty="0" smtClean="0"/>
              <a:t>(</a:t>
            </a:r>
            <a:r>
              <a:rPr lang="bs-Latn-BA" altLang="en-US" b="1" i="1" dirty="0" smtClean="0"/>
              <a:t>Član</a:t>
            </a:r>
            <a:r>
              <a:rPr lang="en-GB" altLang="en-US" b="1" i="1" dirty="0" smtClean="0"/>
              <a:t> 8</a:t>
            </a:r>
            <a:r>
              <a:rPr lang="bs-Latn-BA" altLang="en-US" b="1" i="1" dirty="0" smtClean="0"/>
              <a:t>.</a:t>
            </a:r>
            <a:r>
              <a:rPr lang="en-GB" altLang="en-US" b="1" i="1" dirty="0" smtClean="0"/>
              <a:t> – </a:t>
            </a:r>
            <a:r>
              <a:rPr lang="bs-Latn-BA" altLang="en-US" b="1" i="1" dirty="0" smtClean="0"/>
              <a:t>Konvencija iz Budimpešte</a:t>
            </a:r>
            <a:r>
              <a:rPr lang="en-GB" altLang="en-US" b="1" i="1" dirty="0" smtClean="0"/>
              <a:t>)</a:t>
            </a:r>
          </a:p>
          <a:p>
            <a:pPr marL="0" indent="0" algn="ctr" eaLnBrk="1" hangingPunct="1">
              <a:lnSpc>
                <a:spcPct val="90000"/>
              </a:lnSpc>
            </a:pPr>
            <a:endParaRPr lang="en-GB" altLang="en-US" i="1" dirty="0" smtClean="0"/>
          </a:p>
          <a:p>
            <a:pPr marL="0" indent="0" algn="ctr" eaLnBrk="1" hangingPunct="1">
              <a:lnSpc>
                <a:spcPct val="90000"/>
              </a:lnSpc>
            </a:pPr>
            <a:r>
              <a:rPr lang="bs-Latn-BA" altLang="en-US" sz="2800" i="1" dirty="0" err="1" smtClean="0"/>
              <a:t>Inkriminiše</a:t>
            </a:r>
            <a:r>
              <a:rPr lang="bs-Latn-BA" altLang="en-US" sz="2800" i="1" dirty="0" smtClean="0"/>
              <a:t> paralelno krivično </a:t>
            </a:r>
            <a:r>
              <a:rPr lang="bs-Latn-BA" altLang="en-US" sz="2800" i="1" dirty="0" err="1" smtClean="0"/>
              <a:t>delo</a:t>
            </a:r>
            <a:r>
              <a:rPr lang="bs-Latn-BA" altLang="en-US" sz="2800" i="1" dirty="0" smtClean="0"/>
              <a:t>  u odnosu na klasičnu prevaru</a:t>
            </a:r>
            <a:endParaRPr lang="en-GB" altLang="en-US" sz="2800" i="1" dirty="0" smtClean="0"/>
          </a:p>
        </p:txBody>
      </p:sp>
      <p:sp>
        <p:nvSpPr>
          <p:cNvPr id="82947" name="Slide Number Placeholder 1"/>
          <p:cNvSpPr>
            <a:spLocks noGrp="1"/>
          </p:cNvSpPr>
          <p:nvPr>
            <p:ph type="sldNum" sz="quarter" idx="12"/>
          </p:nvPr>
        </p:nvSpPr>
        <p:spPr bwMode="auto">
          <a:noFill/>
          <a:ln>
            <a:miter lim="800000"/>
            <a:headEnd/>
            <a:tailEnd/>
          </a:ln>
        </p:spPr>
        <p:txBody>
          <a:bodyPr/>
          <a:lstStyle/>
          <a:p>
            <a:fld id="{B3ACC3D4-AC53-4475-86A3-3395B60AE090}" type="slidenum">
              <a:rPr lang="en-US" altLang="en-US">
                <a:cs typeface="Arial" charset="0"/>
              </a:rPr>
              <a:pPr/>
              <a:t>58</a:t>
            </a:fld>
            <a:endParaRPr lang="en-US" altLang="en-US">
              <a:cs typeface="Arial"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p:nvPr>
        </p:nvSpPr>
        <p:spPr/>
        <p:txBody>
          <a:bodyPr/>
          <a:lstStyle/>
          <a:p>
            <a:pPr eaLnBrk="1" hangingPunct="1"/>
            <a:r>
              <a:rPr lang="bs-Latn-BA" altLang="en-US" sz="4000" b="1" dirty="0" smtClean="0"/>
              <a:t>Član</a:t>
            </a:r>
            <a:r>
              <a:rPr lang="en-GB" altLang="en-US" sz="4000" b="1" dirty="0" smtClean="0"/>
              <a:t> 8</a:t>
            </a:r>
            <a:r>
              <a:rPr lang="bs-Latn-BA" altLang="en-US" sz="4000" b="1" dirty="0" smtClean="0"/>
              <a:t>.</a:t>
            </a:r>
            <a:r>
              <a:rPr lang="en-GB" altLang="en-US" sz="4000" b="1" dirty="0" smtClean="0"/>
              <a:t> – </a:t>
            </a:r>
            <a:r>
              <a:rPr lang="bs-Latn-BA" altLang="en-US" sz="4000" b="1" dirty="0" smtClean="0"/>
              <a:t>Kompjuterska prevara</a:t>
            </a:r>
            <a:endParaRPr lang="en-GB" altLang="en-US" sz="4000" b="1" dirty="0" smtClean="0"/>
          </a:p>
        </p:txBody>
      </p:sp>
      <p:sp>
        <p:nvSpPr>
          <p:cNvPr id="168963" name="Rectangle 3"/>
          <p:cNvSpPr>
            <a:spLocks noGrp="1"/>
          </p:cNvSpPr>
          <p:nvPr>
            <p:ph type="body" idx="1"/>
          </p:nvPr>
        </p:nvSpPr>
        <p:spPr/>
        <p:txBody>
          <a:bodyPr/>
          <a:lstStyle/>
          <a:p>
            <a:pPr marL="0" indent="0" algn="just" eaLnBrk="1" hangingPunct="1">
              <a:lnSpc>
                <a:spcPct val="90000"/>
              </a:lnSpc>
              <a:buFont typeface="Arial" pitchFamily="34" charset="0"/>
              <a:buNone/>
              <a:defRPr/>
            </a:pPr>
            <a:r>
              <a:rPr lang="bs-Latn-BA" altLang="fr-FR" sz="2400" dirty="0" smtClean="0">
                <a:cs typeface="Times New Roman" pitchFamily="18" charset="0"/>
              </a:rPr>
              <a:t>Svaka strana usvaja zakonodavne i druge mjere koje su potrebne da bi se </a:t>
            </a:r>
            <a:r>
              <a:rPr lang="bs-Latn-BA" altLang="fr-FR" sz="2400" dirty="0" err="1" smtClean="0">
                <a:cs typeface="Times New Roman" pitchFamily="18" charset="0"/>
              </a:rPr>
              <a:t>okvalifikovalo</a:t>
            </a:r>
            <a:r>
              <a:rPr lang="bs-Latn-BA" altLang="fr-FR" sz="2400" dirty="0" smtClean="0">
                <a:cs typeface="Times New Roman" pitchFamily="18" charset="0"/>
              </a:rPr>
              <a:t> kao krivično djelo, shodno internom pravu</a:t>
            </a:r>
            <a:r>
              <a:rPr lang="bs-Latn-BA" altLang="fr-FR" sz="2800" dirty="0" smtClean="0">
                <a:cs typeface="Times New Roman" pitchFamily="18" charset="0"/>
              </a:rPr>
              <a:t>, namjerno i bespravno </a:t>
            </a:r>
            <a:r>
              <a:rPr lang="bs-Latn-BA" altLang="fr-FR" sz="2800" dirty="0" err="1" smtClean="0">
                <a:cs typeface="Times New Roman" pitchFamily="18" charset="0"/>
              </a:rPr>
              <a:t>nanošenje</a:t>
            </a:r>
            <a:r>
              <a:rPr lang="bs-Latn-BA" altLang="fr-FR" sz="2800" dirty="0" smtClean="0">
                <a:cs typeface="Times New Roman" pitchFamily="18" charset="0"/>
              </a:rPr>
              <a:t> štete na tuđoj svojini putem:</a:t>
            </a:r>
          </a:p>
          <a:p>
            <a:pPr marL="514350" indent="-514350" algn="just" eaLnBrk="1" hangingPunct="1">
              <a:lnSpc>
                <a:spcPct val="90000"/>
              </a:lnSpc>
              <a:buFont typeface="Arial" pitchFamily="34" charset="0"/>
              <a:buAutoNum type="alphaLcParenR"/>
              <a:defRPr/>
            </a:pPr>
            <a:r>
              <a:rPr lang="bs-Latn-BA" altLang="fr-FR" sz="2800" dirty="0" smtClean="0">
                <a:cs typeface="Times New Roman" pitchFamily="18" charset="0"/>
              </a:rPr>
              <a:t>unošenja, </a:t>
            </a:r>
            <a:r>
              <a:rPr lang="bs-Latn-BA" altLang="fr-FR" sz="2800" dirty="0" err="1" smtClean="0">
                <a:cs typeface="Times New Roman" pitchFamily="18" charset="0"/>
              </a:rPr>
              <a:t>mijenjanja</a:t>
            </a:r>
            <a:r>
              <a:rPr lang="bs-Latn-BA" altLang="fr-FR" sz="2800" dirty="0" smtClean="0">
                <a:cs typeface="Times New Roman" pitchFamily="18" charset="0"/>
              </a:rPr>
              <a:t>, brisanja ili ukidanja kompjuterskih podataka,</a:t>
            </a:r>
          </a:p>
          <a:p>
            <a:pPr marL="514350" indent="-514350" algn="just" eaLnBrk="1" hangingPunct="1">
              <a:lnSpc>
                <a:spcPct val="90000"/>
              </a:lnSpc>
              <a:buFont typeface="Arial" pitchFamily="34" charset="0"/>
              <a:buAutoNum type="alphaLcParenR"/>
              <a:defRPr/>
            </a:pPr>
            <a:r>
              <a:rPr lang="bs-Latn-BA" altLang="fr-FR" sz="2800" dirty="0">
                <a:cs typeface="Times New Roman" pitchFamily="18" charset="0"/>
              </a:rPr>
              <a:t>s</a:t>
            </a:r>
            <a:r>
              <a:rPr lang="bs-Latn-BA" altLang="fr-FR" sz="2800" dirty="0" smtClean="0">
                <a:cs typeface="Times New Roman" pitchFamily="18" charset="0"/>
              </a:rPr>
              <a:t>vakog oblika napada na funkcionisanje kompjuterskog sistema, s namjerom prevare ili bespravnom namjerom da se bespravno pridobije ekonomska dobit za sebe ili za drugoga</a:t>
            </a:r>
          </a:p>
        </p:txBody>
      </p:sp>
      <p:sp>
        <p:nvSpPr>
          <p:cNvPr id="83972"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DDF32D33-0E7E-481B-8BBE-D30C3F288580}" type="slidenum">
              <a:rPr lang="en-US" altLang="en-US">
                <a:cs typeface="Arial" charset="0"/>
              </a:rPr>
              <a:pPr/>
              <a:t>59</a:t>
            </a:fld>
            <a:endParaRPr lang="en-US" altLang="en-US">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4000" dirty="0" smtClean="0"/>
              <a:t>Konvencija</a:t>
            </a:r>
            <a:endParaRPr lang="en-US" sz="4000" dirty="0"/>
          </a:p>
        </p:txBody>
      </p:sp>
      <p:sp>
        <p:nvSpPr>
          <p:cNvPr id="3" name="Content Placeholder 2"/>
          <p:cNvSpPr>
            <a:spLocks noGrp="1"/>
          </p:cNvSpPr>
          <p:nvPr>
            <p:ph idx="1"/>
          </p:nvPr>
        </p:nvSpPr>
        <p:spPr/>
        <p:txBody>
          <a:bodyPr/>
          <a:lstStyle/>
          <a:p>
            <a:pPr algn="just"/>
            <a:r>
              <a:rPr lang="bs-Latn-BA" dirty="0"/>
              <a:t>u</a:t>
            </a:r>
            <a:r>
              <a:rPr lang="bs-Latn-BA" dirty="0" smtClean="0"/>
              <a:t>kazuje na potrebu saradnje država i pravnih i fizičkih lica koja pružaju telekomunikacione usluge u borbi protiv sajber kriminala</a:t>
            </a:r>
          </a:p>
          <a:p>
            <a:pPr algn="just"/>
            <a:r>
              <a:rPr lang="bs-Latn-BA" dirty="0"/>
              <a:t>u</a:t>
            </a:r>
            <a:r>
              <a:rPr lang="bs-Latn-BA" dirty="0" smtClean="0"/>
              <a:t>kazuje na potrebu brze i efikasne međunarodne saradnje u ovoj vrsti krivičnih djela</a:t>
            </a:r>
          </a:p>
          <a:p>
            <a:pPr algn="just"/>
            <a:r>
              <a:rPr lang="bs-Latn-BA" dirty="0" err="1"/>
              <a:t>o</a:t>
            </a:r>
            <a:r>
              <a:rPr lang="bs-Latn-BA" dirty="0" err="1" smtClean="0"/>
              <a:t>lakšava</a:t>
            </a:r>
            <a:r>
              <a:rPr lang="bs-Latn-BA" dirty="0" smtClean="0"/>
              <a:t> otkrivanje, istragu i prikupljanje dokaza za sajber kriminal </a:t>
            </a:r>
            <a:endParaRPr lang="en-US" dirty="0"/>
          </a:p>
        </p:txBody>
      </p:sp>
      <p:sp>
        <p:nvSpPr>
          <p:cNvPr id="4" name="Slide Number Placeholder 3"/>
          <p:cNvSpPr>
            <a:spLocks noGrp="1"/>
          </p:cNvSpPr>
          <p:nvPr>
            <p:ph type="sldNum" sz="quarter" idx="12"/>
          </p:nvPr>
        </p:nvSpPr>
        <p:spPr/>
        <p:txBody>
          <a:bodyPr/>
          <a:lstStyle/>
          <a:p>
            <a:pPr>
              <a:defRPr/>
            </a:pPr>
            <a:fld id="{10DC4F19-EC3B-4007-B78E-6D272D53A0D5}" type="slidenum">
              <a:rPr lang="en-US" altLang="en-US" smtClean="0"/>
              <a:pPr>
                <a:defRPr/>
              </a:pPr>
              <a:t>6</a:t>
            </a:fld>
            <a:endParaRPr lang="en-US" altLang="en-US"/>
          </a:p>
        </p:txBody>
      </p:sp>
    </p:spTree>
    <p:extLst>
      <p:ext uri="{BB962C8B-B14F-4D97-AF65-F5344CB8AC3E}">
        <p14:creationId xmlns:p14="http://schemas.microsoft.com/office/powerpoint/2010/main" val="3431011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p:nvPr>
        </p:nvSpPr>
        <p:spPr/>
        <p:txBody>
          <a:bodyPr/>
          <a:lstStyle/>
          <a:p>
            <a:pPr eaLnBrk="1" hangingPunct="1"/>
            <a:r>
              <a:rPr lang="bs-Latn-BA" altLang="en-US" sz="4000" b="1" dirty="0" smtClean="0"/>
              <a:t>Bitni elementi </a:t>
            </a:r>
            <a:endParaRPr lang="en-GB" altLang="en-US" sz="4000" b="1" dirty="0" smtClean="0"/>
          </a:p>
        </p:txBody>
      </p:sp>
      <p:sp>
        <p:nvSpPr>
          <p:cNvPr id="84995" name="Rectangle 3"/>
          <p:cNvSpPr>
            <a:spLocks noGrp="1"/>
          </p:cNvSpPr>
          <p:nvPr>
            <p:ph type="body" idx="1"/>
          </p:nvPr>
        </p:nvSpPr>
        <p:spPr>
          <a:xfrm>
            <a:off x="579120" y="1624012"/>
            <a:ext cx="8229600" cy="4525963"/>
          </a:xfrm>
        </p:spPr>
        <p:txBody>
          <a:bodyPr/>
          <a:lstStyle/>
          <a:p>
            <a:pPr algn="just" eaLnBrk="1" hangingPunct="1">
              <a:lnSpc>
                <a:spcPct val="90000"/>
              </a:lnSpc>
              <a:defRPr/>
            </a:pPr>
            <a:r>
              <a:rPr lang="bs-Latn-BA" altLang="fr-FR" sz="2800" dirty="0" smtClean="0">
                <a:cs typeface="Times New Roman" pitchFamily="18" charset="0"/>
              </a:rPr>
              <a:t>Unošenje, </a:t>
            </a:r>
            <a:r>
              <a:rPr lang="bs-Latn-BA" altLang="fr-FR" sz="2800" dirty="0" err="1" smtClean="0">
                <a:cs typeface="Times New Roman" pitchFamily="18" charset="0"/>
              </a:rPr>
              <a:t>mijenjanje</a:t>
            </a:r>
            <a:r>
              <a:rPr lang="bs-Latn-BA" altLang="fr-FR" sz="2800" dirty="0" smtClean="0">
                <a:cs typeface="Times New Roman" pitchFamily="18" charset="0"/>
              </a:rPr>
              <a:t>, brisanje ili ukidanje kompjuterskih podataka</a:t>
            </a:r>
          </a:p>
          <a:p>
            <a:pPr marL="0" indent="0" algn="just" eaLnBrk="1" hangingPunct="1">
              <a:lnSpc>
                <a:spcPct val="90000"/>
              </a:lnSpc>
              <a:buNone/>
              <a:defRPr/>
            </a:pPr>
            <a:endParaRPr lang="bs-Latn-BA" altLang="fr-FR" sz="2800" dirty="0" smtClean="0">
              <a:cs typeface="Times New Roman" pitchFamily="18" charset="0"/>
            </a:endParaRPr>
          </a:p>
          <a:p>
            <a:pPr algn="just" eaLnBrk="1" hangingPunct="1">
              <a:lnSpc>
                <a:spcPct val="90000"/>
              </a:lnSpc>
              <a:defRPr/>
            </a:pPr>
            <a:r>
              <a:rPr lang="bs-Latn-BA" altLang="fr-FR" sz="2800" dirty="0" smtClean="0">
                <a:cs typeface="Times New Roman" pitchFamily="18" charset="0"/>
              </a:rPr>
              <a:t>Ometanje funkcionisanja kompjuterskog sistema</a:t>
            </a:r>
          </a:p>
          <a:p>
            <a:pPr marL="0" indent="0" algn="just" eaLnBrk="1" hangingPunct="1">
              <a:lnSpc>
                <a:spcPct val="90000"/>
              </a:lnSpc>
              <a:buNone/>
              <a:defRPr/>
            </a:pPr>
            <a:endParaRPr lang="bs-Latn-BA" altLang="fr-FR" sz="2800" dirty="0" smtClean="0">
              <a:cs typeface="Times New Roman" pitchFamily="18" charset="0"/>
            </a:endParaRPr>
          </a:p>
          <a:p>
            <a:pPr algn="just" eaLnBrk="1" hangingPunct="1">
              <a:lnSpc>
                <a:spcPct val="90000"/>
              </a:lnSpc>
              <a:defRPr/>
            </a:pPr>
            <a:r>
              <a:rPr lang="bs-Latn-BA" altLang="fr-FR" sz="2800" dirty="0" smtClean="0">
                <a:cs typeface="Times New Roman" pitchFamily="18" charset="0"/>
              </a:rPr>
              <a:t>Imovinska šteta</a:t>
            </a:r>
            <a:endParaRPr lang="bs-Latn-BA" altLang="fr-FR" sz="2800" dirty="0">
              <a:cs typeface="Times New Roman" pitchFamily="18" charset="0"/>
            </a:endParaRPr>
          </a:p>
          <a:p>
            <a:pPr marL="0" indent="0" algn="just" eaLnBrk="1" hangingPunct="1">
              <a:lnSpc>
                <a:spcPct val="90000"/>
              </a:lnSpc>
              <a:buNone/>
              <a:defRPr/>
            </a:pPr>
            <a:endParaRPr lang="bs-Latn-BA" altLang="fr-FR" sz="2800" dirty="0">
              <a:cs typeface="Times New Roman" pitchFamily="18" charset="0"/>
            </a:endParaRPr>
          </a:p>
          <a:p>
            <a:pPr marL="0" indent="0" algn="just" eaLnBrk="1" hangingPunct="1">
              <a:lnSpc>
                <a:spcPct val="90000"/>
              </a:lnSpc>
              <a:buFont typeface="Arial" charset="0"/>
              <a:buNone/>
            </a:pPr>
            <a:endParaRPr lang="en-GB" altLang="en-US" sz="2800" dirty="0" smtClean="0"/>
          </a:p>
        </p:txBody>
      </p:sp>
      <p:sp>
        <p:nvSpPr>
          <p:cNvPr id="84996"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3409FC15-3CD1-4F9D-A5B9-596AABAB4F0A}" type="slidenum">
              <a:rPr lang="en-US" altLang="en-US">
                <a:cs typeface="Arial" charset="0"/>
              </a:rPr>
              <a:pPr/>
              <a:t>60</a:t>
            </a:fld>
            <a:endParaRPr lang="en-US" altLang="en-US">
              <a:cs typeface="Arial"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bs-Latn-BA" altLang="en-US" b="1" dirty="0" smtClean="0"/>
              <a:t>Unošenje, </a:t>
            </a:r>
            <a:r>
              <a:rPr lang="bs-Latn-BA" altLang="en-US" b="1" dirty="0" err="1" smtClean="0"/>
              <a:t>mijenjanje</a:t>
            </a:r>
            <a:r>
              <a:rPr lang="bs-Latn-BA" altLang="en-US" b="1" dirty="0" smtClean="0"/>
              <a:t>, brisanje, ukidanje i ometanje</a:t>
            </a:r>
            <a:endParaRPr lang="en-US" altLang="en-US" b="1" dirty="0" smtClean="0"/>
          </a:p>
        </p:txBody>
      </p:sp>
      <p:sp>
        <p:nvSpPr>
          <p:cNvPr id="86019" name="Content Placeholder 2"/>
          <p:cNvSpPr>
            <a:spLocks noGrp="1"/>
          </p:cNvSpPr>
          <p:nvPr>
            <p:ph idx="1"/>
          </p:nvPr>
        </p:nvSpPr>
        <p:spPr>
          <a:xfrm>
            <a:off x="457200" y="2120900"/>
            <a:ext cx="8229600" cy="4525963"/>
          </a:xfrm>
        </p:spPr>
        <p:txBody>
          <a:bodyPr/>
          <a:lstStyle/>
          <a:p>
            <a:pPr algn="just"/>
            <a:r>
              <a:rPr lang="bs-Latn-BA" altLang="en-US" dirty="0" smtClean="0"/>
              <a:t>Koje prouzrokuje imovinsku štetu:</a:t>
            </a:r>
            <a:endParaRPr lang="en-GB" altLang="en-US" dirty="0" smtClean="0"/>
          </a:p>
          <a:p>
            <a:pPr lvl="1" algn="just"/>
            <a:r>
              <a:rPr lang="bs-Latn-BA" altLang="en-US" b="1" dirty="0" smtClean="0"/>
              <a:t>Unošenjem</a:t>
            </a:r>
            <a:r>
              <a:rPr lang="en-GB" altLang="en-US" dirty="0" smtClean="0"/>
              <a:t> </a:t>
            </a:r>
            <a:r>
              <a:rPr lang="bs-Latn-BA" altLang="en-US" dirty="0" smtClean="0"/>
              <a:t>tačnih ili netačnih podata</a:t>
            </a:r>
            <a:r>
              <a:rPr lang="en-GB" altLang="en-US" dirty="0" smtClean="0"/>
              <a:t>;</a:t>
            </a:r>
          </a:p>
          <a:p>
            <a:pPr lvl="1" algn="just"/>
            <a:r>
              <a:rPr lang="bs-Latn-BA" altLang="en-US" dirty="0" smtClean="0"/>
              <a:t>Naknadnim</a:t>
            </a:r>
            <a:r>
              <a:rPr lang="en-GB" altLang="en-US" dirty="0" smtClean="0"/>
              <a:t> </a:t>
            </a:r>
            <a:r>
              <a:rPr lang="bs-Latn-BA" altLang="en-US" b="1" dirty="0" err="1" smtClean="0"/>
              <a:t>mijenjanjem</a:t>
            </a:r>
            <a:r>
              <a:rPr lang="en-GB" altLang="en-US" dirty="0" smtClean="0"/>
              <a:t> (</a:t>
            </a:r>
            <a:r>
              <a:rPr lang="bs-Latn-BA" altLang="en-US" dirty="0" smtClean="0"/>
              <a:t>modifikovanjem, varijacijama, delimičnim menjanjem</a:t>
            </a:r>
            <a:r>
              <a:rPr lang="en-GB" altLang="en-US" dirty="0" smtClean="0"/>
              <a:t>);</a:t>
            </a:r>
          </a:p>
          <a:p>
            <a:pPr lvl="1" algn="just"/>
            <a:r>
              <a:rPr lang="bs-Latn-BA" altLang="en-US" b="1" dirty="0" smtClean="0"/>
              <a:t>Brisanjem</a:t>
            </a:r>
            <a:r>
              <a:rPr lang="en-GB" altLang="en-US" dirty="0" smtClean="0"/>
              <a:t> (</a:t>
            </a:r>
            <a:r>
              <a:rPr lang="bs-Latn-BA" altLang="en-US" dirty="0" smtClean="0"/>
              <a:t>uklanjanjem podataka sa medija za čuvanje podataka</a:t>
            </a:r>
            <a:r>
              <a:rPr lang="en-GB" altLang="en-US" dirty="0" smtClean="0"/>
              <a:t>);</a:t>
            </a:r>
          </a:p>
          <a:p>
            <a:pPr lvl="1" algn="just"/>
            <a:r>
              <a:rPr lang="bs-Latn-BA" altLang="en-US" b="1" dirty="0" smtClean="0"/>
              <a:t>Ukidanjem</a:t>
            </a:r>
            <a:r>
              <a:rPr lang="en-GB" altLang="en-US" b="1" dirty="0" smtClean="0"/>
              <a:t> </a:t>
            </a:r>
            <a:r>
              <a:rPr lang="en-GB" altLang="en-US" dirty="0" smtClean="0"/>
              <a:t>(</a:t>
            </a:r>
            <a:r>
              <a:rPr lang="bs-Latn-BA" altLang="en-US" dirty="0" smtClean="0"/>
              <a:t>zadržavanjem, prikrivanjem podataka</a:t>
            </a:r>
            <a:r>
              <a:rPr lang="en-GB" altLang="en-US" dirty="0" smtClean="0"/>
              <a:t>)</a:t>
            </a:r>
          </a:p>
          <a:p>
            <a:pPr lvl="1" algn="just"/>
            <a:r>
              <a:rPr lang="bs-Latn-BA" altLang="en-US" b="1" dirty="0" smtClean="0"/>
              <a:t>Ometanje</a:t>
            </a:r>
            <a:r>
              <a:rPr lang="en-GB" altLang="en-US" b="1" dirty="0" smtClean="0"/>
              <a:t> </a:t>
            </a:r>
            <a:r>
              <a:rPr lang="en-GB" altLang="en-US" dirty="0" smtClean="0"/>
              <a:t>(</a:t>
            </a:r>
            <a:r>
              <a:rPr lang="bs-Latn-BA" altLang="en-US" dirty="0" smtClean="0"/>
              <a:t>funkcionisanja kompjuterskog sistema)</a:t>
            </a:r>
            <a:endParaRPr lang="en-GB" altLang="en-US" dirty="0" smtClean="0"/>
          </a:p>
          <a:p>
            <a:endParaRPr lang="en-US" altLang="en-US" dirty="0" smtClean="0"/>
          </a:p>
        </p:txBody>
      </p:sp>
      <p:sp>
        <p:nvSpPr>
          <p:cNvPr id="86020"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09A6A5E8-D54D-4141-8D53-CEB5260A527F}" type="slidenum">
              <a:rPr lang="en-US" altLang="en-US">
                <a:cs typeface="Arial" charset="0"/>
              </a:rPr>
              <a:pPr/>
              <a:t>61</a:t>
            </a:fld>
            <a:endParaRPr lang="en-US" altLang="en-US">
              <a:cs typeface="Arial"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bs-Latn-BA" altLang="en-US" b="1" dirty="0" smtClean="0"/>
              <a:t>Imovinska šteta </a:t>
            </a:r>
            <a:endParaRPr lang="en-US" altLang="en-US" b="1" dirty="0" smtClean="0"/>
          </a:p>
        </p:txBody>
      </p:sp>
      <p:sp>
        <p:nvSpPr>
          <p:cNvPr id="88067" name="Content Placeholder 2"/>
          <p:cNvSpPr>
            <a:spLocks noGrp="1"/>
          </p:cNvSpPr>
          <p:nvPr>
            <p:ph idx="1"/>
          </p:nvPr>
        </p:nvSpPr>
        <p:spPr>
          <a:xfrm>
            <a:off x="457200" y="1671638"/>
            <a:ext cx="8229600" cy="4525962"/>
          </a:xfrm>
        </p:spPr>
        <p:txBody>
          <a:bodyPr/>
          <a:lstStyle/>
          <a:p>
            <a:pPr algn="just"/>
            <a:r>
              <a:rPr lang="bs-Latn-BA" altLang="en-US" sz="3000" dirty="0" smtClean="0"/>
              <a:t>Delo mora prouzrokovati direktnu ekonomsku ili materijalnu štetu na imovini drugog lica</a:t>
            </a:r>
            <a:endParaRPr lang="en-US" altLang="en-US" sz="3000" dirty="0" smtClean="0"/>
          </a:p>
          <a:p>
            <a:pPr algn="just"/>
            <a:r>
              <a:rPr lang="bs-Latn-BA" altLang="en-US" sz="3000" dirty="0" smtClean="0"/>
              <a:t>Uključuje gubitak</a:t>
            </a:r>
            <a:r>
              <a:rPr lang="en-US" altLang="en-US" sz="3000" dirty="0" smtClean="0"/>
              <a:t>:</a:t>
            </a:r>
          </a:p>
          <a:p>
            <a:pPr lvl="1" algn="just"/>
            <a:r>
              <a:rPr lang="bs-Latn-BA" altLang="en-US" dirty="0" smtClean="0"/>
              <a:t>Novca</a:t>
            </a:r>
            <a:endParaRPr lang="en-US" altLang="en-US" dirty="0" smtClean="0"/>
          </a:p>
          <a:p>
            <a:pPr lvl="1" algn="just"/>
            <a:r>
              <a:rPr lang="bs-Latn-BA" altLang="en-US" dirty="0" smtClean="0"/>
              <a:t>Materijalnih stvari </a:t>
            </a:r>
            <a:endParaRPr lang="en-US" altLang="en-US" dirty="0" smtClean="0"/>
          </a:p>
          <a:p>
            <a:pPr lvl="1" algn="just"/>
            <a:r>
              <a:rPr lang="bs-Latn-BA" altLang="en-US" dirty="0" smtClean="0"/>
              <a:t>Nematerijalnih stvari sa ekonomskom vrijednošću</a:t>
            </a:r>
            <a:endParaRPr lang="en-US" altLang="en-US" dirty="0" smtClean="0"/>
          </a:p>
          <a:p>
            <a:pPr algn="just"/>
            <a:r>
              <a:rPr lang="bs-Latn-BA" altLang="en-US" sz="3000" dirty="0" smtClean="0"/>
              <a:t>Delo takođe mora biti počinjeno od strane učinioca sa namerom da bespravno pridobije ekonomsku dobit za sebe ili  za drugoga</a:t>
            </a:r>
            <a:endParaRPr lang="en-US" altLang="en-US" sz="3000" dirty="0" smtClean="0"/>
          </a:p>
        </p:txBody>
      </p:sp>
      <p:sp>
        <p:nvSpPr>
          <p:cNvPr id="88068"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EF102079-1420-4E00-921D-E53092A616E4}" type="slidenum">
              <a:rPr lang="en-US" altLang="en-US">
                <a:cs typeface="Arial" charset="0"/>
              </a:rPr>
              <a:pPr/>
              <a:t>62</a:t>
            </a:fld>
            <a:endParaRPr lang="en-US" altLang="en-US">
              <a:cs typeface="Arial"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p:cNvSpPr>
          <p:nvPr>
            <p:ph type="body" idx="1"/>
          </p:nvPr>
        </p:nvSpPr>
        <p:spPr/>
        <p:txBody>
          <a:bodyPr/>
          <a:lstStyle/>
          <a:p>
            <a:pPr eaLnBrk="1" hangingPunct="1">
              <a:buFont typeface="Arial" charset="0"/>
              <a:buNone/>
              <a:defRPr/>
            </a:pPr>
            <a:endParaRPr lang="en-GB" dirty="0" smtClean="0">
              <a:latin typeface="+mj-lt"/>
              <a:ea typeface="+mn-ea"/>
              <a:cs typeface="Times New Roman" pitchFamily="18" charset="0"/>
            </a:endParaRPr>
          </a:p>
          <a:p>
            <a:pPr eaLnBrk="1" hangingPunct="1">
              <a:buFont typeface="Arial" charset="0"/>
              <a:buNone/>
              <a:defRPr/>
            </a:pPr>
            <a:endParaRPr lang="en-GB" dirty="0" smtClean="0">
              <a:latin typeface="+mj-lt"/>
              <a:ea typeface="+mn-ea"/>
              <a:cs typeface="Times New Roman" pitchFamily="18" charset="0"/>
            </a:endParaRPr>
          </a:p>
          <a:p>
            <a:pPr algn="ctr" eaLnBrk="1" hangingPunct="1">
              <a:buFont typeface="Arial" charset="0"/>
              <a:buNone/>
              <a:defRPr/>
            </a:pPr>
            <a:r>
              <a:rPr lang="bs-Latn-BA" b="1" i="1" dirty="0" smtClean="0">
                <a:latin typeface="+mj-lt"/>
                <a:ea typeface="+mn-ea"/>
                <a:cs typeface="Times New Roman" pitchFamily="18" charset="0"/>
              </a:rPr>
              <a:t>Krivična dela u vezi sa sadržajem</a:t>
            </a:r>
            <a:r>
              <a:rPr lang="en-GB" b="1" i="1" dirty="0" smtClean="0">
                <a:latin typeface="+mj-lt"/>
                <a:ea typeface="+mn-ea"/>
                <a:cs typeface="+mn-cs"/>
              </a:rPr>
              <a:t> </a:t>
            </a:r>
            <a:endParaRPr lang="bs-Latn-BA" b="1" i="1" dirty="0" smtClean="0">
              <a:latin typeface="+mj-lt"/>
              <a:ea typeface="+mn-ea"/>
              <a:cs typeface="+mn-cs"/>
            </a:endParaRPr>
          </a:p>
          <a:p>
            <a:pPr algn="ctr" eaLnBrk="1" hangingPunct="1">
              <a:buFont typeface="Arial" charset="0"/>
              <a:buNone/>
              <a:defRPr/>
            </a:pPr>
            <a:r>
              <a:rPr lang="bs-Latn-BA" b="1" i="1" dirty="0" smtClean="0">
                <a:latin typeface="+mj-lt"/>
                <a:ea typeface="+mn-ea"/>
                <a:cs typeface="+mn-cs"/>
              </a:rPr>
              <a:t>Prekršaji u vezi sa sadržajem ( B i H prevod Konvencije)</a:t>
            </a:r>
            <a:endParaRPr lang="en-GB" b="1" i="1" dirty="0" smtClean="0">
              <a:latin typeface="+mj-lt"/>
              <a:ea typeface="+mn-ea"/>
              <a:cs typeface="+mn-cs"/>
            </a:endParaRPr>
          </a:p>
        </p:txBody>
      </p:sp>
      <p:sp>
        <p:nvSpPr>
          <p:cNvPr id="89091" name="Slide Number Placeholder 1"/>
          <p:cNvSpPr>
            <a:spLocks noGrp="1"/>
          </p:cNvSpPr>
          <p:nvPr>
            <p:ph type="sldNum" sz="quarter" idx="12"/>
          </p:nvPr>
        </p:nvSpPr>
        <p:spPr bwMode="auto">
          <a:noFill/>
          <a:ln>
            <a:miter lim="800000"/>
            <a:headEnd/>
            <a:tailEnd/>
          </a:ln>
        </p:spPr>
        <p:txBody>
          <a:bodyPr/>
          <a:lstStyle/>
          <a:p>
            <a:fld id="{A24BA9B1-C8FB-43D8-863C-71CCF36F9330}" type="slidenum">
              <a:rPr lang="en-US" altLang="en-US">
                <a:cs typeface="Arial" charset="0"/>
              </a:rPr>
              <a:pPr/>
              <a:t>63</a:t>
            </a:fld>
            <a:endParaRPr lang="en-US" altLang="en-US">
              <a:cs typeface="Arial"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Grp="1"/>
          </p:cNvSpPr>
          <p:nvPr>
            <p:ph type="body" idx="1"/>
          </p:nvPr>
        </p:nvSpPr>
        <p:spPr>
          <a:xfrm>
            <a:off x="442913" y="463550"/>
            <a:ext cx="8367712" cy="3067050"/>
          </a:xfrm>
          <a:ln w="38100">
            <a:solidFill>
              <a:srgbClr val="FF0000"/>
            </a:solidFill>
          </a:ln>
        </p:spPr>
        <p:txBody>
          <a:bodyPr/>
          <a:lstStyle/>
          <a:p>
            <a:pPr marL="0" indent="0" algn="ctr" eaLnBrk="1" hangingPunct="1">
              <a:lnSpc>
                <a:spcPct val="80000"/>
              </a:lnSpc>
              <a:buFont typeface="Arial" charset="0"/>
              <a:buNone/>
            </a:pPr>
            <a:endParaRPr lang="en-GB" altLang="en-US" sz="2400" b="1" i="1" dirty="0" smtClean="0"/>
          </a:p>
          <a:p>
            <a:pPr marL="0" indent="0" algn="ctr" eaLnBrk="1" hangingPunct="1">
              <a:lnSpc>
                <a:spcPct val="80000"/>
              </a:lnSpc>
              <a:buFont typeface="Arial" charset="0"/>
              <a:buNone/>
            </a:pPr>
            <a:r>
              <a:rPr lang="bs-Latn-BA" altLang="en-US" b="1" i="1" dirty="0" smtClean="0"/>
              <a:t>Prekršaji koji se odnose na dječju pornografiju</a:t>
            </a:r>
            <a:endParaRPr lang="en-GB" altLang="en-US" b="1" i="1" dirty="0" smtClean="0"/>
          </a:p>
          <a:p>
            <a:pPr marL="0" indent="0" algn="ctr" eaLnBrk="1" hangingPunct="1">
              <a:lnSpc>
                <a:spcPct val="80000"/>
              </a:lnSpc>
              <a:buFont typeface="Arial" charset="0"/>
              <a:buNone/>
            </a:pPr>
            <a:r>
              <a:rPr lang="en-GB" altLang="en-US" b="1" i="1" dirty="0" smtClean="0"/>
              <a:t>(</a:t>
            </a:r>
            <a:r>
              <a:rPr lang="bs-Latn-BA" altLang="en-US" b="1" i="1" dirty="0" smtClean="0"/>
              <a:t>Član</a:t>
            </a:r>
            <a:r>
              <a:rPr lang="en-GB" altLang="en-US" b="1" i="1" dirty="0" smtClean="0"/>
              <a:t> 9</a:t>
            </a:r>
            <a:r>
              <a:rPr lang="bs-Latn-BA" altLang="en-US" b="1" i="1" dirty="0" smtClean="0"/>
              <a:t>.</a:t>
            </a:r>
            <a:r>
              <a:rPr lang="en-GB" altLang="en-US" b="1" i="1" dirty="0" smtClean="0"/>
              <a:t> – </a:t>
            </a:r>
            <a:r>
              <a:rPr lang="bs-Latn-BA" altLang="en-US" b="1" i="1" dirty="0" smtClean="0"/>
              <a:t>Konvencija iz Budimpešte</a:t>
            </a:r>
            <a:r>
              <a:rPr lang="en-GB" altLang="en-US" b="1" i="1" dirty="0" smtClean="0"/>
              <a:t>)</a:t>
            </a:r>
          </a:p>
          <a:p>
            <a:pPr marL="0" indent="0" eaLnBrk="1" hangingPunct="1">
              <a:lnSpc>
                <a:spcPct val="80000"/>
              </a:lnSpc>
            </a:pPr>
            <a:endParaRPr lang="en-GB" altLang="en-US" sz="2000" dirty="0" smtClean="0"/>
          </a:p>
          <a:p>
            <a:pPr marL="0" indent="0" algn="ctr" eaLnBrk="1" hangingPunct="1">
              <a:lnSpc>
                <a:spcPct val="80000"/>
              </a:lnSpc>
            </a:pPr>
            <a:r>
              <a:rPr lang="bs-Latn-BA" altLang="en-US" sz="2800" i="1" dirty="0" smtClean="0"/>
              <a:t>Kriminalizacija djela dečje pornografije, počinjenih sredstvima kompjuterskog sistema </a:t>
            </a:r>
            <a:endParaRPr lang="en-GB" altLang="en-US" sz="2000" i="1" dirty="0" smtClean="0"/>
          </a:p>
          <a:p>
            <a:pPr marL="0" indent="0" eaLnBrk="1" hangingPunct="1">
              <a:lnSpc>
                <a:spcPct val="80000"/>
              </a:lnSpc>
            </a:pPr>
            <a:endParaRPr lang="bs-Latn-BA" altLang="en-US" sz="2800" i="1" dirty="0" smtClean="0"/>
          </a:p>
          <a:p>
            <a:pPr marL="0" indent="0" eaLnBrk="1" hangingPunct="1">
              <a:lnSpc>
                <a:spcPct val="80000"/>
              </a:lnSpc>
              <a:buNone/>
            </a:pPr>
            <a:endParaRPr lang="bs-Latn-BA" altLang="en-US" sz="2800" i="1" dirty="0"/>
          </a:p>
          <a:p>
            <a:pPr marL="0" indent="0" eaLnBrk="1" hangingPunct="1">
              <a:lnSpc>
                <a:spcPct val="80000"/>
              </a:lnSpc>
              <a:buNone/>
            </a:pPr>
            <a:endParaRPr lang="bs-Latn-BA" altLang="en-US" sz="2800" i="1" dirty="0" smtClean="0"/>
          </a:p>
          <a:p>
            <a:pPr marL="0" indent="0" eaLnBrk="1" hangingPunct="1">
              <a:lnSpc>
                <a:spcPct val="80000"/>
              </a:lnSpc>
              <a:buNone/>
            </a:pPr>
            <a:r>
              <a:rPr lang="bs-Latn-BA" altLang="en-US" sz="2800" i="1" dirty="0" smtClean="0"/>
              <a:t>Važni aspekti</a:t>
            </a:r>
            <a:r>
              <a:rPr lang="en-GB" altLang="en-US" sz="2800" i="1" dirty="0" smtClean="0"/>
              <a:t>: </a:t>
            </a:r>
          </a:p>
          <a:p>
            <a:pPr lvl="1" eaLnBrk="1" hangingPunct="1">
              <a:lnSpc>
                <a:spcPct val="80000"/>
              </a:lnSpc>
              <a:buFont typeface="Arial" charset="0"/>
              <a:buChar char="•"/>
            </a:pPr>
            <a:r>
              <a:rPr lang="bs-Latn-BA" altLang="en-US" sz="2400" i="1" dirty="0" smtClean="0"/>
              <a:t>Inkriminisanje</a:t>
            </a:r>
            <a:r>
              <a:rPr lang="en-GB" altLang="en-US" sz="2400" i="1" dirty="0" smtClean="0"/>
              <a:t> “pseudo </a:t>
            </a:r>
            <a:r>
              <a:rPr lang="bs-Latn-BA" altLang="en-US" sz="2400" i="1" dirty="0" smtClean="0"/>
              <a:t>slika</a:t>
            </a:r>
            <a:r>
              <a:rPr lang="en-GB" altLang="en-US" sz="2400" i="1" dirty="0" smtClean="0"/>
              <a:t>”;</a:t>
            </a:r>
          </a:p>
          <a:p>
            <a:pPr lvl="1" eaLnBrk="1" hangingPunct="1">
              <a:lnSpc>
                <a:spcPct val="80000"/>
              </a:lnSpc>
              <a:buFont typeface="Arial" charset="0"/>
              <a:buChar char="•"/>
            </a:pPr>
            <a:r>
              <a:rPr lang="bs-Latn-BA" altLang="en-US" sz="2400" i="1" dirty="0" smtClean="0"/>
              <a:t>Inkriminisanje samog posedovanja materijala dječje pornografije </a:t>
            </a:r>
            <a:r>
              <a:rPr lang="en-GB" altLang="en-US" sz="2400" i="1" dirty="0" smtClean="0"/>
              <a:t> </a:t>
            </a:r>
          </a:p>
        </p:txBody>
      </p:sp>
      <p:sp>
        <p:nvSpPr>
          <p:cNvPr id="90115" name="Slide Number Placeholder 1"/>
          <p:cNvSpPr>
            <a:spLocks noGrp="1"/>
          </p:cNvSpPr>
          <p:nvPr>
            <p:ph type="sldNum" sz="quarter" idx="12"/>
          </p:nvPr>
        </p:nvSpPr>
        <p:spPr bwMode="auto">
          <a:noFill/>
          <a:ln>
            <a:miter lim="800000"/>
            <a:headEnd/>
            <a:tailEnd/>
          </a:ln>
        </p:spPr>
        <p:txBody>
          <a:bodyPr/>
          <a:lstStyle/>
          <a:p>
            <a:fld id="{EEAC6593-DB46-48A5-B0A6-7CF378778473}" type="slidenum">
              <a:rPr lang="en-US" altLang="en-US">
                <a:cs typeface="Arial" charset="0"/>
              </a:rPr>
              <a:pPr/>
              <a:t>64</a:t>
            </a:fld>
            <a:endParaRPr lang="en-US" altLang="en-US">
              <a:cs typeface="Arial"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p:nvPr>
        </p:nvSpPr>
        <p:spPr>
          <a:xfrm>
            <a:off x="457200" y="500063"/>
            <a:ext cx="8229600" cy="1143000"/>
          </a:xfrm>
        </p:spPr>
        <p:txBody>
          <a:bodyPr/>
          <a:lstStyle/>
          <a:p>
            <a:pPr eaLnBrk="1" hangingPunct="1"/>
            <a:r>
              <a:rPr lang="bs-Latn-BA" altLang="en-US" sz="2800" b="1" dirty="0" smtClean="0"/>
              <a:t>Član</a:t>
            </a:r>
            <a:r>
              <a:rPr lang="en-GB" altLang="en-US" sz="2800" b="1" dirty="0" smtClean="0"/>
              <a:t> 9</a:t>
            </a:r>
            <a:r>
              <a:rPr lang="bs-Latn-BA" altLang="en-US" sz="2800" b="1" dirty="0" smtClean="0"/>
              <a:t>.</a:t>
            </a:r>
            <a:r>
              <a:rPr lang="en-GB" altLang="en-US" sz="2800" b="1" dirty="0" smtClean="0"/>
              <a:t> – </a:t>
            </a:r>
            <a:r>
              <a:rPr lang="bs-Latn-BA" altLang="en-US" sz="2800" b="1" dirty="0" smtClean="0"/>
              <a:t>Prekršaji koji se odnose na dječju pornografiju </a:t>
            </a:r>
            <a:br>
              <a:rPr lang="bs-Latn-BA" altLang="en-US" sz="2800" b="1" dirty="0" smtClean="0"/>
            </a:br>
            <a:r>
              <a:rPr lang="bs-Latn-BA" altLang="en-US" sz="2800" b="1" dirty="0" smtClean="0"/>
              <a:t>stav 1.</a:t>
            </a:r>
            <a:endParaRPr lang="en-GB" altLang="en-US" sz="2800" b="1" dirty="0" smtClean="0"/>
          </a:p>
        </p:txBody>
      </p:sp>
      <p:sp>
        <p:nvSpPr>
          <p:cNvPr id="95235" name="Rectangle 3"/>
          <p:cNvSpPr>
            <a:spLocks noGrp="1"/>
          </p:cNvSpPr>
          <p:nvPr>
            <p:ph type="body" idx="1"/>
          </p:nvPr>
        </p:nvSpPr>
        <p:spPr>
          <a:xfrm>
            <a:off x="457200" y="1643063"/>
            <a:ext cx="8229600" cy="4378325"/>
          </a:xfrm>
        </p:spPr>
        <p:txBody>
          <a:bodyPr/>
          <a:lstStyle/>
          <a:p>
            <a:pPr marL="0" indent="0" algn="just" eaLnBrk="1" hangingPunct="1">
              <a:buNone/>
              <a:defRPr/>
            </a:pPr>
            <a:r>
              <a:rPr lang="bs-Latn-BA" sz="2000" dirty="0" smtClean="0">
                <a:latin typeface="+mj-lt"/>
                <a:ea typeface="+mn-ea"/>
                <a:cs typeface="Times New Roman" pitchFamily="18" charset="0"/>
              </a:rPr>
              <a:t>Svaka strana usvaja zakonodavne i  druge mjere koje su potrebne da bi se </a:t>
            </a:r>
            <a:r>
              <a:rPr lang="bs-Latn-BA" sz="2000" dirty="0" err="1" smtClean="0">
                <a:latin typeface="+mj-lt"/>
                <a:ea typeface="+mn-ea"/>
                <a:cs typeface="Times New Roman" pitchFamily="18" charset="0"/>
              </a:rPr>
              <a:t>okvalifikovalo</a:t>
            </a:r>
            <a:r>
              <a:rPr lang="bs-Latn-BA" sz="2000" dirty="0" smtClean="0">
                <a:latin typeface="+mj-lt"/>
                <a:ea typeface="+mn-ea"/>
                <a:cs typeface="Times New Roman" pitchFamily="18" charset="0"/>
              </a:rPr>
              <a:t> kao krivično djelo, shodno internom pravu, sljedeći postupci kada su oni počinjeni namjerno i bespravno</a:t>
            </a:r>
            <a:r>
              <a:rPr lang="bs-Latn-BA" sz="2400" dirty="0" smtClean="0">
                <a:latin typeface="+mj-lt"/>
                <a:ea typeface="+mn-ea"/>
                <a:cs typeface="Times New Roman" pitchFamily="18" charset="0"/>
              </a:rPr>
              <a:t>: </a:t>
            </a:r>
            <a:endParaRPr lang="en-GB" sz="2400" dirty="0" smtClean="0">
              <a:latin typeface="+mj-lt"/>
              <a:ea typeface="+mn-ea"/>
              <a:cs typeface="Times New Roman" pitchFamily="18" charset="0"/>
            </a:endParaRPr>
          </a:p>
          <a:p>
            <a:pPr marL="857250" lvl="1" indent="-457200" algn="just" eaLnBrk="1" hangingPunct="1">
              <a:buFont typeface="+mj-lt"/>
              <a:buAutoNum type="alphaLcParenR"/>
              <a:defRPr/>
            </a:pPr>
            <a:r>
              <a:rPr lang="bs-Latn-BA" sz="2000" dirty="0">
                <a:latin typeface="+mj-lt"/>
                <a:ea typeface="+mn-ea"/>
                <a:cs typeface="Times New Roman" pitchFamily="18" charset="0"/>
              </a:rPr>
              <a:t>p</a:t>
            </a:r>
            <a:r>
              <a:rPr lang="bs-Latn-BA" sz="2000" dirty="0" smtClean="0">
                <a:latin typeface="+mj-lt"/>
                <a:ea typeface="+mn-ea"/>
                <a:cs typeface="Times New Roman" pitchFamily="18" charset="0"/>
              </a:rPr>
              <a:t>roizvodnja dječje pornografije u cilju njene distribucije preko kompjuterskog sistema</a:t>
            </a:r>
            <a:r>
              <a:rPr lang="en-GB" sz="2000" dirty="0" smtClean="0">
                <a:latin typeface="+mj-lt"/>
                <a:ea typeface="+mn-ea"/>
                <a:cs typeface="Times New Roman" pitchFamily="18" charset="0"/>
              </a:rPr>
              <a:t>;</a:t>
            </a:r>
          </a:p>
          <a:p>
            <a:pPr marL="857250" lvl="1" indent="-457200" algn="just" eaLnBrk="1" hangingPunct="1">
              <a:buFont typeface="+mj-lt"/>
              <a:buAutoNum type="alphaLcParenR"/>
              <a:defRPr/>
            </a:pPr>
            <a:r>
              <a:rPr lang="bs-Latn-BA" sz="2000" dirty="0" err="1">
                <a:latin typeface="+mj-lt"/>
                <a:ea typeface="+mn-ea"/>
                <a:cs typeface="Times New Roman" pitchFamily="18" charset="0"/>
              </a:rPr>
              <a:t>n</a:t>
            </a:r>
            <a:r>
              <a:rPr lang="bs-Latn-BA" sz="2000" dirty="0" err="1" smtClean="0">
                <a:latin typeface="+mj-lt"/>
                <a:ea typeface="+mn-ea"/>
                <a:cs typeface="Times New Roman" pitchFamily="18" charset="0"/>
              </a:rPr>
              <a:t>uđenje</a:t>
            </a:r>
            <a:r>
              <a:rPr lang="bs-Latn-BA" sz="2000" dirty="0" smtClean="0">
                <a:latin typeface="+mj-lt"/>
                <a:ea typeface="+mn-ea"/>
                <a:cs typeface="Times New Roman" pitchFamily="18" charset="0"/>
              </a:rPr>
              <a:t> ili činjenje dostupnim dječje pornografije putem kompjuterskog  sistema</a:t>
            </a:r>
            <a:r>
              <a:rPr lang="en-GB" sz="2000" dirty="0" smtClean="0">
                <a:latin typeface="+mj-lt"/>
                <a:ea typeface="+mn-ea"/>
                <a:cs typeface="Times New Roman" pitchFamily="18" charset="0"/>
              </a:rPr>
              <a:t>;</a:t>
            </a:r>
          </a:p>
          <a:p>
            <a:pPr marL="857250" lvl="1" indent="-457200" algn="just" eaLnBrk="1" hangingPunct="1">
              <a:buFont typeface="+mj-lt"/>
              <a:buAutoNum type="alphaLcParenR"/>
              <a:defRPr/>
            </a:pPr>
            <a:r>
              <a:rPr lang="bs-Latn-BA" sz="2000" dirty="0">
                <a:latin typeface="+mj-lt"/>
                <a:ea typeface="+mn-ea"/>
                <a:cs typeface="Times New Roman" pitchFamily="18" charset="0"/>
              </a:rPr>
              <a:t>d</a:t>
            </a:r>
            <a:r>
              <a:rPr lang="bs-Latn-BA" sz="2000" dirty="0" smtClean="0">
                <a:latin typeface="+mj-lt"/>
                <a:ea typeface="+mn-ea"/>
                <a:cs typeface="Times New Roman" pitchFamily="18" charset="0"/>
              </a:rPr>
              <a:t>istribucija ili </a:t>
            </a:r>
            <a:r>
              <a:rPr lang="bs-Latn-BA" sz="2000" dirty="0" err="1" smtClean="0">
                <a:latin typeface="+mj-lt"/>
                <a:ea typeface="+mn-ea"/>
                <a:cs typeface="Times New Roman" pitchFamily="18" charset="0"/>
              </a:rPr>
              <a:t>prenos</a:t>
            </a:r>
            <a:r>
              <a:rPr lang="bs-Latn-BA" sz="2000" dirty="0" smtClean="0">
                <a:latin typeface="+mj-lt"/>
                <a:ea typeface="+mn-ea"/>
                <a:cs typeface="Times New Roman" pitchFamily="18" charset="0"/>
              </a:rPr>
              <a:t> dječje pornografije putem kompjuterskog sistema</a:t>
            </a:r>
            <a:r>
              <a:rPr lang="en-GB" sz="2000" dirty="0" smtClean="0">
                <a:latin typeface="+mj-lt"/>
                <a:ea typeface="+mn-ea"/>
                <a:cs typeface="Times New Roman" pitchFamily="18" charset="0"/>
              </a:rPr>
              <a:t>;</a:t>
            </a:r>
          </a:p>
          <a:p>
            <a:pPr marL="857250" lvl="1" indent="-457200" algn="just" eaLnBrk="1" hangingPunct="1">
              <a:buFont typeface="+mj-lt"/>
              <a:buAutoNum type="alphaLcParenR"/>
              <a:defRPr/>
            </a:pPr>
            <a:r>
              <a:rPr lang="bs-Latn-BA" sz="2000" dirty="0" smtClean="0">
                <a:latin typeface="+mj-lt"/>
                <a:ea typeface="+mn-ea"/>
                <a:cs typeface="Times New Roman" pitchFamily="18" charset="0"/>
              </a:rPr>
              <a:t>Djelo pribavljanja za sebe ili za drugoga dječje pornografije putem kompjuterskog sistema</a:t>
            </a:r>
            <a:r>
              <a:rPr lang="en-GB" sz="2000" dirty="0" smtClean="0">
                <a:latin typeface="+mj-lt"/>
                <a:ea typeface="+mn-ea"/>
                <a:cs typeface="Times New Roman" pitchFamily="18" charset="0"/>
              </a:rPr>
              <a:t>;</a:t>
            </a:r>
          </a:p>
          <a:p>
            <a:pPr marL="857250" lvl="1" indent="-457200" algn="just" eaLnBrk="1" hangingPunct="1">
              <a:buFont typeface="+mj-lt"/>
              <a:buAutoNum type="alphaLcParenR"/>
              <a:defRPr/>
            </a:pPr>
            <a:r>
              <a:rPr lang="bs-Latn-BA" sz="2000" dirty="0" smtClean="0">
                <a:latin typeface="+mj-lt"/>
                <a:ea typeface="+mn-ea"/>
                <a:cs typeface="Times New Roman" pitchFamily="18" charset="0"/>
              </a:rPr>
              <a:t>posjedovanje dječje pornografije u kompjuterskom sistemu ili putem čuvanja kompjuterskih podataka</a:t>
            </a:r>
            <a:endParaRPr lang="en-GB" sz="1800" dirty="0" smtClean="0">
              <a:latin typeface="+mj-lt"/>
              <a:ea typeface="+mn-ea"/>
              <a:cs typeface="+mn-cs"/>
            </a:endParaRPr>
          </a:p>
        </p:txBody>
      </p:sp>
      <p:sp>
        <p:nvSpPr>
          <p:cNvPr id="91140" name="Slide Number Placeholder 1"/>
          <p:cNvSpPr>
            <a:spLocks noGrp="1"/>
          </p:cNvSpPr>
          <p:nvPr>
            <p:ph type="sldNum" sz="quarter" idx="12"/>
          </p:nvPr>
        </p:nvSpPr>
        <p:spPr bwMode="auto">
          <a:noFill/>
          <a:ln>
            <a:miter lim="800000"/>
            <a:headEnd/>
            <a:tailEnd/>
          </a:ln>
        </p:spPr>
        <p:txBody>
          <a:bodyPr/>
          <a:lstStyle/>
          <a:p>
            <a:fld id="{19F70776-3431-4FE2-9CE2-BB0B6B749D43}" type="slidenum">
              <a:rPr lang="en-US" altLang="en-US">
                <a:cs typeface="Arial" charset="0"/>
              </a:rPr>
              <a:pPr/>
              <a:t>65</a:t>
            </a:fld>
            <a:endParaRPr lang="en-US" altLang="en-US">
              <a:cs typeface="Arial"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p:nvPr>
        </p:nvSpPr>
        <p:spPr/>
        <p:txBody>
          <a:bodyPr/>
          <a:lstStyle/>
          <a:p>
            <a:pPr eaLnBrk="1" hangingPunct="1"/>
            <a:r>
              <a:rPr lang="bs-Latn-BA" altLang="en-US" sz="2800" b="1" dirty="0" smtClean="0"/>
              <a:t>Član </a:t>
            </a:r>
            <a:r>
              <a:rPr lang="en-GB" altLang="en-US" sz="2800" b="1" dirty="0" smtClean="0"/>
              <a:t> 9</a:t>
            </a:r>
            <a:r>
              <a:rPr lang="bs-Latn-BA" altLang="en-US" sz="2800" b="1" dirty="0" smtClean="0"/>
              <a:t>.</a:t>
            </a:r>
            <a:r>
              <a:rPr lang="en-GB" altLang="en-US" sz="2800" b="1" dirty="0" smtClean="0"/>
              <a:t> –</a:t>
            </a:r>
            <a:r>
              <a:rPr lang="bs-Latn-BA" altLang="en-US" sz="2800" b="1" dirty="0" smtClean="0"/>
              <a:t> Prekršaji koji se odnose na dječju pornografiju</a:t>
            </a:r>
            <a:br>
              <a:rPr lang="bs-Latn-BA" altLang="en-US" sz="2800" b="1" dirty="0" smtClean="0"/>
            </a:br>
            <a:r>
              <a:rPr lang="bs-Latn-BA" altLang="en-US" sz="2800" b="1" dirty="0" smtClean="0"/>
              <a:t>stav 2.</a:t>
            </a:r>
            <a:endParaRPr lang="en-GB" altLang="en-US" sz="2800" b="1" dirty="0" smtClean="0"/>
          </a:p>
        </p:txBody>
      </p:sp>
      <p:sp>
        <p:nvSpPr>
          <p:cNvPr id="92163" name="Rectangle 3"/>
          <p:cNvSpPr>
            <a:spLocks noGrp="1"/>
          </p:cNvSpPr>
          <p:nvPr>
            <p:ph type="body" idx="1"/>
          </p:nvPr>
        </p:nvSpPr>
        <p:spPr>
          <a:xfrm>
            <a:off x="457200" y="1670050"/>
            <a:ext cx="8229600" cy="4525963"/>
          </a:xfrm>
        </p:spPr>
        <p:txBody>
          <a:bodyPr/>
          <a:lstStyle/>
          <a:p>
            <a:pPr marL="0" indent="0" algn="just" eaLnBrk="1" hangingPunct="1">
              <a:buNone/>
            </a:pPr>
            <a:endParaRPr lang="bs-Latn-BA" altLang="en-US" sz="2400" dirty="0" smtClean="0"/>
          </a:p>
          <a:p>
            <a:pPr marL="0" indent="0" algn="just" eaLnBrk="1" hangingPunct="1">
              <a:buNone/>
            </a:pPr>
            <a:r>
              <a:rPr lang="bs-Latn-BA" altLang="en-US" sz="2400" dirty="0" smtClean="0"/>
              <a:t>U smislu stava 1. </a:t>
            </a:r>
            <a:r>
              <a:rPr lang="en-GB" altLang="en-US" sz="2400" dirty="0" smtClean="0"/>
              <a:t>“</a:t>
            </a:r>
            <a:r>
              <a:rPr lang="bs-Latn-BA" altLang="en-US" sz="2400" dirty="0" smtClean="0">
                <a:solidFill>
                  <a:srgbClr val="FF0000"/>
                </a:solidFill>
              </a:rPr>
              <a:t>dječja pornografija</a:t>
            </a:r>
            <a:r>
              <a:rPr lang="en-GB" altLang="en-US" sz="2400" dirty="0" smtClean="0"/>
              <a:t>”</a:t>
            </a:r>
            <a:r>
              <a:rPr lang="bs-Latn-BA" altLang="en-US" sz="2400" dirty="0" smtClean="0"/>
              <a:t> </a:t>
            </a:r>
            <a:r>
              <a:rPr lang="bs-Latn-BA" altLang="en-US" sz="2400" dirty="0" err="1" smtClean="0"/>
              <a:t>podrazumjeva</a:t>
            </a:r>
            <a:r>
              <a:rPr lang="bs-Latn-BA" altLang="en-US" sz="2400" dirty="0" smtClean="0"/>
              <a:t> svaku pornografsku oblast prikazanu vizuelnim putem</a:t>
            </a:r>
            <a:r>
              <a:rPr lang="en-GB" altLang="en-US" sz="2400" dirty="0" smtClean="0"/>
              <a:t>:</a:t>
            </a:r>
            <a:endParaRPr lang="bs-Latn-BA" altLang="en-US" sz="2400" dirty="0" smtClean="0"/>
          </a:p>
          <a:p>
            <a:pPr marL="0" indent="0" algn="just" eaLnBrk="1" hangingPunct="1">
              <a:buNone/>
            </a:pPr>
            <a:endParaRPr lang="en-GB" altLang="en-US" sz="2400" dirty="0" smtClean="0"/>
          </a:p>
          <a:p>
            <a:pPr marL="857250" lvl="1" indent="-457200" algn="just" eaLnBrk="1" hangingPunct="1">
              <a:buFont typeface="Calibri" pitchFamily="34" charset="0"/>
              <a:buAutoNum type="alphaLcParenR"/>
            </a:pPr>
            <a:r>
              <a:rPr lang="bs-Latn-BA" altLang="en-US" sz="2000" dirty="0"/>
              <a:t>m</a:t>
            </a:r>
            <a:r>
              <a:rPr lang="bs-Latn-BA" altLang="en-US" sz="2000" dirty="0" smtClean="0"/>
              <a:t>aloljetnika prilikom eksplicitnog seksualnog odnosa</a:t>
            </a:r>
            <a:r>
              <a:rPr lang="en-GB" altLang="en-US" sz="2000" dirty="0" smtClean="0"/>
              <a:t>;</a:t>
            </a:r>
          </a:p>
          <a:p>
            <a:pPr marL="857250" lvl="1" indent="-457200" algn="just" eaLnBrk="1" hangingPunct="1">
              <a:buFont typeface="Calibri" pitchFamily="34" charset="0"/>
              <a:buAutoNum type="alphaLcParenR"/>
            </a:pPr>
            <a:r>
              <a:rPr lang="bs-Latn-BA" altLang="en-US" sz="2000" dirty="0"/>
              <a:t>l</a:t>
            </a:r>
            <a:r>
              <a:rPr lang="bs-Latn-BA" altLang="en-US" sz="2000" dirty="0" smtClean="0"/>
              <a:t>ica  koje se pojavljuje kao maloljetnik i koje se upušta u eksplicitan seksualni odnos</a:t>
            </a:r>
            <a:r>
              <a:rPr lang="en-GB" altLang="en-US" sz="2000" dirty="0" smtClean="0"/>
              <a:t>;</a:t>
            </a:r>
          </a:p>
          <a:p>
            <a:pPr marL="857250" lvl="1" indent="-457200" algn="just" eaLnBrk="1" hangingPunct="1">
              <a:buFont typeface="Calibri" pitchFamily="34" charset="0"/>
              <a:buAutoNum type="alphaLcParenR"/>
            </a:pPr>
            <a:r>
              <a:rPr lang="bs-Latn-BA" altLang="en-US" sz="2000" dirty="0" smtClean="0"/>
              <a:t>realističke slike koje prikazuju maloljetnika prilikom eksplicitnog seksualnog odnosa</a:t>
            </a:r>
            <a:r>
              <a:rPr lang="en-GB" altLang="en-US" sz="2000" dirty="0" smtClean="0"/>
              <a:t>.</a:t>
            </a:r>
          </a:p>
        </p:txBody>
      </p:sp>
      <p:sp>
        <p:nvSpPr>
          <p:cNvPr id="92164" name="Slide Number Placeholder 1"/>
          <p:cNvSpPr>
            <a:spLocks noGrp="1"/>
          </p:cNvSpPr>
          <p:nvPr>
            <p:ph type="sldNum" sz="quarter" idx="12"/>
          </p:nvPr>
        </p:nvSpPr>
        <p:spPr bwMode="auto">
          <a:noFill/>
          <a:ln>
            <a:miter lim="800000"/>
            <a:headEnd/>
            <a:tailEnd/>
          </a:ln>
        </p:spPr>
        <p:txBody>
          <a:bodyPr/>
          <a:lstStyle/>
          <a:p>
            <a:fld id="{D86250E8-EB68-4CD1-BF23-B8B0909C49D6}" type="slidenum">
              <a:rPr lang="en-US" altLang="en-US">
                <a:cs typeface="Arial" charset="0"/>
              </a:rPr>
              <a:pPr/>
              <a:t>66</a:t>
            </a:fld>
            <a:endParaRPr lang="en-US" altLang="en-US">
              <a:cs typeface="Arial"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3200" b="1" dirty="0" smtClean="0"/>
              <a:t/>
            </a:r>
            <a:br>
              <a:rPr lang="bs-Latn-BA" sz="3200" b="1" dirty="0" smtClean="0"/>
            </a:br>
            <a:r>
              <a:rPr lang="bs-Latn-BA" sz="3200" b="1" dirty="0" smtClean="0"/>
              <a:t>Član 9.-Prekršaji koji se odnose na dječju pornografiju</a:t>
            </a:r>
            <a:r>
              <a:rPr lang="bs-Latn-BA" sz="3600" dirty="0" smtClean="0"/>
              <a:t/>
            </a:r>
            <a:br>
              <a:rPr lang="bs-Latn-BA" sz="3600" dirty="0" smtClean="0"/>
            </a:br>
            <a:endParaRPr lang="en-US" sz="3600" dirty="0"/>
          </a:p>
        </p:txBody>
      </p:sp>
      <p:sp>
        <p:nvSpPr>
          <p:cNvPr id="3" name="Content Placeholder 2"/>
          <p:cNvSpPr>
            <a:spLocks noGrp="1"/>
          </p:cNvSpPr>
          <p:nvPr>
            <p:ph idx="1"/>
          </p:nvPr>
        </p:nvSpPr>
        <p:spPr>
          <a:xfrm>
            <a:off x="457200" y="1624012"/>
            <a:ext cx="8229600" cy="4525963"/>
          </a:xfrm>
        </p:spPr>
        <p:txBody>
          <a:bodyPr/>
          <a:lstStyle/>
          <a:p>
            <a:pPr marL="0" indent="0">
              <a:buNone/>
            </a:pPr>
            <a:r>
              <a:rPr lang="bs-Latn-BA" dirty="0"/>
              <a:t>s</a:t>
            </a:r>
            <a:r>
              <a:rPr lang="bs-Latn-BA" dirty="0" smtClean="0"/>
              <a:t>tav 3.</a:t>
            </a:r>
          </a:p>
          <a:p>
            <a:pPr marL="0" indent="0" algn="just">
              <a:buNone/>
            </a:pPr>
            <a:r>
              <a:rPr lang="bs-Latn-BA" sz="2800" dirty="0" smtClean="0"/>
              <a:t>U smislu stava 2. termin „maloljetnik“ </a:t>
            </a:r>
            <a:r>
              <a:rPr lang="bs-Latn-BA" sz="2800" dirty="0" err="1" smtClean="0"/>
              <a:t>označava</a:t>
            </a:r>
            <a:r>
              <a:rPr lang="bs-Latn-BA" sz="2800" dirty="0" smtClean="0"/>
              <a:t> svako lice mlađe od 18. godina. Jedna strana može ipak postaviti manji limit starosne dobi, koji mora biti minimum 16. godina.</a:t>
            </a:r>
          </a:p>
          <a:p>
            <a:pPr marL="0" indent="0">
              <a:buNone/>
            </a:pPr>
            <a:r>
              <a:rPr lang="bs-Latn-BA" dirty="0"/>
              <a:t>s</a:t>
            </a:r>
            <a:r>
              <a:rPr lang="bs-Latn-BA" dirty="0" smtClean="0"/>
              <a:t>tav 4.</a:t>
            </a:r>
          </a:p>
          <a:p>
            <a:pPr marL="0" indent="0" algn="just">
              <a:buNone/>
            </a:pPr>
            <a:r>
              <a:rPr lang="bs-Latn-BA" sz="2800" dirty="0" smtClean="0"/>
              <a:t>Jedna strana može sebi ostaviti za pravo da ne primjenjuje u cjelini ili djelimično stavove 1d), 1e) i 2b) i 2c)</a:t>
            </a:r>
            <a:endParaRPr lang="en-US" sz="2800" dirty="0"/>
          </a:p>
        </p:txBody>
      </p:sp>
      <p:sp>
        <p:nvSpPr>
          <p:cNvPr id="4" name="Slide Number Placeholder 3"/>
          <p:cNvSpPr>
            <a:spLocks noGrp="1"/>
          </p:cNvSpPr>
          <p:nvPr>
            <p:ph type="sldNum" sz="quarter" idx="12"/>
          </p:nvPr>
        </p:nvSpPr>
        <p:spPr/>
        <p:txBody>
          <a:bodyPr/>
          <a:lstStyle/>
          <a:p>
            <a:pPr>
              <a:defRPr/>
            </a:pPr>
            <a:fld id="{10DC4F19-EC3B-4007-B78E-6D272D53A0D5}" type="slidenum">
              <a:rPr lang="en-US" altLang="en-US" smtClean="0"/>
              <a:pPr>
                <a:defRPr/>
              </a:pPr>
              <a:t>67</a:t>
            </a:fld>
            <a:endParaRPr lang="en-US" altLang="en-US"/>
          </a:p>
        </p:txBody>
      </p:sp>
    </p:spTree>
    <p:extLst>
      <p:ext uri="{BB962C8B-B14F-4D97-AF65-F5344CB8AC3E}">
        <p14:creationId xmlns:p14="http://schemas.microsoft.com/office/powerpoint/2010/main" val="12411099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r>
              <a:rPr lang="bs-Latn-BA" altLang="en-US" b="1" dirty="0" smtClean="0"/>
              <a:t>Maloljetnik </a:t>
            </a:r>
            <a:endParaRPr lang="en-US" altLang="en-US" b="1" dirty="0" smtClean="0"/>
          </a:p>
        </p:txBody>
      </p:sp>
      <p:sp>
        <p:nvSpPr>
          <p:cNvPr id="106499" name="Content Placeholder 2"/>
          <p:cNvSpPr>
            <a:spLocks noGrp="1"/>
          </p:cNvSpPr>
          <p:nvPr>
            <p:ph idx="1"/>
          </p:nvPr>
        </p:nvSpPr>
        <p:spPr>
          <a:xfrm>
            <a:off x="314960" y="1417638"/>
            <a:ext cx="8547100" cy="4525963"/>
          </a:xfrm>
        </p:spPr>
        <p:txBody>
          <a:bodyPr/>
          <a:lstStyle/>
          <a:p>
            <a:pPr algn="just"/>
            <a:endParaRPr lang="bs-Latn-BA" altLang="en-US" sz="2800" dirty="0" smtClean="0"/>
          </a:p>
          <a:p>
            <a:pPr algn="just"/>
            <a:r>
              <a:rPr lang="bs-Latn-BA" altLang="en-US" sz="2800" dirty="0" smtClean="0"/>
              <a:t>Shodno definiciji iz člana 1. UN Konvencije o pravima djeteta:</a:t>
            </a:r>
          </a:p>
          <a:p>
            <a:pPr marL="0" indent="0" algn="just">
              <a:buNone/>
            </a:pPr>
            <a:r>
              <a:rPr lang="bs-Latn-BA" altLang="en-US" sz="2800" dirty="0" smtClean="0"/>
              <a:t> „</a:t>
            </a:r>
            <a:r>
              <a:rPr lang="bs-Latn-BA" altLang="en-US" sz="2800" dirty="0" err="1" smtClean="0"/>
              <a:t>djete</a:t>
            </a:r>
            <a:r>
              <a:rPr lang="bs-Latn-BA" altLang="en-US" sz="2800" dirty="0" smtClean="0"/>
              <a:t> je svako ljudsko biće koje nije </a:t>
            </a:r>
            <a:r>
              <a:rPr lang="bs-Latn-BA" altLang="en-US" sz="2800" dirty="0" err="1" smtClean="0"/>
              <a:t>navršilo</a:t>
            </a:r>
            <a:r>
              <a:rPr lang="bs-Latn-BA" altLang="en-US" sz="2800" dirty="0" smtClean="0"/>
              <a:t> osamnaest godina života, ukoliko se, po zakonu koji se primjenjuje na </a:t>
            </a:r>
            <a:r>
              <a:rPr lang="bs-Latn-BA" altLang="en-US" sz="2800" dirty="0" err="1" smtClean="0"/>
              <a:t>djete</a:t>
            </a:r>
            <a:r>
              <a:rPr lang="bs-Latn-BA" altLang="en-US" sz="2800" dirty="0" smtClean="0"/>
              <a:t>, punoljetstvo ne </a:t>
            </a:r>
            <a:r>
              <a:rPr lang="bs-Latn-BA" altLang="en-US" sz="2800" dirty="0" err="1" smtClean="0"/>
              <a:t>stiče</a:t>
            </a:r>
            <a:r>
              <a:rPr lang="bs-Latn-BA" altLang="en-US" sz="2800" dirty="0" smtClean="0"/>
              <a:t> ranije“</a:t>
            </a:r>
            <a:endParaRPr lang="en-US" altLang="en-US" sz="2800" dirty="0" smtClean="0"/>
          </a:p>
          <a:p>
            <a:pPr algn="just"/>
            <a:endParaRPr lang="en-US" altLang="en-US" sz="1800" dirty="0" smtClean="0"/>
          </a:p>
          <a:p>
            <a:pPr algn="just"/>
            <a:r>
              <a:rPr lang="bs-Latn-BA" altLang="en-US" sz="2800" dirty="0" smtClean="0"/>
              <a:t>Strane mogu postaviti manji limit starosne dobi pod uslovom da nije niži od 16 godina starosti</a:t>
            </a:r>
            <a:endParaRPr lang="en-US" altLang="en-US" sz="2800" dirty="0" smtClean="0"/>
          </a:p>
          <a:p>
            <a:pPr marL="0" indent="0" algn="just">
              <a:buNone/>
            </a:pPr>
            <a:endParaRPr lang="en-US" altLang="en-US" sz="1800" dirty="0" smtClean="0"/>
          </a:p>
        </p:txBody>
      </p:sp>
      <p:sp>
        <p:nvSpPr>
          <p:cNvPr id="106500" name="Slide Number Placeholder 1"/>
          <p:cNvSpPr>
            <a:spLocks noGrp="1"/>
          </p:cNvSpPr>
          <p:nvPr>
            <p:ph type="sldNum" sz="quarter" idx="12"/>
          </p:nvPr>
        </p:nvSpPr>
        <p:spPr bwMode="auto">
          <a:noFill/>
          <a:ln>
            <a:miter lim="800000"/>
            <a:headEnd/>
            <a:tailEnd/>
          </a:ln>
        </p:spPr>
        <p:txBody>
          <a:bodyPr/>
          <a:lstStyle/>
          <a:p>
            <a:r>
              <a:rPr lang="en-US" altLang="en-US">
                <a:cs typeface="Arial" charset="0"/>
              </a:rPr>
              <a:t>!</a:t>
            </a:r>
            <a:fld id="{C3942A27-7B7A-41F4-BCFA-D7BCD9993575}" type="slidenum">
              <a:rPr lang="en-US" altLang="en-US">
                <a:cs typeface="Arial" charset="0"/>
              </a:rPr>
              <a:pPr/>
              <a:t>68</a:t>
            </a:fld>
            <a:endParaRPr lang="en-US" altLang="en-US">
              <a:cs typeface="Arial"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p:cNvSpPr>
          <p:nvPr>
            <p:ph type="body" idx="1"/>
          </p:nvPr>
        </p:nvSpPr>
        <p:spPr/>
        <p:txBody>
          <a:bodyPr/>
          <a:lstStyle/>
          <a:p>
            <a:pPr eaLnBrk="1" hangingPunct="1">
              <a:buFont typeface="Arial" charset="0"/>
              <a:buNone/>
              <a:defRPr/>
            </a:pPr>
            <a:endParaRPr lang="en-GB" dirty="0" smtClean="0">
              <a:latin typeface="+mj-lt"/>
              <a:ea typeface="+mn-ea"/>
              <a:cs typeface="Times New Roman" pitchFamily="18" charset="0"/>
            </a:endParaRPr>
          </a:p>
          <a:p>
            <a:pPr eaLnBrk="1" hangingPunct="1">
              <a:buFont typeface="Arial" charset="0"/>
              <a:buNone/>
              <a:defRPr/>
            </a:pPr>
            <a:endParaRPr lang="en-GB" dirty="0" smtClean="0">
              <a:latin typeface="+mj-lt"/>
              <a:ea typeface="+mn-ea"/>
              <a:cs typeface="Times New Roman" pitchFamily="18" charset="0"/>
            </a:endParaRPr>
          </a:p>
          <a:p>
            <a:pPr algn="ctr" eaLnBrk="1" hangingPunct="1">
              <a:buFont typeface="Arial" charset="0"/>
              <a:buNone/>
              <a:defRPr/>
            </a:pPr>
            <a:r>
              <a:rPr lang="bs-Latn-BA" b="1" i="1" dirty="0" smtClean="0">
                <a:latin typeface="+mj-lt"/>
                <a:ea typeface="+mn-ea"/>
                <a:cs typeface="Times New Roman" pitchFamily="18" charset="0"/>
              </a:rPr>
              <a:t>Krivična dela koja se odnose na kršenje autorskih i njima sličnih prava</a:t>
            </a:r>
          </a:p>
          <a:p>
            <a:pPr algn="ctr" eaLnBrk="1" hangingPunct="1">
              <a:buFont typeface="Arial" charset="0"/>
              <a:buNone/>
              <a:defRPr/>
            </a:pPr>
            <a:r>
              <a:rPr lang="bs-Latn-BA" b="1" i="1" dirty="0" smtClean="0">
                <a:latin typeface="+mj-lt"/>
                <a:ea typeface="+mn-ea"/>
                <a:cs typeface="Times New Roman" pitchFamily="18" charset="0"/>
              </a:rPr>
              <a:t>Prekršaji u vezi sa napadom na intelektualnu svojinu i odnosna prava (B i H prevod Konvencije)</a:t>
            </a:r>
          </a:p>
          <a:p>
            <a:pPr algn="ctr" eaLnBrk="1" hangingPunct="1">
              <a:buFont typeface="Arial" charset="0"/>
              <a:buNone/>
              <a:defRPr/>
            </a:pPr>
            <a:endParaRPr lang="en-GB" b="1" i="1" dirty="0" smtClean="0">
              <a:latin typeface="+mj-lt"/>
              <a:ea typeface="+mn-ea"/>
              <a:cs typeface="+mn-cs"/>
            </a:endParaRPr>
          </a:p>
        </p:txBody>
      </p:sp>
      <p:sp>
        <p:nvSpPr>
          <p:cNvPr id="107523" name="Slide Number Placeholder 1"/>
          <p:cNvSpPr>
            <a:spLocks noGrp="1"/>
          </p:cNvSpPr>
          <p:nvPr>
            <p:ph type="sldNum" sz="quarter" idx="12"/>
          </p:nvPr>
        </p:nvSpPr>
        <p:spPr bwMode="auto">
          <a:noFill/>
          <a:ln>
            <a:miter lim="800000"/>
            <a:headEnd/>
            <a:tailEnd/>
          </a:ln>
        </p:spPr>
        <p:txBody>
          <a:bodyPr/>
          <a:lstStyle/>
          <a:p>
            <a:fld id="{5DC7E1D1-F30B-47B1-8E06-94E4D6C0E0D1}" type="slidenum">
              <a:rPr lang="en-US" altLang="en-US">
                <a:cs typeface="Arial" charset="0"/>
              </a:rPr>
              <a:pPr/>
              <a:t>69</a:t>
            </a:fld>
            <a:endParaRPr lang="en-US" altLang="en-US">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12"/>
          <p:cNvSpPr txBox="1"/>
          <p:nvPr/>
        </p:nvSpPr>
        <p:spPr>
          <a:xfrm>
            <a:off x="179388" y="1052513"/>
            <a:ext cx="2786062" cy="5078313"/>
          </a:xfrm>
          <a:prstGeom prst="rect">
            <a:avLst/>
          </a:prstGeom>
          <a:solidFill>
            <a:schemeClr val="accent6">
              <a:lumMod val="20000"/>
              <a:lumOff val="80000"/>
            </a:schemeClr>
          </a:solidFill>
          <a:ln>
            <a:solidFill>
              <a:schemeClr val="bg1">
                <a:lumMod val="50000"/>
              </a:schemeClr>
            </a:solidFill>
          </a:ln>
        </p:spPr>
        <p:txBody>
          <a:bodyPr>
            <a:spAutoFit/>
          </a:bodyPr>
          <a:lstStyle/>
          <a:p>
            <a:pPr algn="just" eaLnBrk="1" fontAlgn="auto" hangingPunct="1">
              <a:spcBef>
                <a:spcPts val="0"/>
              </a:spcBef>
              <a:spcAft>
                <a:spcPts val="0"/>
              </a:spcAft>
              <a:defRPr/>
            </a:pPr>
            <a:r>
              <a:rPr lang="hr-HR" sz="2400" b="1" dirty="0" smtClean="0">
                <a:latin typeface="Arial" pitchFamily="34" charset="0"/>
                <a:ea typeface="ＭＳ Ｐゴシック" panose="020B0600070205080204" pitchFamily="34" charset="-128"/>
              </a:rPr>
              <a:t>Kažnjive radnje </a:t>
            </a:r>
            <a:endParaRPr lang="en-GB" sz="2400" b="1" dirty="0">
              <a:latin typeface="Arial" pitchFamily="34" charset="0"/>
              <a:ea typeface="ＭＳ Ｐゴシック" panose="020B0600070205080204" pitchFamily="34" charset="-128"/>
            </a:endParaRPr>
          </a:p>
          <a:p>
            <a:pPr marL="342900" indent="-342900" eaLnBrk="1" fontAlgn="auto" hangingPunct="1">
              <a:spcBef>
                <a:spcPts val="0"/>
              </a:spcBef>
              <a:spcAft>
                <a:spcPts val="0"/>
              </a:spcAft>
              <a:buFont typeface="Wingdings" pitchFamily="2" charset="2"/>
              <a:buChar char="§"/>
              <a:defRPr/>
            </a:pPr>
            <a:r>
              <a:rPr lang="hr-HR" sz="2000" b="1" dirty="0" smtClean="0">
                <a:latin typeface="Arial" pitchFamily="34" charset="0"/>
                <a:ea typeface="ＭＳ Ｐゴシック" panose="020B0600070205080204" pitchFamily="34" charset="-128"/>
              </a:rPr>
              <a:t>Nedozvoljeni pristup </a:t>
            </a:r>
            <a:endParaRPr lang="en-GB" sz="2000" b="1" dirty="0" smtClean="0">
              <a:latin typeface="Arial" pitchFamily="34" charset="0"/>
              <a:ea typeface="ＭＳ Ｐゴシック" panose="020B0600070205080204" pitchFamily="34" charset="-128"/>
            </a:endParaRPr>
          </a:p>
          <a:p>
            <a:pPr marL="342900" indent="-342900" eaLnBrk="1" fontAlgn="auto" hangingPunct="1">
              <a:spcBef>
                <a:spcPts val="0"/>
              </a:spcBef>
              <a:spcAft>
                <a:spcPts val="0"/>
              </a:spcAft>
              <a:buFont typeface="Wingdings" pitchFamily="2" charset="2"/>
              <a:buChar char="§"/>
              <a:defRPr/>
            </a:pPr>
            <a:r>
              <a:rPr lang="hr-HR" sz="2000" b="1" dirty="0" smtClean="0">
                <a:latin typeface="Arial" pitchFamily="34" charset="0"/>
                <a:ea typeface="ＭＳ Ｐゴシック" panose="020B0600070205080204" pitchFamily="34" charset="-128"/>
              </a:rPr>
              <a:t>Nezakonito presretanje </a:t>
            </a:r>
            <a:endParaRPr lang="en-GB" sz="2000" b="1" dirty="0" smtClean="0">
              <a:latin typeface="Arial" pitchFamily="34" charset="0"/>
              <a:ea typeface="ＭＳ Ｐゴシック" panose="020B0600070205080204" pitchFamily="34" charset="-128"/>
            </a:endParaRPr>
          </a:p>
          <a:p>
            <a:pPr marL="342900" indent="-342900" eaLnBrk="1" fontAlgn="auto" hangingPunct="1">
              <a:spcBef>
                <a:spcPts val="0"/>
              </a:spcBef>
              <a:spcAft>
                <a:spcPts val="0"/>
              </a:spcAft>
              <a:buFont typeface="Wingdings" pitchFamily="2" charset="2"/>
              <a:buChar char="§"/>
              <a:defRPr/>
            </a:pPr>
            <a:r>
              <a:rPr lang="hr-HR" sz="2000" b="1" dirty="0" smtClean="0">
                <a:latin typeface="Arial" pitchFamily="34" charset="0"/>
                <a:ea typeface="ＭＳ Ｐゴシック" panose="020B0600070205080204" pitchFamily="34" charset="-128"/>
              </a:rPr>
              <a:t>Povreda integriteta podataka i sistema </a:t>
            </a:r>
            <a:endParaRPr lang="en-GB" sz="2000" b="1" dirty="0">
              <a:latin typeface="Arial" pitchFamily="34" charset="0"/>
              <a:ea typeface="ＭＳ Ｐゴシック" panose="020B0600070205080204" pitchFamily="34" charset="-128"/>
            </a:endParaRPr>
          </a:p>
          <a:p>
            <a:pPr marL="342900" indent="-342900" eaLnBrk="1" fontAlgn="auto" hangingPunct="1">
              <a:spcBef>
                <a:spcPts val="0"/>
              </a:spcBef>
              <a:spcAft>
                <a:spcPts val="0"/>
              </a:spcAft>
              <a:buFont typeface="Wingdings" pitchFamily="2" charset="2"/>
              <a:buChar char="§"/>
              <a:defRPr/>
            </a:pPr>
            <a:r>
              <a:rPr lang="hr-HR" sz="2000" b="1" dirty="0" smtClean="0">
                <a:latin typeface="Arial" pitchFamily="34" charset="0"/>
                <a:ea typeface="ＭＳ Ｐゴシック" panose="020B0600070205080204" pitchFamily="34" charset="-128"/>
              </a:rPr>
              <a:t>Zloupotreba uređaja </a:t>
            </a:r>
            <a:endParaRPr lang="en-GB" sz="2000" b="1" dirty="0">
              <a:latin typeface="Arial" pitchFamily="34" charset="0"/>
              <a:ea typeface="ＭＳ Ｐゴシック" panose="020B0600070205080204" pitchFamily="34" charset="-128"/>
            </a:endParaRPr>
          </a:p>
          <a:p>
            <a:pPr marL="342900" indent="-342900" eaLnBrk="1" fontAlgn="auto" hangingPunct="1">
              <a:spcBef>
                <a:spcPts val="0"/>
              </a:spcBef>
              <a:spcAft>
                <a:spcPts val="0"/>
              </a:spcAft>
              <a:buFont typeface="Wingdings" pitchFamily="2" charset="2"/>
              <a:buChar char="§"/>
              <a:defRPr/>
            </a:pPr>
            <a:r>
              <a:rPr lang="hr-HR" sz="2000" b="1" dirty="0" smtClean="0">
                <a:latin typeface="Arial" pitchFamily="34" charset="0"/>
                <a:ea typeface="ＭＳ Ｐゴシック" panose="020B0600070205080204" pitchFamily="34" charset="-128"/>
              </a:rPr>
              <a:t>Kompjuterska prevara i </a:t>
            </a:r>
            <a:r>
              <a:rPr lang="hr-HR" sz="2000" b="1" dirty="0" err="1" smtClean="0">
                <a:latin typeface="Arial" pitchFamily="34" charset="0"/>
                <a:ea typeface="ＭＳ Ｐゴシック" panose="020B0600070205080204" pitchFamily="34" charset="-128"/>
              </a:rPr>
              <a:t>falsifikovanje</a:t>
            </a:r>
            <a:r>
              <a:rPr lang="hr-HR" sz="2000" b="1" dirty="0" smtClean="0">
                <a:latin typeface="Arial" pitchFamily="34" charset="0"/>
                <a:ea typeface="ＭＳ Ｐゴシック" panose="020B0600070205080204" pitchFamily="34" charset="-128"/>
              </a:rPr>
              <a:t> </a:t>
            </a:r>
            <a:endParaRPr lang="en-GB" sz="2000" b="1" dirty="0">
              <a:latin typeface="Arial" pitchFamily="34" charset="0"/>
              <a:ea typeface="ＭＳ Ｐゴシック" panose="020B0600070205080204" pitchFamily="34" charset="-128"/>
            </a:endParaRPr>
          </a:p>
          <a:p>
            <a:pPr marL="342900" indent="-342900" eaLnBrk="1" fontAlgn="auto" hangingPunct="1">
              <a:spcBef>
                <a:spcPts val="0"/>
              </a:spcBef>
              <a:spcAft>
                <a:spcPts val="0"/>
              </a:spcAft>
              <a:buFont typeface="Wingdings" pitchFamily="2" charset="2"/>
              <a:buChar char="§"/>
              <a:defRPr/>
            </a:pPr>
            <a:r>
              <a:rPr lang="hr-HR" sz="2000" b="1" dirty="0" smtClean="0">
                <a:latin typeface="Arial" pitchFamily="34" charset="0"/>
                <a:ea typeface="ＭＳ Ｐゴシック" panose="020B0600070205080204" pitchFamily="34" charset="-128"/>
              </a:rPr>
              <a:t>Dečja pornografija</a:t>
            </a:r>
            <a:endParaRPr lang="en-GB" sz="2000" b="1" dirty="0">
              <a:latin typeface="Arial" pitchFamily="34" charset="0"/>
              <a:ea typeface="ＭＳ Ｐゴシック" panose="020B0600070205080204" pitchFamily="34" charset="-128"/>
            </a:endParaRPr>
          </a:p>
          <a:p>
            <a:pPr marL="342900" indent="-342900" eaLnBrk="1" fontAlgn="auto" hangingPunct="1">
              <a:spcBef>
                <a:spcPts val="0"/>
              </a:spcBef>
              <a:spcAft>
                <a:spcPts val="0"/>
              </a:spcAft>
              <a:buFont typeface="Wingdings" pitchFamily="2" charset="2"/>
              <a:buChar char="§"/>
              <a:defRPr/>
            </a:pPr>
            <a:r>
              <a:rPr lang="en-GB" sz="2000" b="1" dirty="0" smtClean="0">
                <a:latin typeface="Arial" pitchFamily="34" charset="0"/>
                <a:ea typeface="ＭＳ Ｐゴシック" panose="020B0600070205080204" pitchFamily="34" charset="-128"/>
              </a:rPr>
              <a:t>I</a:t>
            </a:r>
            <a:r>
              <a:rPr lang="bs-Latn-BA" sz="2000" b="1" dirty="0" smtClean="0">
                <a:latin typeface="Arial" pitchFamily="34" charset="0"/>
                <a:ea typeface="ＭＳ Ｐゴシック" panose="020B0600070205080204" pitchFamily="34" charset="-128"/>
              </a:rPr>
              <a:t>S prekršaji</a:t>
            </a:r>
            <a:endParaRPr lang="de-DE" sz="2000" b="1" dirty="0">
              <a:latin typeface="Arial" pitchFamily="34" charset="0"/>
              <a:ea typeface="ＭＳ Ｐゴシック" panose="020B0600070205080204" pitchFamily="34" charset="-128"/>
            </a:endParaRPr>
          </a:p>
        </p:txBody>
      </p:sp>
      <p:sp>
        <p:nvSpPr>
          <p:cNvPr id="5" name="Textfeld 3"/>
          <p:cNvSpPr txBox="1"/>
          <p:nvPr/>
        </p:nvSpPr>
        <p:spPr>
          <a:xfrm>
            <a:off x="3465513" y="1041400"/>
            <a:ext cx="2428875" cy="4216539"/>
          </a:xfrm>
          <a:prstGeom prst="rect">
            <a:avLst/>
          </a:prstGeom>
          <a:noFill/>
          <a:ln>
            <a:solidFill>
              <a:schemeClr val="bg1">
                <a:lumMod val="50000"/>
              </a:schemeClr>
            </a:solidFill>
          </a:ln>
        </p:spPr>
        <p:txBody>
          <a:bodyPr>
            <a:spAutoFit/>
          </a:bodyPr>
          <a:lstStyle/>
          <a:p>
            <a:pPr eaLnBrk="1" fontAlgn="auto" hangingPunct="1">
              <a:spcBef>
                <a:spcPts val="0"/>
              </a:spcBef>
              <a:spcAft>
                <a:spcPts val="0"/>
              </a:spcAft>
              <a:defRPr/>
            </a:pPr>
            <a:r>
              <a:rPr lang="hr-HR" sz="2400" b="1" dirty="0" smtClean="0">
                <a:latin typeface="Arial" pitchFamily="34" charset="0"/>
                <a:ea typeface="ＭＳ Ｐゴシック" panose="020B0600070205080204" pitchFamily="34" charset="-128"/>
              </a:rPr>
              <a:t>Procesne alatke </a:t>
            </a:r>
            <a:endParaRPr lang="en-GB" sz="2400" b="1" dirty="0">
              <a:latin typeface="Arial" pitchFamily="34" charset="0"/>
              <a:ea typeface="ＭＳ Ｐゴシック" panose="020B0600070205080204" pitchFamily="34" charset="-128"/>
            </a:endParaRPr>
          </a:p>
          <a:p>
            <a:pPr marL="361950" indent="-361950" eaLnBrk="1" fontAlgn="auto" hangingPunct="1">
              <a:spcBef>
                <a:spcPts val="0"/>
              </a:spcBef>
              <a:spcAft>
                <a:spcPts val="0"/>
              </a:spcAft>
              <a:buFont typeface="Wingdings" pitchFamily="2" charset="2"/>
              <a:buChar char="§"/>
              <a:defRPr/>
            </a:pPr>
            <a:r>
              <a:rPr lang="hr-HR" sz="2000" b="1" dirty="0" smtClean="0">
                <a:latin typeface="Arial" pitchFamily="34" charset="0"/>
                <a:ea typeface="ＭＳ Ｐゴシック" panose="020B0600070205080204" pitchFamily="34" charset="-128"/>
              </a:rPr>
              <a:t>Brzo čuvanje podataka</a:t>
            </a:r>
            <a:endParaRPr lang="en-GB" sz="2000" b="1" dirty="0">
              <a:latin typeface="Arial" pitchFamily="34" charset="0"/>
              <a:ea typeface="ＭＳ Ｐゴシック" panose="020B0600070205080204" pitchFamily="34" charset="-128"/>
            </a:endParaRPr>
          </a:p>
          <a:p>
            <a:pPr marL="361950" indent="-361950" eaLnBrk="1" fontAlgn="auto" hangingPunct="1">
              <a:spcBef>
                <a:spcPts val="0"/>
              </a:spcBef>
              <a:spcAft>
                <a:spcPts val="0"/>
              </a:spcAft>
              <a:buFont typeface="Wingdings" pitchFamily="2" charset="2"/>
              <a:buChar char="§"/>
              <a:defRPr/>
            </a:pPr>
            <a:r>
              <a:rPr lang="hr-HR" sz="2000" b="1" dirty="0" smtClean="0">
                <a:latin typeface="Arial" pitchFamily="34" charset="0"/>
                <a:ea typeface="ＭＳ Ｐゴシック" panose="020B0600070205080204" pitchFamily="34" charset="-128"/>
              </a:rPr>
              <a:t>Nalog za proizvodnju </a:t>
            </a:r>
            <a:endParaRPr lang="en-GB" sz="2000" b="1" dirty="0">
              <a:latin typeface="Arial" pitchFamily="34" charset="0"/>
              <a:ea typeface="ＭＳ Ｐゴシック" panose="020B0600070205080204" pitchFamily="34" charset="-128"/>
            </a:endParaRPr>
          </a:p>
          <a:p>
            <a:pPr marL="361950" indent="-361950" eaLnBrk="1" fontAlgn="auto" hangingPunct="1">
              <a:spcBef>
                <a:spcPts val="0"/>
              </a:spcBef>
              <a:spcAft>
                <a:spcPts val="0"/>
              </a:spcAft>
              <a:buFont typeface="Wingdings" pitchFamily="2" charset="2"/>
              <a:buChar char="§"/>
              <a:defRPr/>
            </a:pPr>
            <a:r>
              <a:rPr lang="hr-HR" sz="2000" b="1" dirty="0" smtClean="0">
                <a:latin typeface="Arial" pitchFamily="34" charset="0"/>
                <a:ea typeface="ＭＳ Ｐゴシック" panose="020B0600070205080204" pitchFamily="34" charset="-128"/>
              </a:rPr>
              <a:t>Pretresanje i zapljena </a:t>
            </a:r>
            <a:endParaRPr lang="en-GB" sz="2000" b="1" dirty="0">
              <a:latin typeface="Arial" pitchFamily="34" charset="0"/>
              <a:ea typeface="ＭＳ Ｐゴシック" panose="020B0600070205080204" pitchFamily="34" charset="-128"/>
            </a:endParaRPr>
          </a:p>
          <a:p>
            <a:pPr marL="361950" indent="-361950" eaLnBrk="1" fontAlgn="auto" hangingPunct="1">
              <a:spcBef>
                <a:spcPts val="0"/>
              </a:spcBef>
              <a:spcAft>
                <a:spcPts val="0"/>
              </a:spcAft>
              <a:buFont typeface="Wingdings" pitchFamily="2" charset="2"/>
              <a:buChar char="§"/>
              <a:defRPr/>
            </a:pPr>
            <a:r>
              <a:rPr lang="hr-HR" sz="2000" b="1" dirty="0" smtClean="0">
                <a:latin typeface="Arial" pitchFamily="34" charset="0"/>
                <a:ea typeface="ＭＳ Ｐゴシック" panose="020B0600070205080204" pitchFamily="34" charset="-128"/>
              </a:rPr>
              <a:t>Prikupljanje u realnom vremenu kompjuterskih podataka </a:t>
            </a:r>
            <a:endParaRPr lang="en-GB" sz="2000" b="1" dirty="0">
              <a:latin typeface="Arial" pitchFamily="34" charset="0"/>
              <a:ea typeface="ＭＳ Ｐゴシック" panose="020B0600070205080204" pitchFamily="34" charset="-128"/>
            </a:endParaRPr>
          </a:p>
        </p:txBody>
      </p:sp>
      <p:sp>
        <p:nvSpPr>
          <p:cNvPr id="6" name="Textfeld 4"/>
          <p:cNvSpPr txBox="1"/>
          <p:nvPr/>
        </p:nvSpPr>
        <p:spPr>
          <a:xfrm>
            <a:off x="6394450" y="1004888"/>
            <a:ext cx="2571750" cy="4832092"/>
          </a:xfrm>
          <a:prstGeom prst="rect">
            <a:avLst/>
          </a:prstGeom>
          <a:noFill/>
          <a:ln>
            <a:solidFill>
              <a:schemeClr val="bg1">
                <a:lumMod val="50000"/>
              </a:schemeClr>
            </a:solidFill>
          </a:ln>
        </p:spPr>
        <p:txBody>
          <a:bodyPr>
            <a:spAutoFit/>
          </a:bodyPr>
          <a:lstStyle/>
          <a:p>
            <a:pPr eaLnBrk="1" fontAlgn="auto" hangingPunct="1">
              <a:spcBef>
                <a:spcPts val="0"/>
              </a:spcBef>
              <a:spcAft>
                <a:spcPts val="0"/>
              </a:spcAft>
              <a:defRPr/>
            </a:pPr>
            <a:r>
              <a:rPr lang="hr-HR" sz="2400" b="1" dirty="0" smtClean="0">
                <a:latin typeface="Arial" pitchFamily="34" charset="0"/>
                <a:ea typeface="ＭＳ Ｐゴシック" panose="020B0600070205080204" pitchFamily="34" charset="-128"/>
              </a:rPr>
              <a:t>Međunarodna saradnja </a:t>
            </a:r>
            <a:endParaRPr lang="en-GB" sz="2400" b="1" dirty="0">
              <a:latin typeface="Arial" pitchFamily="34" charset="0"/>
              <a:ea typeface="ＭＳ Ｐゴシック" panose="020B0600070205080204" pitchFamily="34" charset="-128"/>
            </a:endParaRPr>
          </a:p>
          <a:p>
            <a:pPr marL="361950" indent="-361950" eaLnBrk="1" fontAlgn="auto" hangingPunct="1">
              <a:spcBef>
                <a:spcPts val="0"/>
              </a:spcBef>
              <a:spcAft>
                <a:spcPts val="0"/>
              </a:spcAft>
              <a:buFont typeface="Wingdings" pitchFamily="2" charset="2"/>
              <a:buChar char="§"/>
              <a:defRPr/>
            </a:pPr>
            <a:r>
              <a:rPr lang="hr-HR" sz="2000" b="1" dirty="0">
                <a:latin typeface="Arial" pitchFamily="34" charset="0"/>
                <a:ea typeface="ＭＳ Ｐゴシック" panose="020B0600070205080204" pitchFamily="34" charset="-128"/>
              </a:rPr>
              <a:t>I</a:t>
            </a:r>
            <a:r>
              <a:rPr lang="hr-HR" sz="2000" b="1" dirty="0" smtClean="0">
                <a:latin typeface="Arial" pitchFamily="34" charset="0"/>
                <a:ea typeface="ＭＳ Ｐゴシック" panose="020B0600070205080204" pitchFamily="34" charset="-128"/>
              </a:rPr>
              <a:t>zručenje </a:t>
            </a:r>
            <a:endParaRPr lang="en-GB" sz="2000" b="1" dirty="0">
              <a:latin typeface="Arial" pitchFamily="34" charset="0"/>
              <a:ea typeface="ＭＳ Ｐゴシック" panose="020B0600070205080204" pitchFamily="34" charset="-128"/>
            </a:endParaRPr>
          </a:p>
          <a:p>
            <a:pPr marL="361950" indent="-361950" eaLnBrk="1" fontAlgn="auto" hangingPunct="1">
              <a:spcBef>
                <a:spcPts val="0"/>
              </a:spcBef>
              <a:spcAft>
                <a:spcPts val="0"/>
              </a:spcAft>
              <a:buFont typeface="Wingdings" pitchFamily="2" charset="2"/>
              <a:buChar char="§"/>
              <a:defRPr/>
            </a:pPr>
            <a:r>
              <a:rPr lang="en-GB" sz="2000" b="1" dirty="0" smtClean="0">
                <a:latin typeface="Arial" pitchFamily="34" charset="0"/>
                <a:ea typeface="ＭＳ Ｐゴシック" panose="020B0600070205080204" pitchFamily="34" charset="-128"/>
              </a:rPr>
              <a:t>M</a:t>
            </a:r>
            <a:r>
              <a:rPr lang="sr-Latn-BA" sz="2000" b="1" dirty="0" smtClean="0">
                <a:latin typeface="Arial" pitchFamily="34" charset="0"/>
                <a:ea typeface="ＭＳ Ｐゴシック" panose="020B0600070205080204" pitchFamily="34" charset="-128"/>
              </a:rPr>
              <a:t>SP</a:t>
            </a:r>
            <a:endParaRPr lang="en-GB" sz="2000" b="1" dirty="0">
              <a:latin typeface="Arial" pitchFamily="34" charset="0"/>
              <a:ea typeface="ＭＳ Ｐゴシック" panose="020B0600070205080204" pitchFamily="34" charset="-128"/>
            </a:endParaRPr>
          </a:p>
          <a:p>
            <a:pPr marL="361950" indent="-361950" eaLnBrk="1" fontAlgn="auto" hangingPunct="1">
              <a:spcBef>
                <a:spcPts val="0"/>
              </a:spcBef>
              <a:spcAft>
                <a:spcPts val="0"/>
              </a:spcAft>
              <a:buFont typeface="Wingdings" pitchFamily="2" charset="2"/>
              <a:buChar char="§"/>
              <a:defRPr/>
            </a:pPr>
            <a:r>
              <a:rPr lang="hr-HR" sz="2000" b="1" dirty="0" smtClean="0">
                <a:latin typeface="Arial" pitchFamily="34" charset="0"/>
                <a:ea typeface="ＭＳ Ｐゴシック" panose="020B0600070205080204" pitchFamily="34" charset="-128"/>
              </a:rPr>
              <a:t>Dobrovoljne informacije </a:t>
            </a:r>
            <a:endParaRPr lang="en-GB" sz="2000" b="1" dirty="0">
              <a:latin typeface="Arial" pitchFamily="34" charset="0"/>
              <a:ea typeface="ＭＳ Ｐゴシック" panose="020B0600070205080204" pitchFamily="34" charset="-128"/>
            </a:endParaRPr>
          </a:p>
          <a:p>
            <a:pPr marL="361950" indent="-361950" eaLnBrk="1" fontAlgn="auto" hangingPunct="1">
              <a:spcBef>
                <a:spcPts val="0"/>
              </a:spcBef>
              <a:spcAft>
                <a:spcPts val="0"/>
              </a:spcAft>
              <a:buFont typeface="Wingdings" pitchFamily="2" charset="2"/>
              <a:buChar char="§"/>
              <a:defRPr/>
            </a:pPr>
            <a:r>
              <a:rPr lang="hr-HR" sz="2000" b="1" dirty="0" smtClean="0">
                <a:latin typeface="Arial" pitchFamily="34" charset="0"/>
                <a:ea typeface="ＭＳ Ｐゴシック" panose="020B0600070205080204" pitchFamily="34" charset="-128"/>
              </a:rPr>
              <a:t>Brzo čuvanje podataka</a:t>
            </a:r>
            <a:endParaRPr lang="en-GB" sz="2000" b="1" dirty="0">
              <a:latin typeface="Arial" pitchFamily="34" charset="0"/>
              <a:ea typeface="ＭＳ Ｐゴシック" panose="020B0600070205080204" pitchFamily="34" charset="-128"/>
            </a:endParaRPr>
          </a:p>
          <a:p>
            <a:pPr marL="361950" indent="-361950" eaLnBrk="1" fontAlgn="auto" hangingPunct="1">
              <a:spcBef>
                <a:spcPts val="0"/>
              </a:spcBef>
              <a:spcAft>
                <a:spcPts val="0"/>
              </a:spcAft>
              <a:buFont typeface="Wingdings" pitchFamily="2" charset="2"/>
              <a:buChar char="§"/>
              <a:defRPr/>
            </a:pPr>
            <a:r>
              <a:rPr lang="en-GB" sz="2000" b="1" dirty="0" smtClean="0">
                <a:latin typeface="Arial" pitchFamily="34" charset="0"/>
                <a:ea typeface="ＭＳ Ｐゴシック" panose="020B0600070205080204" pitchFamily="34" charset="-128"/>
              </a:rPr>
              <a:t>M</a:t>
            </a:r>
            <a:r>
              <a:rPr lang="sr-Latn-BA" sz="2000" b="1" dirty="0" smtClean="0">
                <a:latin typeface="Arial" pitchFamily="34" charset="0"/>
                <a:ea typeface="ＭＳ Ｐゴシック" panose="020B0600070205080204" pitchFamily="34" charset="-128"/>
              </a:rPr>
              <a:t>PP</a:t>
            </a:r>
            <a:r>
              <a:rPr lang="en-GB" sz="2000" b="1" dirty="0" smtClean="0">
                <a:latin typeface="Arial" pitchFamily="34" charset="0"/>
                <a:ea typeface="ＭＳ Ｐゴシック" panose="020B0600070205080204" pitchFamily="34" charset="-128"/>
              </a:rPr>
              <a:t> </a:t>
            </a:r>
            <a:r>
              <a:rPr lang="hr-HR" sz="2000" b="1" dirty="0" smtClean="0">
                <a:latin typeface="Arial" pitchFamily="34" charset="0"/>
                <a:ea typeface="ＭＳ Ｐゴシック" panose="020B0600070205080204" pitchFamily="34" charset="-128"/>
              </a:rPr>
              <a:t>za pristup kompjuterskim podacima</a:t>
            </a:r>
            <a:endParaRPr lang="en-GB" sz="2000" b="1" dirty="0">
              <a:latin typeface="Arial" pitchFamily="34" charset="0"/>
              <a:ea typeface="ＭＳ Ｐゴシック" panose="020B0600070205080204" pitchFamily="34" charset="-128"/>
            </a:endParaRPr>
          </a:p>
          <a:p>
            <a:pPr marL="361950" indent="-361950" eaLnBrk="1" fontAlgn="auto" hangingPunct="1">
              <a:spcBef>
                <a:spcPts val="0"/>
              </a:spcBef>
              <a:spcAft>
                <a:spcPts val="0"/>
              </a:spcAft>
              <a:buFont typeface="Wingdings" pitchFamily="2" charset="2"/>
              <a:buChar char="§"/>
              <a:defRPr/>
            </a:pPr>
            <a:r>
              <a:rPr lang="en-GB" sz="2000" b="1" dirty="0" smtClean="0">
                <a:latin typeface="Arial" pitchFamily="34" charset="0"/>
                <a:ea typeface="ＭＳ Ｐゴシック" panose="020B0600070205080204" pitchFamily="34" charset="-128"/>
              </a:rPr>
              <a:t>M</a:t>
            </a:r>
            <a:r>
              <a:rPr lang="sr-Latn-BA" sz="2000" b="1" dirty="0" smtClean="0">
                <a:latin typeface="Arial" pitchFamily="34" charset="0"/>
                <a:ea typeface="ＭＳ Ｐゴシック" panose="020B0600070205080204" pitchFamily="34" charset="-128"/>
              </a:rPr>
              <a:t>PP</a:t>
            </a:r>
            <a:r>
              <a:rPr lang="en-GB" sz="2000" b="1" dirty="0" smtClean="0">
                <a:latin typeface="Arial" pitchFamily="34" charset="0"/>
                <a:ea typeface="ＭＳ Ｐゴシック" panose="020B0600070205080204" pitchFamily="34" charset="-128"/>
              </a:rPr>
              <a:t> </a:t>
            </a:r>
            <a:r>
              <a:rPr lang="hr-HR" sz="2000" b="1" dirty="0" smtClean="0">
                <a:latin typeface="Arial" pitchFamily="34" charset="0"/>
                <a:ea typeface="ＭＳ Ｐゴシック" panose="020B0600070205080204" pitchFamily="34" charset="-128"/>
              </a:rPr>
              <a:t>za presretanje</a:t>
            </a:r>
            <a:endParaRPr lang="en-GB" sz="2000" b="1" dirty="0">
              <a:latin typeface="Arial" pitchFamily="34" charset="0"/>
              <a:ea typeface="ＭＳ Ｐゴシック" panose="020B0600070205080204" pitchFamily="34" charset="-128"/>
            </a:endParaRPr>
          </a:p>
          <a:p>
            <a:pPr marL="361950" indent="-361950" eaLnBrk="1" fontAlgn="auto" hangingPunct="1">
              <a:spcBef>
                <a:spcPts val="0"/>
              </a:spcBef>
              <a:spcAft>
                <a:spcPts val="0"/>
              </a:spcAft>
              <a:buFont typeface="Wingdings" pitchFamily="2" charset="2"/>
              <a:buChar char="§"/>
              <a:defRPr/>
            </a:pPr>
            <a:r>
              <a:rPr lang="en-GB" sz="2000" b="1" dirty="0">
                <a:latin typeface="Arial" pitchFamily="34" charset="0"/>
                <a:ea typeface="ＭＳ Ｐゴシック" panose="020B0600070205080204" pitchFamily="34" charset="-128"/>
              </a:rPr>
              <a:t>24/7 </a:t>
            </a:r>
            <a:r>
              <a:rPr lang="hr-HR" sz="2000" b="1" dirty="0" smtClean="0">
                <a:latin typeface="Arial" pitchFamily="34" charset="0"/>
                <a:ea typeface="ＭＳ Ｐゴシック" panose="020B0600070205080204" pitchFamily="34" charset="-128"/>
              </a:rPr>
              <a:t>kontakt osobe</a:t>
            </a:r>
            <a:endParaRPr lang="en-GB" sz="2000" b="1" dirty="0">
              <a:latin typeface="Arial" pitchFamily="34" charset="0"/>
              <a:ea typeface="ＭＳ Ｐゴシック" panose="020B0600070205080204" pitchFamily="34" charset="-128"/>
            </a:endParaRPr>
          </a:p>
        </p:txBody>
      </p:sp>
      <p:sp>
        <p:nvSpPr>
          <p:cNvPr id="7" name="Textfeld 16"/>
          <p:cNvSpPr txBox="1">
            <a:spLocks noChangeArrowheads="1"/>
          </p:cNvSpPr>
          <p:nvPr/>
        </p:nvSpPr>
        <p:spPr bwMode="auto">
          <a:xfrm>
            <a:off x="2894013" y="981075"/>
            <a:ext cx="6429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4800" b="1">
                <a:latin typeface="+mn-lt"/>
                <a:ea typeface="ＭＳ Ｐゴシック" panose="020B0600070205080204" pitchFamily="34" charset="-128"/>
              </a:rPr>
              <a:t>+</a:t>
            </a:r>
          </a:p>
        </p:txBody>
      </p:sp>
      <p:sp>
        <p:nvSpPr>
          <p:cNvPr id="8" name="Textfeld 17"/>
          <p:cNvSpPr txBox="1">
            <a:spLocks noChangeArrowheads="1"/>
          </p:cNvSpPr>
          <p:nvPr/>
        </p:nvSpPr>
        <p:spPr bwMode="auto">
          <a:xfrm>
            <a:off x="5822950" y="981075"/>
            <a:ext cx="6429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4800" b="1">
                <a:latin typeface="+mn-lt"/>
                <a:ea typeface="ＭＳ Ｐゴシック" panose="020B0600070205080204" pitchFamily="34" charset="-128"/>
              </a:rPr>
              <a:t>+</a:t>
            </a:r>
          </a:p>
        </p:txBody>
      </p:sp>
      <p:sp>
        <p:nvSpPr>
          <p:cNvPr id="9" name="Textfeld 18"/>
          <p:cNvSpPr txBox="1"/>
          <p:nvPr/>
        </p:nvSpPr>
        <p:spPr>
          <a:xfrm>
            <a:off x="2679700" y="5267325"/>
            <a:ext cx="1785938" cy="369888"/>
          </a:xfrm>
          <a:prstGeom prst="rect">
            <a:avLst/>
          </a:prstGeom>
          <a:noFill/>
        </p:spPr>
        <p:txBody>
          <a:bodyPr>
            <a:spAutoFit/>
          </a:bodyPr>
          <a:lstStyle/>
          <a:p>
            <a:pPr eaLnBrk="1" fontAlgn="auto" hangingPunct="1">
              <a:spcBef>
                <a:spcPts val="0"/>
              </a:spcBef>
              <a:spcAft>
                <a:spcPts val="0"/>
              </a:spcAft>
              <a:defRPr/>
            </a:pPr>
            <a:r>
              <a:rPr lang="hr-HR" b="1" dirty="0" smtClean="0">
                <a:solidFill>
                  <a:schemeClr val="tx1">
                    <a:lumMod val="65000"/>
                    <a:lumOff val="35000"/>
                  </a:schemeClr>
                </a:solidFill>
                <a:latin typeface="Arial" pitchFamily="34" charset="0"/>
                <a:ea typeface="ＭＳ Ｐゴシック" panose="020B0600070205080204" pitchFamily="34" charset="-128"/>
              </a:rPr>
              <a:t>Harmonizacija </a:t>
            </a:r>
            <a:r>
              <a:rPr lang="en-GB" b="1" dirty="0" smtClean="0">
                <a:solidFill>
                  <a:schemeClr val="tx1">
                    <a:lumMod val="65000"/>
                    <a:lumOff val="35000"/>
                  </a:schemeClr>
                </a:solidFill>
                <a:latin typeface="Arial" pitchFamily="34" charset="0"/>
                <a:ea typeface="ＭＳ Ｐゴシック" panose="020B0600070205080204" pitchFamily="34" charset="-128"/>
              </a:rPr>
              <a:t> </a:t>
            </a:r>
            <a:endParaRPr lang="en-GB" b="1" dirty="0">
              <a:solidFill>
                <a:schemeClr val="tx1">
                  <a:lumMod val="65000"/>
                  <a:lumOff val="35000"/>
                </a:schemeClr>
              </a:solidFill>
              <a:latin typeface="Arial" pitchFamily="34" charset="0"/>
              <a:ea typeface="ＭＳ Ｐゴシック" panose="020B0600070205080204" pitchFamily="34" charset="-128"/>
            </a:endParaRPr>
          </a:p>
        </p:txBody>
      </p:sp>
      <p:cxnSp>
        <p:nvCxnSpPr>
          <p:cNvPr id="10" name="Form 20"/>
          <p:cNvCxnSpPr>
            <a:stCxn id="4" idx="2"/>
          </p:cNvCxnSpPr>
          <p:nvPr/>
        </p:nvCxnSpPr>
        <p:spPr>
          <a:xfrm rot="5400000" flipH="1" flipV="1">
            <a:off x="3730276" y="3466653"/>
            <a:ext cx="506316" cy="4822030"/>
          </a:xfrm>
          <a:prstGeom prst="bentConnector4">
            <a:avLst>
              <a:gd name="adj1" fmla="val -45150"/>
              <a:gd name="adj2" fmla="val 64444"/>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27"/>
          <p:cNvCxnSpPr>
            <a:stCxn id="5" idx="2"/>
          </p:cNvCxnSpPr>
          <p:nvPr/>
        </p:nvCxnSpPr>
        <p:spPr>
          <a:xfrm>
            <a:off x="4679951" y="5257939"/>
            <a:ext cx="0" cy="366574"/>
          </a:xfrm>
          <a:prstGeom prst="line">
            <a:avLst/>
          </a:prstGeom>
        </p:spPr>
        <p:style>
          <a:lnRef idx="1">
            <a:schemeClr val="accent1"/>
          </a:lnRef>
          <a:fillRef idx="0">
            <a:schemeClr val="accent1"/>
          </a:fillRef>
          <a:effectRef idx="0">
            <a:schemeClr val="accent1"/>
          </a:effectRef>
          <a:fontRef idx="minor">
            <a:schemeClr val="tx1"/>
          </a:fontRef>
        </p:style>
      </p:cxnSp>
      <p:sp>
        <p:nvSpPr>
          <p:cNvPr id="6154" name="Rectangle 2"/>
          <p:cNvSpPr>
            <a:spLocks noGrp="1"/>
          </p:cNvSpPr>
          <p:nvPr>
            <p:ph type="title"/>
          </p:nvPr>
        </p:nvSpPr>
        <p:spPr>
          <a:xfrm>
            <a:off x="350838" y="0"/>
            <a:ext cx="8229600" cy="1143000"/>
          </a:xfrm>
        </p:spPr>
        <p:txBody>
          <a:bodyPr/>
          <a:lstStyle/>
          <a:p>
            <a:pPr eaLnBrk="1" hangingPunct="1"/>
            <a:r>
              <a:rPr lang="hr-HR" altLang="en-US" b="1" dirty="0" smtClean="0"/>
              <a:t>Obim Konvencije  </a:t>
            </a:r>
            <a:endParaRPr lang="en-GB" altLang="en-US" b="1" dirty="0" smtClean="0"/>
          </a:p>
        </p:txBody>
      </p:sp>
      <p:sp>
        <p:nvSpPr>
          <p:cNvPr id="6155" name="Slide Number Placeholder 1"/>
          <p:cNvSpPr>
            <a:spLocks noGrp="1"/>
          </p:cNvSpPr>
          <p:nvPr>
            <p:ph type="sldNum" sz="quarter" idx="12"/>
          </p:nvPr>
        </p:nvSpPr>
        <p:spPr bwMode="auto">
          <a:noFill/>
          <a:ln>
            <a:miter lim="800000"/>
            <a:headEnd/>
            <a:tailEnd/>
          </a:ln>
        </p:spPr>
        <p:txBody>
          <a:bodyPr/>
          <a:lstStyle/>
          <a:p>
            <a:fld id="{59E66C16-77C8-4DCC-925E-E7F5322F9012}" type="slidenum">
              <a:rPr lang="en-US" altLang="en-US">
                <a:cs typeface="Arial" charset="0"/>
              </a:rPr>
              <a:pPr/>
              <a:t>7</a:t>
            </a:fld>
            <a:endParaRPr lang="en-US" altLang="en-US">
              <a:cs typeface="Arial"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p:cNvSpPr>
          <p:nvPr>
            <p:ph type="body" idx="1"/>
          </p:nvPr>
        </p:nvSpPr>
        <p:spPr>
          <a:xfrm>
            <a:off x="196850" y="519113"/>
            <a:ext cx="8750300" cy="3968750"/>
          </a:xfrm>
          <a:ln w="38100">
            <a:solidFill>
              <a:srgbClr val="FF0000"/>
            </a:solidFill>
          </a:ln>
        </p:spPr>
        <p:txBody>
          <a:bodyPr/>
          <a:lstStyle/>
          <a:p>
            <a:pPr marL="0" indent="0" algn="ctr" eaLnBrk="1" hangingPunct="1">
              <a:lnSpc>
                <a:spcPct val="90000"/>
              </a:lnSpc>
              <a:buFont typeface="Arial" charset="0"/>
              <a:buNone/>
            </a:pPr>
            <a:endParaRPr lang="en-GB" altLang="en-US" sz="1600" b="1" i="1" dirty="0" smtClean="0"/>
          </a:p>
          <a:p>
            <a:pPr marL="0" indent="0" algn="ctr" eaLnBrk="1" hangingPunct="1">
              <a:lnSpc>
                <a:spcPct val="90000"/>
              </a:lnSpc>
              <a:buFont typeface="Arial" charset="0"/>
              <a:buNone/>
            </a:pPr>
            <a:r>
              <a:rPr lang="bs-Latn-BA" altLang="en-US" sz="2800" b="1" i="1" dirty="0" smtClean="0"/>
              <a:t>Prekršaji u vezi sa napadom na intelektualnu svojinu i odnosna prava </a:t>
            </a:r>
            <a:endParaRPr lang="en-GB" altLang="en-US" sz="2800" b="1" i="1" dirty="0" smtClean="0"/>
          </a:p>
          <a:p>
            <a:pPr marL="0" indent="0" algn="ctr" eaLnBrk="1" hangingPunct="1">
              <a:lnSpc>
                <a:spcPct val="90000"/>
              </a:lnSpc>
              <a:buFont typeface="Arial" charset="0"/>
              <a:buNone/>
            </a:pPr>
            <a:r>
              <a:rPr lang="en-GB" altLang="en-US" sz="2800" b="1" i="1" dirty="0" smtClean="0"/>
              <a:t>(</a:t>
            </a:r>
            <a:r>
              <a:rPr lang="bs-Latn-BA" altLang="en-US" sz="2800" b="1" i="1" dirty="0" smtClean="0"/>
              <a:t>Član</a:t>
            </a:r>
            <a:r>
              <a:rPr lang="en-GB" altLang="en-US" sz="2800" b="1" i="1" dirty="0" smtClean="0"/>
              <a:t> 10 – </a:t>
            </a:r>
            <a:r>
              <a:rPr lang="bs-Latn-BA" altLang="en-US" sz="2800" b="1" i="1" dirty="0" smtClean="0"/>
              <a:t>Konvencija iz Budimpešte</a:t>
            </a:r>
            <a:r>
              <a:rPr lang="en-GB" altLang="en-US" sz="2800" b="1" i="1" dirty="0" smtClean="0"/>
              <a:t>)</a:t>
            </a:r>
            <a:r>
              <a:rPr lang="en-GB" altLang="en-US" sz="2800" dirty="0" smtClean="0"/>
              <a:t> </a:t>
            </a:r>
          </a:p>
          <a:p>
            <a:pPr marL="0" indent="0" algn="ctr" eaLnBrk="1" hangingPunct="1">
              <a:lnSpc>
                <a:spcPct val="90000"/>
              </a:lnSpc>
            </a:pPr>
            <a:r>
              <a:rPr lang="bs-Latn-BA" altLang="en-US" sz="2400" i="1" dirty="0" smtClean="0"/>
              <a:t>Ne stvara nove inkriminacije vezane sa napadima na intelektualnu svojinu </a:t>
            </a:r>
          </a:p>
          <a:p>
            <a:pPr marL="0" indent="0" algn="ctr" eaLnBrk="1" hangingPunct="1">
              <a:lnSpc>
                <a:spcPct val="90000"/>
              </a:lnSpc>
              <a:buNone/>
            </a:pPr>
            <a:r>
              <a:rPr lang="bs-Latn-BA" altLang="en-US" sz="2400" i="1" dirty="0" smtClean="0"/>
              <a:t>Svrha Konvencije iz Budimpešte </a:t>
            </a:r>
            <a:endParaRPr lang="en-GB" altLang="en-US" sz="2400" i="1" dirty="0" smtClean="0"/>
          </a:p>
          <a:p>
            <a:pPr lvl="1" algn="ctr" eaLnBrk="1" hangingPunct="1">
              <a:lnSpc>
                <a:spcPct val="90000"/>
              </a:lnSpc>
            </a:pPr>
            <a:r>
              <a:rPr lang="bs-Latn-BA" altLang="en-US" sz="2000" i="1" dirty="0" smtClean="0"/>
              <a:t>Da se primjene postojeće norme u vezi sa autorskim pravima</a:t>
            </a:r>
            <a:r>
              <a:rPr lang="en-GB" altLang="en-US" sz="2000" i="1" dirty="0" smtClean="0"/>
              <a:t>: </a:t>
            </a:r>
            <a:r>
              <a:rPr lang="bs-Latn-BA" altLang="en-US" sz="2000" i="1" dirty="0" smtClean="0"/>
              <a:t>ono što je primjenljivo u stvarnom svetu mora biti primenjeno i u internet realnosti</a:t>
            </a:r>
            <a:endParaRPr lang="en-GB" altLang="en-US" sz="2000" i="1" dirty="0" smtClean="0"/>
          </a:p>
          <a:p>
            <a:pPr lvl="1" algn="ctr" eaLnBrk="1" hangingPunct="1">
              <a:lnSpc>
                <a:spcPct val="90000"/>
              </a:lnSpc>
            </a:pPr>
            <a:r>
              <a:rPr lang="bs-Latn-BA" altLang="en-US" sz="2000" i="1" dirty="0" smtClean="0"/>
              <a:t>Kršenje autorskih prava on line, ali koja su počinjena putem kompjuterskog sistema, moraju biti </a:t>
            </a:r>
            <a:r>
              <a:rPr lang="bs-Latn-BA" altLang="en-US" sz="2000" i="1" dirty="0" err="1" smtClean="0"/>
              <a:t>sankcionisana</a:t>
            </a:r>
            <a:r>
              <a:rPr lang="bs-Latn-BA" altLang="en-US" sz="2000" i="1" dirty="0" smtClean="0"/>
              <a:t> kao da su počinjena u stvarnom svetu</a:t>
            </a:r>
            <a:endParaRPr lang="en-GB" altLang="en-US" sz="2000" i="1" dirty="0" smtClean="0"/>
          </a:p>
          <a:p>
            <a:pPr lvl="2" eaLnBrk="1" hangingPunct="1">
              <a:lnSpc>
                <a:spcPct val="90000"/>
              </a:lnSpc>
            </a:pPr>
            <a:endParaRPr lang="en-GB" altLang="en-US" sz="2000" dirty="0" smtClean="0"/>
          </a:p>
          <a:p>
            <a:pPr marL="0" indent="0" eaLnBrk="1" hangingPunct="1">
              <a:lnSpc>
                <a:spcPct val="90000"/>
              </a:lnSpc>
            </a:pPr>
            <a:r>
              <a:rPr lang="bs-Latn-BA" altLang="en-US" sz="2400" dirty="0" smtClean="0"/>
              <a:t>Konvencija iz Budimpešte se odnosi na postojeće međunarodne sporazume </a:t>
            </a:r>
            <a:endParaRPr lang="en-GB" altLang="en-US" sz="2400" dirty="0" smtClean="0"/>
          </a:p>
          <a:p>
            <a:pPr lvl="1" eaLnBrk="1" hangingPunct="1">
              <a:lnSpc>
                <a:spcPct val="90000"/>
              </a:lnSpc>
            </a:pPr>
            <a:r>
              <a:rPr lang="bs-Latn-BA" altLang="en-US" sz="2000" dirty="0" smtClean="0"/>
              <a:t>Sporazum iz Pariza od </a:t>
            </a:r>
            <a:r>
              <a:rPr lang="en-GB" altLang="en-US" sz="2000" dirty="0" smtClean="0"/>
              <a:t>24</a:t>
            </a:r>
            <a:r>
              <a:rPr lang="bs-Latn-BA" altLang="en-US" sz="2000" dirty="0" smtClean="0"/>
              <a:t>.</a:t>
            </a:r>
            <a:r>
              <a:rPr lang="en-GB" altLang="en-US" sz="2000" dirty="0" smtClean="0"/>
              <a:t> </a:t>
            </a:r>
            <a:r>
              <a:rPr lang="bs-Latn-BA" altLang="en-US" sz="2000" dirty="0" smtClean="0"/>
              <a:t>jula </a:t>
            </a:r>
            <a:r>
              <a:rPr lang="en-GB" altLang="en-US" sz="2000" dirty="0" smtClean="0"/>
              <a:t>1971</a:t>
            </a:r>
            <a:r>
              <a:rPr lang="bs-Latn-BA" altLang="en-US" sz="2000" dirty="0" smtClean="0"/>
              <a:t> (Svjetska konvencija o autorskom pravu)</a:t>
            </a:r>
            <a:endParaRPr lang="en-GB" altLang="en-US" sz="2000" dirty="0" smtClean="0"/>
          </a:p>
          <a:p>
            <a:pPr lvl="1" eaLnBrk="1" hangingPunct="1">
              <a:lnSpc>
                <a:spcPct val="90000"/>
              </a:lnSpc>
            </a:pPr>
            <a:r>
              <a:rPr lang="bs-Latn-BA" altLang="en-US" sz="2000" dirty="0" smtClean="0"/>
              <a:t>Konvencija iz Berna o zaštiti književnih i umjetničkih djela (1886. godina) </a:t>
            </a:r>
            <a:endParaRPr lang="en-GB" altLang="en-US" sz="2000" dirty="0" smtClean="0"/>
          </a:p>
          <a:p>
            <a:pPr lvl="1" eaLnBrk="1" hangingPunct="1">
              <a:lnSpc>
                <a:spcPct val="90000"/>
              </a:lnSpc>
            </a:pPr>
            <a:r>
              <a:rPr lang="en-GB" altLang="en-US" sz="2000" dirty="0" smtClean="0"/>
              <a:t>WIPO </a:t>
            </a:r>
            <a:r>
              <a:rPr lang="bs-Latn-BA" altLang="en-US" sz="2000" dirty="0" smtClean="0"/>
              <a:t>sporazumi (Sporazumi Svjetske organizacije za intelektualnu svojinu)</a:t>
            </a:r>
            <a:endParaRPr lang="en-GB" altLang="en-US" sz="2000" dirty="0" smtClean="0"/>
          </a:p>
        </p:txBody>
      </p:sp>
      <p:sp>
        <p:nvSpPr>
          <p:cNvPr id="108547" name="Slide Number Placeholder 1"/>
          <p:cNvSpPr>
            <a:spLocks noGrp="1"/>
          </p:cNvSpPr>
          <p:nvPr>
            <p:ph type="sldNum" sz="quarter" idx="12"/>
          </p:nvPr>
        </p:nvSpPr>
        <p:spPr bwMode="auto">
          <a:noFill/>
          <a:ln>
            <a:miter lim="800000"/>
            <a:headEnd/>
            <a:tailEnd/>
          </a:ln>
        </p:spPr>
        <p:txBody>
          <a:bodyPr/>
          <a:lstStyle/>
          <a:p>
            <a:fld id="{8CBD9CCA-2E08-4E89-8F9F-32D2DEF8CF6B}" type="slidenum">
              <a:rPr lang="en-US" altLang="en-US">
                <a:cs typeface="Arial" charset="0"/>
              </a:rPr>
              <a:pPr/>
              <a:t>70</a:t>
            </a:fld>
            <a:endParaRPr lang="en-US" altLang="en-US">
              <a:cs typeface="Arial"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p:cNvSpPr>
          <p:nvPr>
            <p:ph type="title"/>
          </p:nvPr>
        </p:nvSpPr>
        <p:spPr>
          <a:xfrm>
            <a:off x="457200" y="254953"/>
            <a:ext cx="8229600" cy="1143000"/>
          </a:xfrm>
        </p:spPr>
        <p:txBody>
          <a:bodyPr/>
          <a:lstStyle/>
          <a:p>
            <a:pPr eaLnBrk="1" hangingPunct="1"/>
            <a:r>
              <a:rPr lang="bs-Latn-BA" altLang="en-US" sz="2800" b="1" dirty="0" smtClean="0"/>
              <a:t>Član</a:t>
            </a:r>
            <a:r>
              <a:rPr lang="en-GB" altLang="en-US" sz="2800" b="1" dirty="0" smtClean="0"/>
              <a:t> 10</a:t>
            </a:r>
            <a:r>
              <a:rPr lang="bs-Latn-BA" altLang="en-US" sz="2800" b="1" dirty="0" smtClean="0"/>
              <a:t>.</a:t>
            </a:r>
            <a:r>
              <a:rPr lang="en-GB" altLang="en-US" sz="2800" b="1" dirty="0" smtClean="0"/>
              <a:t> – </a:t>
            </a:r>
            <a:r>
              <a:rPr lang="bs-Latn-BA" altLang="en-US" sz="2800" b="1" dirty="0" smtClean="0"/>
              <a:t>Prekršaji u vezi sa napadom na intelektualnu svojinu i odnosna prava  stav 1.</a:t>
            </a:r>
            <a:r>
              <a:rPr lang="en-GB" altLang="en-US" b="1" dirty="0" smtClean="0"/>
              <a:t> </a:t>
            </a:r>
          </a:p>
        </p:txBody>
      </p:sp>
      <p:sp>
        <p:nvSpPr>
          <p:cNvPr id="109571" name="Rectangle 3"/>
          <p:cNvSpPr>
            <a:spLocks noGrp="1"/>
          </p:cNvSpPr>
          <p:nvPr>
            <p:ph type="body" idx="1"/>
          </p:nvPr>
        </p:nvSpPr>
        <p:spPr>
          <a:xfrm>
            <a:off x="457200" y="1614170"/>
            <a:ext cx="8229600" cy="4525963"/>
          </a:xfrm>
        </p:spPr>
        <p:txBody>
          <a:bodyPr/>
          <a:lstStyle/>
          <a:p>
            <a:pPr marL="0" indent="0" algn="just" eaLnBrk="1" hangingPunct="1">
              <a:lnSpc>
                <a:spcPct val="90000"/>
              </a:lnSpc>
              <a:buNone/>
            </a:pPr>
            <a:r>
              <a:rPr lang="bs-Latn-BA" altLang="en-US" sz="2400" dirty="0" smtClean="0"/>
              <a:t>Svaka strana  usvaja zakonodavne i druge mjere koje su potrebne da bi se u njenom internom pravu</a:t>
            </a:r>
            <a:r>
              <a:rPr lang="bs-Latn-BA" altLang="en-US" sz="2600" dirty="0" smtClean="0"/>
              <a:t> kao krivično </a:t>
            </a:r>
            <a:r>
              <a:rPr lang="bs-Latn-BA" altLang="en-US" sz="2600" dirty="0" err="1" smtClean="0"/>
              <a:t>delo</a:t>
            </a:r>
            <a:r>
              <a:rPr lang="bs-Latn-BA" altLang="en-US" sz="2600" dirty="0"/>
              <a:t> </a:t>
            </a:r>
            <a:r>
              <a:rPr lang="bs-Latn-BA" altLang="en-US" sz="2600" dirty="0" err="1" smtClean="0"/>
              <a:t>okvalifikovali</a:t>
            </a:r>
            <a:r>
              <a:rPr lang="bs-Latn-BA" altLang="en-US" sz="2600" dirty="0" smtClean="0"/>
              <a:t> napadi na intelektualnu svojinu, definisanu zakonodavstvom te strane,</a:t>
            </a:r>
            <a:r>
              <a:rPr lang="bs-Latn-BA" altLang="en-US" sz="2400" dirty="0" smtClean="0"/>
              <a:t> shodno njenim obavezama koje je potpisala u primjeni Univerzalne konvencije o autorskom pravu revidiranoj u Parizu 24. jula 1971. godine, Konvencije iz Berna o zaštiti književnih i umjetničkih djela, Sporazumu o komercijalnim aspektima prava na intelektualnu svojinu i Ugovoru od OMPI o intelektualnoj svojini,</a:t>
            </a:r>
            <a:r>
              <a:rPr lang="bs-Latn-BA" altLang="en-US" sz="2600" dirty="0" smtClean="0"/>
              <a:t> izuzimajući svako moralno pravo priznato tim konvencijama, kada su ta djela počinjena namjerno, u obimu koji ih kvalifikuje da imaju komercijalni karakter, </a:t>
            </a:r>
            <a:r>
              <a:rPr lang="bs-Latn-BA" altLang="en-US" sz="2600" b="1" dirty="0" smtClean="0"/>
              <a:t>a učinjena su pomoću kompjuterskog sistema</a:t>
            </a:r>
            <a:r>
              <a:rPr lang="bs-Latn-BA" altLang="en-US" sz="2600" dirty="0" smtClean="0"/>
              <a:t>.</a:t>
            </a:r>
            <a:endParaRPr lang="en-GB" altLang="en-US" sz="2600" dirty="0" smtClean="0"/>
          </a:p>
        </p:txBody>
      </p:sp>
      <p:sp>
        <p:nvSpPr>
          <p:cNvPr id="109572" name="Slide Number Placeholder 1"/>
          <p:cNvSpPr>
            <a:spLocks noGrp="1"/>
          </p:cNvSpPr>
          <p:nvPr>
            <p:ph type="sldNum" sz="quarter" idx="12"/>
          </p:nvPr>
        </p:nvSpPr>
        <p:spPr bwMode="auto">
          <a:noFill/>
          <a:ln>
            <a:miter lim="800000"/>
            <a:headEnd/>
            <a:tailEnd/>
          </a:ln>
        </p:spPr>
        <p:txBody>
          <a:bodyPr/>
          <a:lstStyle/>
          <a:p>
            <a:fld id="{95834216-345E-48EC-BEEF-2D9B3BDE759D}" type="slidenum">
              <a:rPr lang="en-US" altLang="en-US">
                <a:cs typeface="Arial" charset="0"/>
              </a:rPr>
              <a:pPr/>
              <a:t>71</a:t>
            </a:fld>
            <a:endParaRPr lang="en-US" altLang="en-US">
              <a:cs typeface="Arial"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p:cNvSpPr>
          <p:nvPr>
            <p:ph type="title"/>
          </p:nvPr>
        </p:nvSpPr>
        <p:spPr/>
        <p:txBody>
          <a:bodyPr/>
          <a:lstStyle/>
          <a:p>
            <a:pPr eaLnBrk="1" hangingPunct="1"/>
            <a:r>
              <a:rPr lang="bs-Latn-BA" altLang="en-US" sz="2800" b="1" dirty="0"/>
              <a:t>Član</a:t>
            </a:r>
            <a:r>
              <a:rPr lang="en-GB" altLang="en-US" sz="2800" b="1" dirty="0"/>
              <a:t> </a:t>
            </a:r>
            <a:r>
              <a:rPr lang="en-GB" altLang="en-US" sz="2800" b="1" dirty="0" smtClean="0"/>
              <a:t>10</a:t>
            </a:r>
            <a:r>
              <a:rPr lang="bs-Latn-BA" altLang="en-US" sz="2800" b="1" dirty="0" smtClean="0"/>
              <a:t>.</a:t>
            </a:r>
            <a:r>
              <a:rPr lang="en-GB" altLang="en-US" sz="2800" b="1" dirty="0" smtClean="0"/>
              <a:t> </a:t>
            </a:r>
            <a:r>
              <a:rPr lang="en-GB" altLang="en-US" sz="2800" b="1" dirty="0"/>
              <a:t>– </a:t>
            </a:r>
            <a:r>
              <a:rPr lang="bs-Latn-BA" altLang="en-US" sz="2800" b="1" dirty="0" smtClean="0"/>
              <a:t>Prekršaji u vezi sa napadom na intelektualnu svojinu i odnosna prava stav 2.</a:t>
            </a:r>
            <a:r>
              <a:rPr lang="bs-Latn-BA" altLang="en-US" sz="3200" b="1" dirty="0" smtClean="0"/>
              <a:t>  </a:t>
            </a:r>
            <a:endParaRPr lang="en-GB" altLang="en-US" sz="3200" b="1" dirty="0" smtClean="0"/>
          </a:p>
        </p:txBody>
      </p:sp>
      <p:sp>
        <p:nvSpPr>
          <p:cNvPr id="110595" name="Rectangle 3"/>
          <p:cNvSpPr>
            <a:spLocks noGrp="1"/>
          </p:cNvSpPr>
          <p:nvPr>
            <p:ph type="body" idx="1"/>
          </p:nvPr>
        </p:nvSpPr>
        <p:spPr>
          <a:xfrm>
            <a:off x="457200" y="1624012"/>
            <a:ext cx="8229600" cy="4525963"/>
          </a:xfrm>
        </p:spPr>
        <p:txBody>
          <a:bodyPr/>
          <a:lstStyle/>
          <a:p>
            <a:pPr marL="0" indent="0" algn="just" eaLnBrk="1" hangingPunct="1">
              <a:lnSpc>
                <a:spcPct val="90000"/>
              </a:lnSpc>
              <a:buNone/>
            </a:pPr>
            <a:r>
              <a:rPr lang="bs-Latn-BA" altLang="en-US" sz="2400" dirty="0" smtClean="0"/>
              <a:t>Svaka strana usvaja zakonodavne i druge mjere koje su potrebne da bi se </a:t>
            </a:r>
            <a:r>
              <a:rPr lang="bs-Latn-BA" altLang="en-US" sz="2400" dirty="0" err="1" smtClean="0"/>
              <a:t>okvalifikovali</a:t>
            </a:r>
            <a:r>
              <a:rPr lang="bs-Latn-BA" altLang="en-US" sz="2400" dirty="0" smtClean="0"/>
              <a:t> kao krivično djelo, shodno internom pravu</a:t>
            </a:r>
            <a:r>
              <a:rPr lang="bs-Latn-BA" altLang="en-US" sz="2600" dirty="0" smtClean="0"/>
              <a:t>, napadi na srodna prava definisana zakonodavstvom te strane, shodno njenim obavezama koje je potpisala u primjeni Međunarodne konvencije o zaštiti umjetnika interpretatora i izvođača, proizvođača </a:t>
            </a:r>
            <a:r>
              <a:rPr lang="bs-Latn-BA" altLang="en-US" sz="2600" dirty="0" err="1" smtClean="0"/>
              <a:t>fonograma</a:t>
            </a:r>
            <a:r>
              <a:rPr lang="bs-Latn-BA" altLang="en-US" sz="2600" dirty="0" smtClean="0"/>
              <a:t> i organa za radiodifuziju iz Rima (Rimska konvencija), Sporazuma o komercijalnim aspektima prava na intelektualnu svojinu i Ugovoru od OMPI o interpretacijama, </a:t>
            </a:r>
            <a:r>
              <a:rPr lang="bs-Latn-BA" altLang="en-US" sz="2600" dirty="0" err="1" smtClean="0"/>
              <a:t>izvršenjima</a:t>
            </a:r>
            <a:r>
              <a:rPr lang="bs-Latn-BA" altLang="en-US" sz="2600" dirty="0" smtClean="0"/>
              <a:t> i </a:t>
            </a:r>
            <a:r>
              <a:rPr lang="bs-Latn-BA" altLang="en-US" sz="2600" dirty="0" err="1" smtClean="0"/>
              <a:t>fonogramima</a:t>
            </a:r>
            <a:r>
              <a:rPr lang="bs-Latn-BA" altLang="en-US" sz="2600" dirty="0" smtClean="0"/>
              <a:t>, izuzimajući svako moralno pravo priznato tim konvencijama, kada su ta djela počinjena namjerno, u obimu koji ih kvalifikuje da imaju komercijalni karakter,</a:t>
            </a:r>
            <a:r>
              <a:rPr lang="bs-Latn-BA" altLang="en-US" sz="2600" b="1" dirty="0" smtClean="0"/>
              <a:t> a učinjena su pomoću kompjuterskog sistema.</a:t>
            </a:r>
            <a:r>
              <a:rPr lang="bs-Latn-BA" altLang="en-US" sz="2600" dirty="0" smtClean="0"/>
              <a:t> </a:t>
            </a:r>
            <a:endParaRPr lang="en-GB" altLang="en-US" sz="2600" dirty="0" smtClean="0"/>
          </a:p>
        </p:txBody>
      </p:sp>
      <p:sp>
        <p:nvSpPr>
          <p:cNvPr id="110596" name="Slide Number Placeholder 1"/>
          <p:cNvSpPr>
            <a:spLocks noGrp="1"/>
          </p:cNvSpPr>
          <p:nvPr>
            <p:ph type="sldNum" sz="quarter" idx="12"/>
          </p:nvPr>
        </p:nvSpPr>
        <p:spPr bwMode="auto">
          <a:noFill/>
          <a:ln>
            <a:miter lim="800000"/>
            <a:headEnd/>
            <a:tailEnd/>
          </a:ln>
        </p:spPr>
        <p:txBody>
          <a:bodyPr/>
          <a:lstStyle/>
          <a:p>
            <a:fld id="{79AB07CC-A31B-4061-BFD1-D0C500947455}" type="slidenum">
              <a:rPr lang="en-US" altLang="en-US">
                <a:cs typeface="Arial" charset="0"/>
              </a:rPr>
              <a:pPr/>
              <a:t>72</a:t>
            </a:fld>
            <a:endParaRPr lang="en-US" altLang="en-US">
              <a:cs typeface="Arial"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p:cNvSpPr>
          <p:nvPr>
            <p:ph type="title"/>
          </p:nvPr>
        </p:nvSpPr>
        <p:spPr/>
        <p:txBody>
          <a:bodyPr/>
          <a:lstStyle/>
          <a:p>
            <a:pPr eaLnBrk="1" hangingPunct="1"/>
            <a:r>
              <a:rPr lang="en-GB" altLang="en-US" sz="2800" b="1" dirty="0" err="1" smtClean="0"/>
              <a:t>Član</a:t>
            </a:r>
            <a:r>
              <a:rPr lang="en-GB" altLang="en-US" sz="2800" b="1" dirty="0" smtClean="0"/>
              <a:t> 10</a:t>
            </a:r>
            <a:r>
              <a:rPr lang="bs-Latn-BA" altLang="en-US" sz="2800" b="1" dirty="0" smtClean="0"/>
              <a:t>.</a:t>
            </a:r>
            <a:r>
              <a:rPr lang="en-GB" altLang="en-US" sz="2800" b="1" dirty="0" smtClean="0"/>
              <a:t> – </a:t>
            </a:r>
            <a:r>
              <a:rPr lang="bs-Latn-BA" altLang="en-US" sz="2800" b="1" dirty="0" smtClean="0"/>
              <a:t>Prekršaji u vezi sa napadom na intelektualnu svojinu i odnosna prava stav 3.</a:t>
            </a:r>
            <a:r>
              <a:rPr lang="en-GB" altLang="en-US" sz="2800" b="1" dirty="0" smtClean="0"/>
              <a:t> </a:t>
            </a:r>
            <a:r>
              <a:rPr lang="en-GB" altLang="en-US" b="1" dirty="0" smtClean="0"/>
              <a:t> </a:t>
            </a:r>
          </a:p>
        </p:txBody>
      </p:sp>
      <p:sp>
        <p:nvSpPr>
          <p:cNvPr id="111619" name="Rectangle 3"/>
          <p:cNvSpPr>
            <a:spLocks noGrp="1"/>
          </p:cNvSpPr>
          <p:nvPr>
            <p:ph type="body" idx="1"/>
          </p:nvPr>
        </p:nvSpPr>
        <p:spPr>
          <a:xfrm>
            <a:off x="457200" y="2063750"/>
            <a:ext cx="8229600" cy="3309938"/>
          </a:xfrm>
        </p:spPr>
        <p:txBody>
          <a:bodyPr/>
          <a:lstStyle/>
          <a:p>
            <a:pPr marL="0" indent="0" algn="just" eaLnBrk="1" hangingPunct="1">
              <a:lnSpc>
                <a:spcPct val="90000"/>
              </a:lnSpc>
              <a:buNone/>
            </a:pPr>
            <a:r>
              <a:rPr lang="bs-Latn-BA" altLang="en-US" sz="2600" dirty="0" smtClean="0"/>
              <a:t>Jedna strana </a:t>
            </a:r>
            <a:r>
              <a:rPr lang="en-US" altLang="en-US" sz="2600" dirty="0" err="1" smtClean="0"/>
              <a:t>može</a:t>
            </a:r>
            <a:r>
              <a:rPr lang="bs-Latn-BA" altLang="en-US" sz="2600" dirty="0" smtClean="0"/>
              <a:t>, u jasno ograničenim okolnostima, sebi ostaviti za pravo da ne nameće krivičnu odgovornost u smislu stava 1. i 2. ovog člana, pod uslovom da su dostupna druga efikasna sredstva i da se to ograničenje ne kosi sa međunarodnim obavezama koje ima ta strana u primjeni međunarodnih instrumenata navedenih u stavovima 1. i 2. ovog člana.</a:t>
            </a:r>
            <a:endParaRPr lang="en-GB" altLang="en-US" sz="2600" dirty="0" smtClean="0"/>
          </a:p>
        </p:txBody>
      </p:sp>
      <p:sp>
        <p:nvSpPr>
          <p:cNvPr id="111620" name="Slide Number Placeholder 1"/>
          <p:cNvSpPr>
            <a:spLocks noGrp="1"/>
          </p:cNvSpPr>
          <p:nvPr>
            <p:ph type="sldNum" sz="quarter" idx="12"/>
          </p:nvPr>
        </p:nvSpPr>
        <p:spPr bwMode="auto">
          <a:noFill/>
          <a:ln>
            <a:miter lim="800000"/>
            <a:headEnd/>
            <a:tailEnd/>
          </a:ln>
        </p:spPr>
        <p:txBody>
          <a:bodyPr/>
          <a:lstStyle/>
          <a:p>
            <a:fld id="{CFC2C41C-96B9-490B-8F16-A353DE6C082E}" type="slidenum">
              <a:rPr lang="en-US" altLang="en-US">
                <a:cs typeface="Arial" charset="0"/>
              </a:rPr>
              <a:pPr/>
              <a:t>73</a:t>
            </a:fld>
            <a:endParaRPr lang="en-US" altLang="en-US">
              <a:cs typeface="Arial"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p:cNvSpPr>
          <p:nvPr>
            <p:ph type="body" idx="1"/>
          </p:nvPr>
        </p:nvSpPr>
        <p:spPr>
          <a:xfrm>
            <a:off x="457200" y="428625"/>
            <a:ext cx="8229600" cy="5689600"/>
          </a:xfrm>
        </p:spPr>
        <p:txBody>
          <a:bodyPr/>
          <a:lstStyle/>
          <a:p>
            <a:pPr marL="0" indent="0" eaLnBrk="1" hangingPunct="1">
              <a:buFont typeface="Arial" pitchFamily="34" charset="0"/>
              <a:buNone/>
              <a:defRPr/>
            </a:pPr>
            <a:r>
              <a:rPr lang="hr-HR" sz="4000" b="1" dirty="0" smtClean="0">
                <a:latin typeface="+mj-lt"/>
                <a:ea typeface="+mn-ea"/>
                <a:cs typeface="+mn-cs"/>
              </a:rPr>
              <a:t>Drugi oblici odgovornosti i sankcija </a:t>
            </a:r>
          </a:p>
          <a:p>
            <a:pPr marL="0" indent="0" eaLnBrk="1" hangingPunct="1">
              <a:buFont typeface="Arial" pitchFamily="34" charset="0"/>
              <a:buNone/>
              <a:defRPr/>
            </a:pPr>
            <a:r>
              <a:rPr lang="en-GB" sz="4000" b="1" dirty="0" smtClean="0">
                <a:latin typeface="+mj-lt"/>
                <a:ea typeface="+mn-ea"/>
                <a:cs typeface="+mn-cs"/>
              </a:rPr>
              <a:t> </a:t>
            </a:r>
          </a:p>
          <a:p>
            <a:pPr eaLnBrk="1" hangingPunct="1">
              <a:defRPr/>
            </a:pPr>
            <a:r>
              <a:rPr lang="hr-HR" sz="2800" b="1" dirty="0">
                <a:latin typeface="+mj-lt"/>
                <a:ea typeface="+mn-ea"/>
                <a:cs typeface="+mn-cs"/>
              </a:rPr>
              <a:t> </a:t>
            </a:r>
            <a:r>
              <a:rPr lang="hr-HR" sz="2800" b="1" dirty="0" smtClean="0">
                <a:latin typeface="+mj-lt"/>
                <a:ea typeface="+mn-ea"/>
                <a:cs typeface="+mn-cs"/>
              </a:rPr>
              <a:t>Pokušaj i </a:t>
            </a:r>
            <a:r>
              <a:rPr lang="hr-HR" sz="2800" b="1" dirty="0" err="1" smtClean="0">
                <a:latin typeface="+mj-lt"/>
                <a:ea typeface="+mn-ea"/>
                <a:cs typeface="+mn-cs"/>
              </a:rPr>
              <a:t>saučesništvo</a:t>
            </a:r>
            <a:r>
              <a:rPr lang="hr-HR" sz="2800" b="1" dirty="0" smtClean="0">
                <a:latin typeface="+mj-lt"/>
                <a:ea typeface="+mn-ea"/>
                <a:cs typeface="+mn-cs"/>
              </a:rPr>
              <a:t> član 11. </a:t>
            </a:r>
            <a:endParaRPr lang="en-GB" sz="2800" b="1" dirty="0" smtClean="0">
              <a:latin typeface="+mj-lt"/>
              <a:ea typeface="+mn-ea"/>
              <a:cs typeface="+mn-cs"/>
            </a:endParaRPr>
          </a:p>
          <a:p>
            <a:pPr marL="914400" lvl="2" indent="0" eaLnBrk="1" hangingPunct="1">
              <a:buNone/>
              <a:defRPr/>
            </a:pPr>
            <a:endParaRPr lang="en-GB" sz="2000" dirty="0" smtClean="0">
              <a:latin typeface="+mj-lt"/>
              <a:ea typeface="+mn-ea"/>
              <a:cs typeface="+mn-cs"/>
            </a:endParaRPr>
          </a:p>
          <a:p>
            <a:pPr eaLnBrk="1" hangingPunct="1">
              <a:defRPr/>
            </a:pPr>
            <a:r>
              <a:rPr lang="hr-HR" sz="2800" b="1" dirty="0" smtClean="0">
                <a:latin typeface="+mj-lt"/>
                <a:ea typeface="+mn-ea"/>
                <a:cs typeface="+mn-cs"/>
              </a:rPr>
              <a:t>Odgovornost pravnih lica član 12.</a:t>
            </a:r>
          </a:p>
          <a:p>
            <a:pPr marL="0" indent="0" eaLnBrk="1" hangingPunct="1">
              <a:buNone/>
              <a:defRPr/>
            </a:pPr>
            <a:endParaRPr lang="hr-HR" sz="2800" b="1" dirty="0" smtClean="0">
              <a:latin typeface="+mj-lt"/>
              <a:ea typeface="+mn-ea"/>
              <a:cs typeface="+mn-cs"/>
            </a:endParaRPr>
          </a:p>
          <a:p>
            <a:pPr eaLnBrk="1" hangingPunct="1">
              <a:defRPr/>
            </a:pPr>
            <a:r>
              <a:rPr lang="hr-HR" sz="2800" b="1" dirty="0" smtClean="0">
                <a:latin typeface="+mj-lt"/>
                <a:ea typeface="+mn-ea"/>
                <a:cs typeface="+mn-cs"/>
              </a:rPr>
              <a:t>Sankcije i mjere član 13.</a:t>
            </a:r>
          </a:p>
          <a:p>
            <a:pPr marL="0" indent="0" eaLnBrk="1" hangingPunct="1">
              <a:buNone/>
              <a:defRPr/>
            </a:pPr>
            <a:endParaRPr lang="hr-HR" sz="2800" b="1" dirty="0">
              <a:latin typeface="+mj-lt"/>
              <a:ea typeface="+mn-ea"/>
              <a:cs typeface="+mn-cs"/>
            </a:endParaRPr>
          </a:p>
          <a:p>
            <a:pPr marL="0" indent="0" eaLnBrk="1" hangingPunct="1">
              <a:buNone/>
              <a:defRPr/>
            </a:pPr>
            <a:endParaRPr lang="en-GB" sz="2800" b="1" dirty="0" smtClean="0">
              <a:latin typeface="+mj-lt"/>
              <a:ea typeface="+mn-ea"/>
              <a:cs typeface="+mn-cs"/>
            </a:endParaRPr>
          </a:p>
        </p:txBody>
      </p:sp>
      <p:sp>
        <p:nvSpPr>
          <p:cNvPr id="116739" name="Slide Number Placeholder 1"/>
          <p:cNvSpPr>
            <a:spLocks noGrp="1"/>
          </p:cNvSpPr>
          <p:nvPr>
            <p:ph type="sldNum" sz="quarter" idx="12"/>
          </p:nvPr>
        </p:nvSpPr>
        <p:spPr bwMode="auto">
          <a:noFill/>
          <a:ln>
            <a:miter lim="800000"/>
            <a:headEnd/>
            <a:tailEnd/>
          </a:ln>
        </p:spPr>
        <p:txBody>
          <a:bodyPr/>
          <a:lstStyle/>
          <a:p>
            <a:fld id="{0A9239B0-21C1-407C-9531-4E08CC34CF1D}" type="slidenum">
              <a:rPr lang="en-US" altLang="en-US">
                <a:cs typeface="Arial" charset="0"/>
              </a:rPr>
              <a:pPr/>
              <a:t>74</a:t>
            </a:fld>
            <a:endParaRPr lang="en-US" altLang="en-US">
              <a:cs typeface="Arial"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6" name="Picture 6" descr="Question Mark Clip Art">
            <a:hlinkClick r:id="rId3"/>
          </p:cNvPr>
          <p:cNvPicPr>
            <a:picLocks noChangeAspect="1" noChangeArrowheads="1"/>
          </p:cNvPicPr>
          <p:nvPr/>
        </p:nvPicPr>
        <p:blipFill>
          <a:blip r:embed="rId4"/>
          <a:srcRect/>
          <a:stretch>
            <a:fillRect/>
          </a:stretch>
        </p:blipFill>
        <p:spPr bwMode="auto">
          <a:xfrm>
            <a:off x="3143250" y="1357313"/>
            <a:ext cx="2857500" cy="2857500"/>
          </a:xfrm>
          <a:prstGeom prst="rect">
            <a:avLst/>
          </a:prstGeom>
          <a:noFill/>
          <a:ln w="9525">
            <a:noFill/>
            <a:miter lim="800000"/>
            <a:headEnd/>
            <a:tailEnd/>
          </a:ln>
        </p:spPr>
      </p:pic>
      <p:sp>
        <p:nvSpPr>
          <p:cNvPr id="118787" name="TextBox 3"/>
          <p:cNvSpPr txBox="1">
            <a:spLocks noChangeArrowheads="1"/>
          </p:cNvSpPr>
          <p:nvPr/>
        </p:nvSpPr>
        <p:spPr bwMode="auto">
          <a:xfrm>
            <a:off x="3071813" y="4500563"/>
            <a:ext cx="2188100" cy="923330"/>
          </a:xfrm>
          <a:prstGeom prst="rect">
            <a:avLst/>
          </a:prstGeom>
          <a:noFill/>
          <a:ln w="9525">
            <a:noFill/>
            <a:miter lim="800000"/>
            <a:headEnd/>
            <a:tailEnd/>
          </a:ln>
        </p:spPr>
        <p:txBody>
          <a:bodyPr wrap="none">
            <a:spAutoFit/>
          </a:bodyPr>
          <a:lstStyle/>
          <a:p>
            <a:pPr eaLnBrk="1" hangingPunct="1"/>
            <a:r>
              <a:rPr lang="hr-HR" altLang="en-US" sz="5400" b="1" dirty="0" smtClean="0">
                <a:latin typeface="Calibri" pitchFamily="34" charset="0"/>
              </a:rPr>
              <a:t>Pitanja</a:t>
            </a:r>
            <a:endParaRPr lang="en-GB" altLang="en-US" sz="5400" b="1" dirty="0">
              <a:latin typeface="Calibri" pitchFamily="34" charset="0"/>
            </a:endParaRPr>
          </a:p>
        </p:txBody>
      </p:sp>
      <p:sp>
        <p:nvSpPr>
          <p:cNvPr id="118788" name="Slide Number Placeholder 1"/>
          <p:cNvSpPr>
            <a:spLocks noGrp="1"/>
          </p:cNvSpPr>
          <p:nvPr>
            <p:ph type="sldNum" sz="quarter" idx="12"/>
          </p:nvPr>
        </p:nvSpPr>
        <p:spPr bwMode="auto">
          <a:noFill/>
          <a:ln>
            <a:miter lim="800000"/>
            <a:headEnd/>
            <a:tailEnd/>
          </a:ln>
        </p:spPr>
        <p:txBody>
          <a:bodyPr/>
          <a:lstStyle/>
          <a:p>
            <a:fld id="{22CB02A0-5C1C-4342-B921-4CB2E6FC4DD5}" type="slidenum">
              <a:rPr lang="en-US" altLang="en-US">
                <a:cs typeface="Arial" charset="0"/>
              </a:rPr>
              <a:pPr/>
              <a:t>75</a:t>
            </a:fld>
            <a:endParaRPr lang="en-US" altLang="en-US">
              <a:cs typeface="Arial"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62250"/>
            <a:ext cx="8229600" cy="1143000"/>
          </a:xfrm>
        </p:spPr>
        <p:txBody>
          <a:bodyPr>
            <a:normAutofit fontScale="90000"/>
          </a:bodyPr>
          <a:lstStyle/>
          <a:p>
            <a:pPr>
              <a:defRPr/>
            </a:pPr>
            <a:r>
              <a:rPr lang="hr-HR" sz="3600" b="1" dirty="0" smtClean="0">
                <a:ea typeface="ＭＳ Ｐゴシック" charset="0"/>
                <a:cs typeface="ＭＳ Ｐゴシック" charset="0"/>
              </a:rPr>
              <a:t>Drugi deo</a:t>
            </a:r>
            <a:r>
              <a:rPr lang="en-GB" sz="3600" b="1" dirty="0">
                <a:ea typeface="ＭＳ Ｐゴシック" charset="0"/>
                <a:cs typeface="ＭＳ Ｐゴシック" charset="0"/>
              </a:rPr>
              <a:t/>
            </a:r>
            <a:br>
              <a:rPr lang="en-GB" sz="3600" b="1" dirty="0">
                <a:ea typeface="ＭＳ Ｐゴシック" charset="0"/>
                <a:cs typeface="ＭＳ Ｐゴシック" charset="0"/>
              </a:rPr>
            </a:br>
            <a:r>
              <a:rPr lang="en-GB" sz="3600" b="1" dirty="0">
                <a:ea typeface="ＭＳ Ｐゴシック" charset="0"/>
                <a:cs typeface="ＭＳ Ｐゴシック" charset="0"/>
              </a:rPr>
              <a:t> </a:t>
            </a:r>
            <a:r>
              <a:rPr lang="hr-HR" sz="3600" b="1" dirty="0" smtClean="0">
                <a:ea typeface="ＭＳ Ｐゴシック" charset="0"/>
                <a:cs typeface="ＭＳ Ｐゴシック" charset="0"/>
              </a:rPr>
              <a:t>Predmeti za razmatranje</a:t>
            </a:r>
            <a:endParaRPr lang="en-GB" sz="3600" b="1" dirty="0">
              <a:ea typeface="ＭＳ Ｐゴシック" charset="0"/>
              <a:cs typeface="ＭＳ Ｐゴシック" charset="0"/>
            </a:endParaRPr>
          </a:p>
        </p:txBody>
      </p:sp>
      <p:pic>
        <p:nvPicPr>
          <p:cNvPr id="119811" name="Picture 3"/>
          <p:cNvPicPr>
            <a:picLocks noGrp="1" noChangeAspect="1" noChangeArrowheads="1"/>
          </p:cNvPicPr>
          <p:nvPr>
            <p:ph sz="quarter" idx="4294967295"/>
          </p:nvPr>
        </p:nvPicPr>
        <p:blipFill>
          <a:blip r:embed="rId3"/>
          <a:srcRect/>
          <a:stretch>
            <a:fillRect/>
          </a:stretch>
        </p:blipFill>
        <p:spPr>
          <a:xfrm>
            <a:off x="6786563" y="4643438"/>
            <a:ext cx="1962150" cy="1766887"/>
          </a:xfrm>
        </p:spPr>
      </p:pic>
      <p:sp>
        <p:nvSpPr>
          <p:cNvPr id="119812" name="Slide Number Placeholder 2"/>
          <p:cNvSpPr>
            <a:spLocks noGrp="1"/>
          </p:cNvSpPr>
          <p:nvPr>
            <p:ph type="sldNum" sz="quarter" idx="12"/>
          </p:nvPr>
        </p:nvSpPr>
        <p:spPr bwMode="auto">
          <a:noFill/>
          <a:ln>
            <a:miter lim="800000"/>
            <a:headEnd/>
            <a:tailEnd/>
          </a:ln>
        </p:spPr>
        <p:txBody>
          <a:bodyPr/>
          <a:lstStyle/>
          <a:p>
            <a:fld id="{5F0CD1AF-DC5B-4556-A1DF-CA5543098374}" type="slidenum">
              <a:rPr lang="en-US" altLang="en-US">
                <a:cs typeface="Arial" charset="0"/>
              </a:rPr>
              <a:pPr/>
              <a:t>76</a:t>
            </a:fld>
            <a:endParaRPr lang="en-US" altLang="en-US">
              <a:cs typeface="Arial"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a:xfrm>
            <a:off x="457200" y="274638"/>
            <a:ext cx="8229600" cy="860425"/>
          </a:xfrm>
        </p:spPr>
        <p:txBody>
          <a:bodyPr/>
          <a:lstStyle/>
          <a:p>
            <a:pPr eaLnBrk="1" hangingPunct="1"/>
            <a:r>
              <a:rPr lang="en-US" altLang="en-US" b="1" dirty="0" err="1" smtClean="0"/>
              <a:t>Predmet</a:t>
            </a:r>
            <a:r>
              <a:rPr lang="en-US" altLang="en-US" b="1" dirty="0" smtClean="0"/>
              <a:t> za</a:t>
            </a:r>
            <a:r>
              <a:rPr lang="bs-Latn-BA" altLang="en-US" b="1" dirty="0" smtClean="0"/>
              <a:t> razmatranje</a:t>
            </a:r>
            <a:r>
              <a:rPr lang="en-US" altLang="en-US" b="1" dirty="0" smtClean="0"/>
              <a:t> </a:t>
            </a:r>
            <a:r>
              <a:rPr lang="hr-HR" altLang="en-US" b="1" dirty="0" smtClean="0"/>
              <a:t>1. </a:t>
            </a:r>
            <a:endParaRPr lang="en-US" altLang="en-US" b="1" dirty="0" smtClean="0"/>
          </a:p>
        </p:txBody>
      </p:sp>
      <p:sp>
        <p:nvSpPr>
          <p:cNvPr id="120835" name="Content Placeholder 2"/>
          <p:cNvSpPr>
            <a:spLocks noGrp="1"/>
          </p:cNvSpPr>
          <p:nvPr>
            <p:ph idx="1"/>
          </p:nvPr>
        </p:nvSpPr>
        <p:spPr>
          <a:xfrm>
            <a:off x="457200" y="1135063"/>
            <a:ext cx="8513763" cy="5494337"/>
          </a:xfrm>
        </p:spPr>
        <p:txBody>
          <a:bodyPr/>
          <a:lstStyle/>
          <a:p>
            <a:pPr marL="3175" indent="-3175">
              <a:buFont typeface="Arial" charset="0"/>
              <a:buNone/>
            </a:pPr>
            <a:r>
              <a:rPr lang="bs-Latn-BA" altLang="en-US" sz="2800" b="1" dirty="0" smtClean="0"/>
              <a:t>Činjenice</a:t>
            </a:r>
            <a:endParaRPr lang="en-GB" altLang="en-US" sz="2800" b="1" dirty="0" smtClean="0"/>
          </a:p>
          <a:p>
            <a:pPr marL="3175" indent="-3175" algn="just" eaLnBrk="1" hangingPunct="1">
              <a:buFont typeface="Arial" charset="0"/>
              <a:buNone/>
            </a:pPr>
            <a:r>
              <a:rPr lang="bs-Latn-BA" altLang="en-US" sz="2400" dirty="0" smtClean="0"/>
              <a:t>Maja</a:t>
            </a:r>
            <a:r>
              <a:rPr lang="en-US" altLang="en-US" sz="2400" dirty="0" smtClean="0"/>
              <a:t> </a:t>
            </a:r>
            <a:r>
              <a:rPr lang="bs-Latn-BA" altLang="en-US" sz="2400" dirty="0" smtClean="0"/>
              <a:t>je student na Evropskom fakultetu elektrotehnike i informatike i odlučila je da napiše rad na temu bezbjednosti kompjuterskih sistema i mreža. Hakovala je kompjuterske sisteme više vlada. Kad god je našla prazninu u IT sistemu, ostavila je poruku administratoru: “Moje ime je Maja, student sam na IT fakultetu, pišem rad o bezbjednosti kompjuterskih sistema i u tu svrhu sam otkrila da imate prazninu u sigurnosti sistema, lijep pozdrav“. Poslednji sistem koji je hakovala bio je informacioni sistem Ministarstva unutrašnjih poslova  njene zemlje. </a:t>
            </a:r>
          </a:p>
          <a:p>
            <a:pPr marL="3175" indent="-3175" eaLnBrk="1" hangingPunct="1">
              <a:buFont typeface="Arial" charset="0"/>
              <a:buNone/>
            </a:pPr>
            <a:endParaRPr lang="hr-HR" altLang="en-US" sz="2400" dirty="0" smtClean="0"/>
          </a:p>
          <a:p>
            <a:pPr marL="3175" indent="-3175" eaLnBrk="1" hangingPunct="1">
              <a:buFont typeface="Arial" charset="0"/>
              <a:buNone/>
            </a:pPr>
            <a:r>
              <a:rPr lang="bs-Latn-BA" altLang="en-US" sz="2400" i="1" dirty="0" smtClean="0"/>
              <a:t>Da li je ovo krivično djelo u našoj zemlji i ako jeste – koje</a:t>
            </a:r>
            <a:r>
              <a:rPr lang="hr-HR" altLang="en-US" sz="2400" i="1" dirty="0" smtClean="0"/>
              <a:t>; koji su konstitutivni elementi ovog djela?</a:t>
            </a:r>
            <a:endParaRPr lang="en-US" altLang="en-US" sz="2400" b="1" i="1" dirty="0" smtClean="0"/>
          </a:p>
          <a:p>
            <a:pPr marL="3175" indent="-3175" eaLnBrk="1" hangingPunct="1">
              <a:buFont typeface="Arial" charset="0"/>
              <a:buNone/>
            </a:pPr>
            <a:endParaRPr lang="en-US" altLang="en-US" sz="2400" dirty="0" smtClean="0"/>
          </a:p>
          <a:p>
            <a:pPr lvl="2" eaLnBrk="1" hangingPunct="1"/>
            <a:endParaRPr lang="en-US" altLang="en-US" sz="2000" dirty="0" smtClean="0"/>
          </a:p>
          <a:p>
            <a:pPr lvl="2" eaLnBrk="1" hangingPunct="1"/>
            <a:endParaRPr lang="en-US" altLang="en-US" sz="2000" dirty="0" smtClean="0"/>
          </a:p>
        </p:txBody>
      </p:sp>
      <p:sp>
        <p:nvSpPr>
          <p:cNvPr id="120836" name="Slide Number Placeholder 3"/>
          <p:cNvSpPr>
            <a:spLocks noGrp="1"/>
          </p:cNvSpPr>
          <p:nvPr>
            <p:ph type="sldNum" sz="quarter" idx="12"/>
          </p:nvPr>
        </p:nvSpPr>
        <p:spPr bwMode="auto">
          <a:noFill/>
          <a:ln>
            <a:miter lim="800000"/>
            <a:headEnd/>
            <a:tailEnd/>
          </a:ln>
        </p:spPr>
        <p:txBody>
          <a:bodyPr/>
          <a:lstStyle/>
          <a:p>
            <a:fld id="{16B5DA7C-A963-41C5-B90A-6A1181D925B2}" type="slidenum">
              <a:rPr lang="en-US" altLang="en-US">
                <a:cs typeface="Arial" charset="0"/>
              </a:rPr>
              <a:pPr/>
              <a:t>77</a:t>
            </a:fld>
            <a:endParaRPr lang="en-US" altLang="en-US">
              <a:cs typeface="Arial"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Naslov 1"/>
          <p:cNvSpPr>
            <a:spLocks noGrp="1"/>
          </p:cNvSpPr>
          <p:nvPr>
            <p:ph type="title"/>
          </p:nvPr>
        </p:nvSpPr>
        <p:spPr/>
        <p:txBody>
          <a:bodyPr/>
          <a:lstStyle/>
          <a:p>
            <a:pPr eaLnBrk="1" hangingPunct="1"/>
            <a:r>
              <a:rPr lang="bs-Latn-BA" altLang="en-US" b="1" dirty="0" smtClean="0"/>
              <a:t>Predmet za razmatranje </a:t>
            </a:r>
            <a:r>
              <a:rPr lang="en-US" altLang="en-US" b="1" dirty="0" smtClean="0"/>
              <a:t>2</a:t>
            </a:r>
            <a:r>
              <a:rPr lang="bs-Latn-BA" altLang="en-US" b="1" dirty="0" smtClean="0"/>
              <a:t>.</a:t>
            </a:r>
            <a:endParaRPr lang="en-US" altLang="en-US" b="1" dirty="0" smtClean="0"/>
          </a:p>
        </p:txBody>
      </p:sp>
      <p:sp>
        <p:nvSpPr>
          <p:cNvPr id="121859" name="Rezervirano mjesto sadržaja 2"/>
          <p:cNvSpPr>
            <a:spLocks noGrp="1"/>
          </p:cNvSpPr>
          <p:nvPr>
            <p:ph idx="1"/>
          </p:nvPr>
        </p:nvSpPr>
        <p:spPr>
          <a:xfrm>
            <a:off x="457200" y="1238250"/>
            <a:ext cx="8229600" cy="5102225"/>
          </a:xfrm>
        </p:spPr>
        <p:txBody>
          <a:bodyPr/>
          <a:lstStyle/>
          <a:p>
            <a:pPr marL="0" indent="0" eaLnBrk="1" hangingPunct="1">
              <a:buFont typeface="Arial" charset="0"/>
              <a:buNone/>
            </a:pPr>
            <a:endParaRPr lang="bs-Latn-BA" altLang="en-US" b="1" dirty="0" smtClean="0"/>
          </a:p>
          <a:p>
            <a:pPr marL="0" indent="0" eaLnBrk="1" hangingPunct="1">
              <a:buFont typeface="Arial" charset="0"/>
              <a:buNone/>
            </a:pPr>
            <a:r>
              <a:rPr lang="bs-Latn-BA" altLang="en-US" b="1" dirty="0" smtClean="0"/>
              <a:t>Činjenice</a:t>
            </a:r>
          </a:p>
          <a:p>
            <a:pPr marL="0" indent="0" algn="just" eaLnBrk="1" hangingPunct="1">
              <a:buFont typeface="Arial" charset="0"/>
              <a:buNone/>
            </a:pPr>
            <a:r>
              <a:rPr lang="en-GB" altLang="en-US" b="1" dirty="0" smtClean="0"/>
              <a:t> </a:t>
            </a:r>
            <a:r>
              <a:rPr lang="bs-Latn-BA" altLang="en-US" sz="2400" dirty="0" smtClean="0"/>
              <a:t>Neka osoba  odluči da upotrebi korisničko ime i lozinku druge osobe (bez odobrenja – prema tome, bespravno) da bi pristupila računarskom sistemu kompanije i načinila kopiju digitalnih mapa na prenosivi disk, a nakon toga je i obrisala digitalne mape sa hard diska. </a:t>
            </a:r>
            <a:endParaRPr lang="hr-HR" altLang="en-US" sz="2400" dirty="0" smtClean="0"/>
          </a:p>
          <a:p>
            <a:pPr marL="0" indent="0" eaLnBrk="1" hangingPunct="1">
              <a:buFont typeface="Arial" charset="0"/>
              <a:buNone/>
            </a:pPr>
            <a:endParaRPr lang="hr-HR" altLang="en-US" sz="2400" dirty="0" smtClean="0"/>
          </a:p>
          <a:p>
            <a:pPr marL="0" indent="0" eaLnBrk="1" hangingPunct="1">
              <a:buFont typeface="Arial" charset="0"/>
              <a:buNone/>
            </a:pPr>
            <a:r>
              <a:rPr lang="hr-HR" altLang="en-US" sz="2400" dirty="0" smtClean="0"/>
              <a:t> - </a:t>
            </a:r>
            <a:r>
              <a:rPr lang="bs-Latn-BA" altLang="en-US" sz="2400" i="1" dirty="0" smtClean="0"/>
              <a:t>Prema našim zakonima – o kojim krivičnim djelima se radi?</a:t>
            </a:r>
            <a:endParaRPr lang="en-US" altLang="en-US" sz="2400" i="1" dirty="0" smtClean="0"/>
          </a:p>
          <a:p>
            <a:pPr marL="0" indent="0" eaLnBrk="1" hangingPunct="1">
              <a:buFont typeface="Arial" charset="0"/>
              <a:buNone/>
            </a:pPr>
            <a:endParaRPr lang="en-US" altLang="en-US" sz="2400" dirty="0" smtClean="0"/>
          </a:p>
        </p:txBody>
      </p:sp>
      <p:sp>
        <p:nvSpPr>
          <p:cNvPr id="121860" name="Slide Number Placeholder 1"/>
          <p:cNvSpPr>
            <a:spLocks noGrp="1"/>
          </p:cNvSpPr>
          <p:nvPr>
            <p:ph type="sldNum" sz="quarter" idx="12"/>
          </p:nvPr>
        </p:nvSpPr>
        <p:spPr bwMode="auto">
          <a:noFill/>
          <a:ln>
            <a:miter lim="800000"/>
            <a:headEnd/>
            <a:tailEnd/>
          </a:ln>
        </p:spPr>
        <p:txBody>
          <a:bodyPr/>
          <a:lstStyle/>
          <a:p>
            <a:fld id="{80B5B635-FB6C-4A4E-A28A-D269E9189893}" type="slidenum">
              <a:rPr lang="en-US" altLang="en-US">
                <a:cs typeface="Arial" charset="0"/>
              </a:rPr>
              <a:pPr/>
              <a:t>78</a:t>
            </a:fld>
            <a:endParaRPr lang="en-US" altLang="en-US">
              <a:cs typeface="Arial"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zervirano mjesto sadržaja 2"/>
          <p:cNvSpPr>
            <a:spLocks noGrp="1"/>
          </p:cNvSpPr>
          <p:nvPr>
            <p:ph idx="1"/>
          </p:nvPr>
        </p:nvSpPr>
        <p:spPr/>
        <p:txBody>
          <a:bodyPr/>
          <a:lstStyle/>
          <a:p>
            <a:pPr marL="0" indent="0" algn="just" eaLnBrk="1" hangingPunct="1">
              <a:buFont typeface="Arial" charset="0"/>
              <a:buNone/>
            </a:pPr>
            <a:r>
              <a:rPr lang="bs-Latn-BA" altLang="en-US" sz="2800" b="1" dirty="0" smtClean="0"/>
              <a:t>Činjenice</a:t>
            </a:r>
          </a:p>
          <a:p>
            <a:pPr marL="0" indent="0" algn="just" eaLnBrk="1" hangingPunct="1">
              <a:buFont typeface="Arial" charset="0"/>
              <a:buNone/>
            </a:pPr>
            <a:r>
              <a:rPr lang="bs-Latn-BA" altLang="en-US" sz="2400" dirty="0" smtClean="0"/>
              <a:t>Šef </a:t>
            </a:r>
            <a:r>
              <a:rPr lang="bs-Latn-BA" altLang="en-US" sz="2400" i="1" dirty="0" smtClean="0"/>
              <a:t>call</a:t>
            </a:r>
            <a:r>
              <a:rPr lang="bs-Latn-BA" altLang="en-US" sz="2400" dirty="0" smtClean="0"/>
              <a:t> centra, koji je nezadovoljan isplatom plata, unese BIOS lozinku u program kompjuterskog  sistema i promjeni kod za pristup operativnom sistemu. Dakle,  lozinka je poznata samo njemu i na taj način </a:t>
            </a:r>
            <a:r>
              <a:rPr lang="bs-Latn-BA" altLang="en-US" sz="2400" dirty="0" err="1" smtClean="0"/>
              <a:t>onemogućava</a:t>
            </a:r>
            <a:r>
              <a:rPr lang="bs-Latn-BA" altLang="en-US" sz="2400" dirty="0" smtClean="0"/>
              <a:t> upotrebu kompjuterskog sistema.</a:t>
            </a:r>
          </a:p>
          <a:p>
            <a:pPr marL="0" indent="0" algn="just" eaLnBrk="1" hangingPunct="1">
              <a:buFont typeface="Arial" charset="0"/>
              <a:buNone/>
            </a:pPr>
            <a:r>
              <a:rPr lang="bs-Latn-BA" altLang="en-US" sz="2400" dirty="0" smtClean="0"/>
              <a:t> </a:t>
            </a:r>
          </a:p>
          <a:p>
            <a:pPr marL="0" indent="0" algn="just" eaLnBrk="1" hangingPunct="1">
              <a:buFont typeface="Arial" charset="0"/>
              <a:buAutoNum type="arabicPeriod"/>
            </a:pPr>
            <a:r>
              <a:rPr lang="bs-Latn-BA" altLang="en-US" sz="2400" i="1" dirty="0"/>
              <a:t> </a:t>
            </a:r>
            <a:r>
              <a:rPr lang="bs-Latn-BA" altLang="en-US" sz="2400" i="1" dirty="0" smtClean="0"/>
              <a:t>O kom  krivičnom djelu se radi prema našim zakonima</a:t>
            </a:r>
            <a:r>
              <a:rPr lang="en-US" altLang="en-US" sz="2400" i="1" dirty="0" smtClean="0"/>
              <a:t>?</a:t>
            </a:r>
            <a:endParaRPr lang="hr-HR" altLang="en-US" sz="2400" i="1" dirty="0" smtClean="0"/>
          </a:p>
          <a:p>
            <a:pPr marL="0" indent="0" algn="just" eaLnBrk="1" hangingPunct="1">
              <a:buFont typeface="Arial" charset="0"/>
              <a:buAutoNum type="arabicPeriod"/>
            </a:pPr>
            <a:r>
              <a:rPr lang="bs-Latn-BA" altLang="en-US" sz="2400" i="1" dirty="0" smtClean="0"/>
              <a:t>Da li učinilac ima ili nema pravo da mijenja lozinku – i da li je ova činjenica bitna u definisanju djela prema našem zakonu?</a:t>
            </a:r>
            <a:endParaRPr lang="en-US" altLang="en-US" sz="2400" i="1" dirty="0" smtClean="0"/>
          </a:p>
          <a:p>
            <a:pPr marL="0" indent="0" algn="just" eaLnBrk="1" hangingPunct="1">
              <a:buNone/>
            </a:pPr>
            <a:endParaRPr lang="en-US" altLang="en-US" sz="2400" i="1" dirty="0" smtClean="0"/>
          </a:p>
          <a:p>
            <a:pPr marL="0" indent="0" eaLnBrk="1" hangingPunct="1"/>
            <a:endParaRPr lang="hr-HR" altLang="en-US" sz="2400" dirty="0" smtClean="0"/>
          </a:p>
        </p:txBody>
      </p:sp>
      <p:sp>
        <p:nvSpPr>
          <p:cNvPr id="122883" name="Naslov 1"/>
          <p:cNvSpPr>
            <a:spLocks noGrp="1"/>
          </p:cNvSpPr>
          <p:nvPr>
            <p:ph type="title"/>
          </p:nvPr>
        </p:nvSpPr>
        <p:spPr/>
        <p:txBody>
          <a:bodyPr/>
          <a:lstStyle/>
          <a:p>
            <a:pPr eaLnBrk="1" hangingPunct="1"/>
            <a:r>
              <a:rPr lang="bs-Latn-BA" altLang="en-US" b="1" dirty="0" smtClean="0"/>
              <a:t>Predmet za razmatranje</a:t>
            </a:r>
            <a:r>
              <a:rPr lang="en-US" altLang="en-US" b="1" dirty="0" smtClean="0"/>
              <a:t> 3</a:t>
            </a:r>
            <a:r>
              <a:rPr lang="bs-Latn-BA" altLang="en-US" b="1" dirty="0" smtClean="0"/>
              <a:t>. </a:t>
            </a:r>
            <a:endParaRPr lang="en-US" altLang="en-US" b="1" dirty="0" smtClean="0"/>
          </a:p>
        </p:txBody>
      </p:sp>
      <p:sp>
        <p:nvSpPr>
          <p:cNvPr id="122884" name="Slide Number Placeholder 1"/>
          <p:cNvSpPr>
            <a:spLocks noGrp="1"/>
          </p:cNvSpPr>
          <p:nvPr>
            <p:ph type="sldNum" sz="quarter" idx="12"/>
          </p:nvPr>
        </p:nvSpPr>
        <p:spPr bwMode="auto">
          <a:noFill/>
          <a:ln>
            <a:miter lim="800000"/>
            <a:headEnd/>
            <a:tailEnd/>
          </a:ln>
        </p:spPr>
        <p:txBody>
          <a:bodyPr/>
          <a:lstStyle/>
          <a:p>
            <a:fld id="{2D459F70-33BF-47F6-A368-F85C7C111728}" type="slidenum">
              <a:rPr lang="en-US" altLang="en-US">
                <a:cs typeface="Arial" charset="0"/>
              </a:rPr>
              <a:pPr/>
              <a:t>79</a:t>
            </a:fld>
            <a:endParaRPr lang="en-US" altLang="en-US">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p:cNvSpPr>
          <p:nvPr>
            <p:ph type="body" idx="1"/>
          </p:nvPr>
        </p:nvSpPr>
        <p:spPr>
          <a:xfrm>
            <a:off x="579120" y="1295400"/>
            <a:ext cx="8229600" cy="4525963"/>
          </a:xfrm>
        </p:spPr>
        <p:txBody>
          <a:bodyPr/>
          <a:lstStyle/>
          <a:p>
            <a:pPr algn="just" eaLnBrk="1" hangingPunct="1">
              <a:defRPr/>
            </a:pPr>
            <a:r>
              <a:rPr lang="hr-HR" altLang="x-none" sz="2800" dirty="0" smtClean="0">
                <a:ea typeface="ＭＳ Ｐゴシック" pitchFamily="34" charset="-128"/>
                <a:cs typeface="ＭＳ Ｐゴシック" charset="0"/>
              </a:rPr>
              <a:t>Imaju za cilj da olakšaju i razviju međunarodnu saradnju u krivičnim istragama</a:t>
            </a:r>
            <a:endParaRPr lang="en-GB" altLang="x-none" sz="2800" dirty="0" smtClean="0">
              <a:ea typeface="ＭＳ Ｐゴシック" pitchFamily="34" charset="-128"/>
              <a:cs typeface="ＭＳ Ｐゴシック" charset="0"/>
            </a:endParaRPr>
          </a:p>
          <a:p>
            <a:pPr algn="just" eaLnBrk="1" hangingPunct="1">
              <a:defRPr/>
            </a:pPr>
            <a:r>
              <a:rPr lang="hr-HR" altLang="x-none" sz="2800" dirty="0" smtClean="0">
                <a:ea typeface="ＭＳ Ｐゴシック" pitchFamily="34" charset="-128"/>
                <a:cs typeface="ＭＳ Ｐゴシック" charset="0"/>
              </a:rPr>
              <a:t>Imaju za cilj da harmonizuju materijalno pravo država koje pristupe Konvenciji</a:t>
            </a:r>
            <a:endParaRPr lang="en-GB" altLang="x-none" sz="2800" dirty="0" smtClean="0">
              <a:ea typeface="ＭＳ Ｐゴシック" pitchFamily="34" charset="-128"/>
              <a:cs typeface="ＭＳ Ｐゴシック" charset="0"/>
            </a:endParaRPr>
          </a:p>
          <a:p>
            <a:pPr marL="0" indent="0" eaLnBrk="1" hangingPunct="1">
              <a:buNone/>
              <a:defRPr/>
            </a:pPr>
            <a:r>
              <a:rPr lang="hr-HR" altLang="x-none" sz="2800" dirty="0" smtClean="0">
                <a:ea typeface="ＭＳ Ｐゴシック" pitchFamily="34" charset="-128"/>
                <a:cs typeface="ＭＳ Ｐゴシック" charset="0"/>
              </a:rPr>
              <a:t> </a:t>
            </a:r>
            <a:r>
              <a:rPr lang="hr-HR" altLang="x-none" sz="2800" dirty="0" err="1" smtClean="0">
                <a:ea typeface="ＭＳ Ｐゴシック" pitchFamily="34" charset="-128"/>
                <a:cs typeface="ＭＳ Ｐゴシック" charset="0"/>
              </a:rPr>
              <a:t>Definišu</a:t>
            </a:r>
            <a:r>
              <a:rPr lang="hr-HR" altLang="x-none" sz="2800" dirty="0" smtClean="0">
                <a:ea typeface="ＭＳ Ｐゴシック" pitchFamily="34" charset="-128"/>
                <a:cs typeface="ＭＳ Ｐゴシック" charset="0"/>
              </a:rPr>
              <a:t>:</a:t>
            </a:r>
            <a:endParaRPr lang="en-GB" altLang="x-none" sz="2800" dirty="0" smtClean="0">
              <a:ea typeface="ＭＳ Ｐゴシック" pitchFamily="34" charset="-128"/>
              <a:cs typeface="ＭＳ Ｐゴシック" charset="0"/>
            </a:endParaRPr>
          </a:p>
          <a:p>
            <a:pPr marL="0" indent="0" algn="just">
              <a:buFont typeface="Arial" charset="0"/>
              <a:buNone/>
              <a:defRPr/>
            </a:pPr>
            <a:r>
              <a:rPr lang="hr-HR" sz="2000" dirty="0" smtClean="0">
                <a:ea typeface="ＭＳ Ｐゴシック" charset="0"/>
                <a:cs typeface="ＭＳ Ｐゴシック" charset="0"/>
              </a:rPr>
              <a:t> - </a:t>
            </a:r>
            <a:r>
              <a:rPr lang="hr-HR" sz="2800" dirty="0" smtClean="0">
                <a:ea typeface="ＭＳ Ｐゴシック" charset="0"/>
                <a:cs typeface="ＭＳ Ｐゴシック" charset="0"/>
              </a:rPr>
              <a:t>Krivična </a:t>
            </a:r>
            <a:r>
              <a:rPr lang="hr-HR" sz="2800" dirty="0" err="1" smtClean="0">
                <a:ea typeface="ＭＳ Ｐゴシック" charset="0"/>
                <a:cs typeface="ＭＳ Ｐゴシック" charset="0"/>
              </a:rPr>
              <a:t>dela</a:t>
            </a:r>
            <a:r>
              <a:rPr lang="hr-HR" sz="2800" dirty="0" smtClean="0">
                <a:ea typeface="ＭＳ Ｐゴシック" charset="0"/>
                <a:cs typeface="ＭＳ Ｐゴシック" charset="0"/>
              </a:rPr>
              <a:t> protiv </a:t>
            </a:r>
            <a:r>
              <a:rPr lang="hr-HR" sz="2800" dirty="0" err="1" smtClean="0">
                <a:ea typeface="ＭＳ Ｐゴシック" charset="0"/>
                <a:cs typeface="ＭＳ Ｐゴシック" charset="0"/>
              </a:rPr>
              <a:t>poverljivosti</a:t>
            </a:r>
            <a:r>
              <a:rPr lang="hr-HR" sz="2800" dirty="0" smtClean="0">
                <a:ea typeface="ＭＳ Ｐゴシック" charset="0"/>
                <a:cs typeface="ＭＳ Ｐゴシック" charset="0"/>
              </a:rPr>
              <a:t>, integriteta i dostupnosti kompjuterskih podataka i sistema</a:t>
            </a:r>
          </a:p>
          <a:p>
            <a:pPr algn="just">
              <a:buFontTx/>
              <a:buChar char="-"/>
              <a:defRPr/>
            </a:pPr>
            <a:r>
              <a:rPr lang="hr-HR" sz="2800" dirty="0" smtClean="0">
                <a:ea typeface="ＭＳ Ｐゴシック" charset="0"/>
                <a:cs typeface="ＭＳ Ｐゴシック" charset="0"/>
              </a:rPr>
              <a:t>Kompjuterske prekršaje</a:t>
            </a:r>
          </a:p>
          <a:p>
            <a:pPr algn="just">
              <a:buFontTx/>
              <a:buChar char="-"/>
              <a:defRPr/>
            </a:pPr>
            <a:r>
              <a:rPr lang="hr-HR" altLang="x-none" sz="2800" dirty="0" smtClean="0">
                <a:ea typeface="ＭＳ Ｐゴシック" charset="0"/>
                <a:cs typeface="ＭＳ Ｐゴシック" charset="0"/>
              </a:rPr>
              <a:t>Prekršaje u vezi sa sadržajem</a:t>
            </a:r>
          </a:p>
          <a:p>
            <a:pPr algn="just">
              <a:buFontTx/>
              <a:buChar char="-"/>
              <a:defRPr/>
            </a:pPr>
            <a:r>
              <a:rPr lang="hr-HR" altLang="x-none" sz="2800" dirty="0" smtClean="0">
                <a:ea typeface="ＭＳ Ｐゴシック" charset="0"/>
                <a:cs typeface="ＭＳ Ｐゴシック" charset="0"/>
              </a:rPr>
              <a:t>Prekršaje  u vezi sa napadom na IS</a:t>
            </a:r>
          </a:p>
          <a:p>
            <a:pPr marL="0" indent="0">
              <a:buNone/>
              <a:defRPr/>
            </a:pPr>
            <a:endParaRPr lang="hr-HR" altLang="x-none" sz="2800" dirty="0" smtClean="0">
              <a:ea typeface="ＭＳ Ｐゴシック" charset="0"/>
              <a:cs typeface="ＭＳ Ｐゴシック" charset="0"/>
            </a:endParaRPr>
          </a:p>
        </p:txBody>
      </p:sp>
      <p:sp>
        <p:nvSpPr>
          <p:cNvPr id="7171" name="Rectangle 2"/>
          <p:cNvSpPr>
            <a:spLocks noGrp="1"/>
          </p:cNvSpPr>
          <p:nvPr>
            <p:ph type="title"/>
          </p:nvPr>
        </p:nvSpPr>
        <p:spPr/>
        <p:txBody>
          <a:bodyPr/>
          <a:lstStyle/>
          <a:p>
            <a:pPr eaLnBrk="1" hangingPunct="1"/>
            <a:r>
              <a:rPr lang="hr-HR" altLang="en-US" sz="3600" b="1" dirty="0" smtClean="0"/>
              <a:t>Odredbe materijalnog krivičnog prava </a:t>
            </a:r>
            <a:endParaRPr lang="en-GB" altLang="en-US" sz="3600" b="1" dirty="0" smtClean="0"/>
          </a:p>
        </p:txBody>
      </p:sp>
      <p:sp>
        <p:nvSpPr>
          <p:cNvPr id="7172" name="Slide Number Placeholder 1"/>
          <p:cNvSpPr>
            <a:spLocks noGrp="1"/>
          </p:cNvSpPr>
          <p:nvPr>
            <p:ph type="sldNum" sz="quarter" idx="12"/>
          </p:nvPr>
        </p:nvSpPr>
        <p:spPr bwMode="auto">
          <a:noFill/>
          <a:ln>
            <a:miter lim="800000"/>
            <a:headEnd/>
            <a:tailEnd/>
          </a:ln>
        </p:spPr>
        <p:txBody>
          <a:bodyPr/>
          <a:lstStyle/>
          <a:p>
            <a:fld id="{2E584313-161D-4D9E-8C7B-CD65F4B22E59}" type="slidenum">
              <a:rPr lang="en-US" altLang="en-US">
                <a:cs typeface="Arial" charset="0"/>
              </a:rPr>
              <a:pPr/>
              <a:t>8</a:t>
            </a:fld>
            <a:endParaRPr lang="en-US" altLang="en-US" dirty="0">
              <a:cs typeface="Arial"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zervirano mjesto sadržaja 2"/>
          <p:cNvSpPr>
            <a:spLocks noGrp="1"/>
          </p:cNvSpPr>
          <p:nvPr>
            <p:ph idx="1"/>
          </p:nvPr>
        </p:nvSpPr>
        <p:spPr>
          <a:xfrm>
            <a:off x="411480" y="1417638"/>
            <a:ext cx="8229600" cy="4708525"/>
          </a:xfrm>
        </p:spPr>
        <p:txBody>
          <a:bodyPr/>
          <a:lstStyle/>
          <a:p>
            <a:pPr marL="0" indent="0" algn="just">
              <a:buFont typeface="Arial" charset="0"/>
              <a:buNone/>
            </a:pPr>
            <a:r>
              <a:rPr lang="bs-Latn-BA" altLang="en-US" sz="2000" dirty="0" smtClean="0"/>
              <a:t>X je poslao Y – šefu kompanije „K“ e-mail sa porukom na kojoj stoji logo „E.banke“, u kom je navedeno da banka koristi novi pristup u internet poslovanju i da je neophodno promeniti softver da bi se omogućilo dalje korištenje e-banking sistema. Poruka sarži prilog sa „drajvom“ za ovaj softver sa jasnom naznakom da treba da bude skinut. Nakon skidanja, dati kompjuterski program bilježi podatke sa korisnikovog (Y) kompjutera bez njegovog znanja, a X time dobije PIN broj i broj za </a:t>
            </a:r>
            <a:r>
              <a:rPr lang="bs-Latn-BA" altLang="en-US" sz="2000" dirty="0" err="1" smtClean="0"/>
              <a:t>autentifikaciju</a:t>
            </a:r>
            <a:r>
              <a:rPr lang="bs-Latn-BA" altLang="en-US" sz="2000" dirty="0" smtClean="0"/>
              <a:t> transakcija (TAN). X iskoristi dobijeni PIN i TAN da potvrdi prenos i prenese 65,000.00</a:t>
            </a:r>
            <a:r>
              <a:rPr lang="en-US" altLang="ja-JP" sz="2000" dirty="0" smtClean="0"/>
              <a:t> €</a:t>
            </a:r>
            <a:r>
              <a:rPr lang="bs-Latn-BA" altLang="ja-JP" sz="2000" dirty="0" smtClean="0"/>
              <a:t> na bankovni račun Z, otvoren dva dana ranije u „P“ banci. U kancelariji „P“ banke, Z lažno izjavi da je dobio novac od prodaje nekretnine. Nakon plaćanja, X uzme </a:t>
            </a:r>
            <a:r>
              <a:rPr lang="en-US" altLang="ja-JP" sz="2000" dirty="0" smtClean="0"/>
              <a:t> 63.000,00 € </a:t>
            </a:r>
            <a:r>
              <a:rPr lang="bs-Latn-BA" altLang="ja-JP" sz="2000" dirty="0"/>
              <a:t>a</a:t>
            </a:r>
            <a:r>
              <a:rPr lang="en-US" altLang="ja-JP" sz="2000" dirty="0" smtClean="0"/>
              <a:t> Z  2.000,00 €.</a:t>
            </a:r>
            <a:endParaRPr lang="bs-Latn-BA" altLang="ja-JP" sz="2000" dirty="0" smtClean="0"/>
          </a:p>
          <a:p>
            <a:pPr marL="0" indent="0">
              <a:buFont typeface="Arial" charset="0"/>
              <a:buNone/>
            </a:pPr>
            <a:endParaRPr lang="en-US" altLang="ja-JP" sz="2000" dirty="0" smtClean="0"/>
          </a:p>
          <a:p>
            <a:pPr marL="0" indent="0">
              <a:buFont typeface="Calibri" pitchFamily="34" charset="0"/>
              <a:buAutoNum type="arabicPeriod"/>
            </a:pPr>
            <a:r>
              <a:rPr lang="bs-Latn-BA" altLang="en-US" sz="2000" i="1" dirty="0" smtClean="0"/>
              <a:t> O kom krivičnom djelu se radi po našem zakonu i koja lica bi bila osumnjičena?</a:t>
            </a:r>
            <a:endParaRPr lang="en-US" altLang="en-US" sz="2000" dirty="0" smtClean="0"/>
          </a:p>
          <a:p>
            <a:pPr marL="0" indent="0">
              <a:buNone/>
            </a:pPr>
            <a:endParaRPr lang="en-US" altLang="en-US" sz="2000" dirty="0" smtClean="0"/>
          </a:p>
          <a:p>
            <a:pPr marL="0" indent="0" eaLnBrk="1" hangingPunct="1">
              <a:buFont typeface="Arial" charset="0"/>
              <a:buNone/>
            </a:pPr>
            <a:endParaRPr lang="hr-HR" altLang="en-US" sz="2000" dirty="0" smtClean="0"/>
          </a:p>
        </p:txBody>
      </p:sp>
      <p:sp>
        <p:nvSpPr>
          <p:cNvPr id="123907" name="Naslov 1"/>
          <p:cNvSpPr>
            <a:spLocks noGrp="1"/>
          </p:cNvSpPr>
          <p:nvPr>
            <p:ph type="title"/>
          </p:nvPr>
        </p:nvSpPr>
        <p:spPr/>
        <p:txBody>
          <a:bodyPr/>
          <a:lstStyle/>
          <a:p>
            <a:pPr eaLnBrk="1" hangingPunct="1"/>
            <a:r>
              <a:rPr lang="bs-Latn-BA" altLang="en-US" b="1" dirty="0" smtClean="0"/>
              <a:t>Predmet za razmatranje</a:t>
            </a:r>
            <a:r>
              <a:rPr lang="en-US" altLang="en-US" b="1" dirty="0" smtClean="0"/>
              <a:t> 4</a:t>
            </a:r>
            <a:r>
              <a:rPr lang="bs-Latn-BA" altLang="en-US" b="1" dirty="0" smtClean="0"/>
              <a:t>. </a:t>
            </a:r>
            <a:endParaRPr lang="en-US" altLang="en-US" b="1" dirty="0" smtClean="0"/>
          </a:p>
        </p:txBody>
      </p:sp>
      <p:sp>
        <p:nvSpPr>
          <p:cNvPr id="123908" name="Slide Number Placeholder 1"/>
          <p:cNvSpPr>
            <a:spLocks noGrp="1"/>
          </p:cNvSpPr>
          <p:nvPr>
            <p:ph type="sldNum" sz="quarter" idx="12"/>
          </p:nvPr>
        </p:nvSpPr>
        <p:spPr bwMode="auto">
          <a:noFill/>
          <a:ln>
            <a:miter lim="800000"/>
            <a:headEnd/>
            <a:tailEnd/>
          </a:ln>
        </p:spPr>
        <p:txBody>
          <a:bodyPr/>
          <a:lstStyle/>
          <a:p>
            <a:fld id="{681D5949-F138-49B9-B11C-A72EE9888D86}" type="slidenum">
              <a:rPr lang="en-US" altLang="en-US">
                <a:cs typeface="Arial" charset="0"/>
              </a:rPr>
              <a:pPr/>
              <a:t>80</a:t>
            </a:fld>
            <a:endParaRPr lang="en-US" altLang="en-US">
              <a:cs typeface="Arial"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zervirano mjesto sadržaja 2"/>
          <p:cNvSpPr>
            <a:spLocks noGrp="1"/>
          </p:cNvSpPr>
          <p:nvPr>
            <p:ph idx="1"/>
          </p:nvPr>
        </p:nvSpPr>
        <p:spPr/>
        <p:txBody>
          <a:bodyPr/>
          <a:lstStyle/>
          <a:p>
            <a:pPr marL="0" indent="0" algn="just">
              <a:buFont typeface="Arial" charset="0"/>
              <a:buNone/>
            </a:pPr>
            <a:r>
              <a:rPr lang="bs-Latn-BA" altLang="en-US" sz="2800" dirty="0" smtClean="0"/>
              <a:t>Osumnjičeni često posećuje pornografske internet stranice, uključujući i one sa dečjom pornografijom. Međutim, računar automatski čuva ove sadržaje u folderu </a:t>
            </a:r>
            <a:r>
              <a:rPr lang="hr-HR" altLang="en-US" sz="2800" dirty="0" smtClean="0"/>
              <a:t>C:/…, </a:t>
            </a:r>
            <a:r>
              <a:rPr lang="en-US" altLang="en-US" sz="2800" dirty="0" smtClean="0"/>
              <a:t>(</a:t>
            </a:r>
            <a:r>
              <a:rPr lang="bs-Latn-BA" altLang="en-US" sz="2800" dirty="0" smtClean="0"/>
              <a:t>između ostalog</a:t>
            </a:r>
            <a:r>
              <a:rPr lang="en-US" altLang="en-US" sz="2800" dirty="0" smtClean="0"/>
              <a:t> – </a:t>
            </a:r>
            <a:r>
              <a:rPr lang="bs-Latn-BA" altLang="en-US" sz="2800" dirty="0" smtClean="0"/>
              <a:t>slike koje sadrže dečju pornografiju</a:t>
            </a:r>
            <a:r>
              <a:rPr lang="en-US" altLang="en-US" sz="2800" dirty="0" smtClean="0"/>
              <a:t>)</a:t>
            </a:r>
            <a:r>
              <a:rPr lang="hr-HR" altLang="en-US" sz="2800" dirty="0" smtClean="0"/>
              <a:t>, bez znanja ili aktivnosti osumnjičenog.</a:t>
            </a:r>
            <a:r>
              <a:rPr lang="en-US" altLang="en-US" sz="2800" dirty="0" smtClean="0"/>
              <a:t> </a:t>
            </a:r>
            <a:endParaRPr lang="bs-Latn-BA" altLang="en-US" sz="2800" dirty="0" smtClean="0"/>
          </a:p>
          <a:p>
            <a:pPr marL="0" indent="0" algn="just">
              <a:buFont typeface="Arial" charset="0"/>
              <a:buNone/>
            </a:pPr>
            <a:r>
              <a:rPr lang="en-US" altLang="en-US" sz="2800" dirty="0" smtClean="0"/>
              <a:t> </a:t>
            </a:r>
          </a:p>
          <a:p>
            <a:pPr marL="0" indent="0" eaLnBrk="1" hangingPunct="1">
              <a:buFont typeface="Arial" charset="0"/>
              <a:buAutoNum type="arabicPeriod"/>
            </a:pPr>
            <a:r>
              <a:rPr lang="bs-Latn-BA" altLang="en-US" sz="2800" i="1" dirty="0" smtClean="0"/>
              <a:t> Da li se radi  i o kom  krivičnom djelu prema našim zakonima?</a:t>
            </a:r>
            <a:endParaRPr lang="en-US" altLang="en-US" sz="2800" i="1" dirty="0" smtClean="0"/>
          </a:p>
          <a:p>
            <a:pPr marL="0" indent="0" eaLnBrk="1" hangingPunct="1">
              <a:buNone/>
            </a:pPr>
            <a:r>
              <a:rPr lang="bs-Latn-BA" altLang="en-US" sz="2800" i="1" dirty="0" smtClean="0"/>
              <a:t>2. Zašto?</a:t>
            </a:r>
            <a:endParaRPr lang="en-US" altLang="en-US" sz="2800" i="1" dirty="0" smtClean="0"/>
          </a:p>
          <a:p>
            <a:pPr marL="0" indent="0"/>
            <a:endParaRPr lang="hr-HR" altLang="en-US" dirty="0" smtClean="0"/>
          </a:p>
        </p:txBody>
      </p:sp>
      <p:sp>
        <p:nvSpPr>
          <p:cNvPr id="124931" name="Naslov 1"/>
          <p:cNvSpPr>
            <a:spLocks noGrp="1"/>
          </p:cNvSpPr>
          <p:nvPr>
            <p:ph type="title"/>
          </p:nvPr>
        </p:nvSpPr>
        <p:spPr/>
        <p:txBody>
          <a:bodyPr/>
          <a:lstStyle/>
          <a:p>
            <a:pPr eaLnBrk="1" hangingPunct="1"/>
            <a:r>
              <a:rPr lang="bs-Latn-BA" altLang="en-US" b="1" dirty="0" smtClean="0"/>
              <a:t>Predmet za razmatranje</a:t>
            </a:r>
            <a:r>
              <a:rPr lang="en-US" altLang="en-US" b="1" dirty="0" smtClean="0"/>
              <a:t> 5</a:t>
            </a:r>
            <a:r>
              <a:rPr lang="bs-Latn-BA" altLang="en-US" b="1" dirty="0" smtClean="0"/>
              <a:t>. </a:t>
            </a:r>
            <a:endParaRPr lang="en-US" altLang="en-US" b="1" dirty="0" smtClean="0"/>
          </a:p>
        </p:txBody>
      </p:sp>
      <p:sp>
        <p:nvSpPr>
          <p:cNvPr id="124932" name="Slide Number Placeholder 1"/>
          <p:cNvSpPr>
            <a:spLocks noGrp="1"/>
          </p:cNvSpPr>
          <p:nvPr>
            <p:ph type="sldNum" sz="quarter" idx="12"/>
          </p:nvPr>
        </p:nvSpPr>
        <p:spPr bwMode="auto">
          <a:noFill/>
          <a:ln>
            <a:miter lim="800000"/>
            <a:headEnd/>
            <a:tailEnd/>
          </a:ln>
        </p:spPr>
        <p:txBody>
          <a:bodyPr/>
          <a:lstStyle/>
          <a:p>
            <a:fld id="{5EBABC23-843F-48F8-817D-9080C1046DA2}" type="slidenum">
              <a:rPr lang="en-US" altLang="en-US">
                <a:cs typeface="Arial" charset="0"/>
              </a:rPr>
              <a:pPr/>
              <a:t>81</a:t>
            </a:fld>
            <a:endParaRPr lang="en-US" altLang="en-US">
              <a:cs typeface="Arial"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p:cNvSpPr>
          <p:nvPr>
            <p:ph type="title"/>
          </p:nvPr>
        </p:nvSpPr>
        <p:spPr/>
        <p:txBody>
          <a:bodyPr/>
          <a:lstStyle/>
          <a:p>
            <a:pPr eaLnBrk="1" hangingPunct="1"/>
            <a:r>
              <a:rPr lang="bs-Latn-BA" altLang="en-US" b="1" dirty="0" smtClean="0"/>
              <a:t>Predmet za razmatranje</a:t>
            </a:r>
            <a:r>
              <a:rPr lang="en-GB" altLang="en-US" b="1" dirty="0" smtClean="0"/>
              <a:t> 6</a:t>
            </a:r>
            <a:r>
              <a:rPr lang="bs-Latn-BA" altLang="en-US" b="1" dirty="0" smtClean="0"/>
              <a:t>.</a:t>
            </a:r>
            <a:endParaRPr lang="en-GB" altLang="en-US" b="1" dirty="0" smtClean="0"/>
          </a:p>
        </p:txBody>
      </p:sp>
      <p:sp>
        <p:nvSpPr>
          <p:cNvPr id="125955" name="Rectangle 3"/>
          <p:cNvSpPr>
            <a:spLocks noGrp="1"/>
          </p:cNvSpPr>
          <p:nvPr>
            <p:ph type="body" idx="1"/>
          </p:nvPr>
        </p:nvSpPr>
        <p:spPr>
          <a:xfrm>
            <a:off x="457200" y="1417638"/>
            <a:ext cx="8229600" cy="4708525"/>
          </a:xfrm>
        </p:spPr>
        <p:txBody>
          <a:bodyPr/>
          <a:lstStyle/>
          <a:p>
            <a:pPr marL="3175" indent="-3175">
              <a:buFont typeface="Arial" charset="0"/>
              <a:buNone/>
            </a:pPr>
            <a:r>
              <a:rPr lang="bs-Latn-BA" altLang="en-US" sz="2800" b="1" dirty="0" smtClean="0"/>
              <a:t>Činjenice</a:t>
            </a:r>
            <a:endParaRPr lang="en-GB" altLang="en-US" sz="2800" b="1" dirty="0" smtClean="0"/>
          </a:p>
          <a:p>
            <a:pPr marL="3175" indent="-3175" algn="just">
              <a:buFont typeface="Arial" charset="0"/>
              <a:buNone/>
            </a:pPr>
            <a:r>
              <a:rPr lang="bs-Latn-BA" altLang="en-US" sz="2800" dirty="0" smtClean="0"/>
              <a:t>Saša</a:t>
            </a:r>
            <a:r>
              <a:rPr lang="en-GB" altLang="en-US" sz="2800" dirty="0" smtClean="0"/>
              <a:t> </a:t>
            </a:r>
            <a:r>
              <a:rPr lang="bs-Latn-BA" altLang="en-US" sz="2800" dirty="0" smtClean="0"/>
              <a:t>je policijski službenik. Jedne noći je na dužnosti i vidi mercedes parkiran ispred svoje kuće. Ne prepoznaje automobil, ali sumnja da pripada šefu njegove supruge. Nazove policijsku stanicu i traži od Marije, kompjuterske operaterke da mu provjeri ko je vlasnik </a:t>
            </a:r>
            <a:r>
              <a:rPr lang="bs-Latn-BA" altLang="en-US" sz="2800" dirty="0" err="1" smtClean="0"/>
              <a:t>mercedesa</a:t>
            </a:r>
            <a:r>
              <a:rPr lang="bs-Latn-BA" altLang="en-US" sz="2800" dirty="0" smtClean="0"/>
              <a:t>, pri čemu joj navede da je automobil upravo prošao kroz crveno svjetlo. Marija potvrdi da automobil pripada šefu njegove supruge.</a:t>
            </a:r>
          </a:p>
          <a:p>
            <a:pPr marL="3175" indent="-3175" algn="just">
              <a:buFont typeface="Arial" charset="0"/>
              <a:buNone/>
            </a:pPr>
            <a:r>
              <a:rPr lang="bs-Latn-BA" altLang="en-US" sz="2800" dirty="0" smtClean="0"/>
              <a:t> </a:t>
            </a:r>
            <a:r>
              <a:rPr lang="bs-Latn-BA" altLang="en-US" sz="2800" i="1" dirty="0" smtClean="0"/>
              <a:t>Da li je Saša počinio krivično djelo?</a:t>
            </a:r>
            <a:endParaRPr lang="en-GB" altLang="en-US" sz="2800" i="1" dirty="0" smtClean="0"/>
          </a:p>
        </p:txBody>
      </p:sp>
      <p:sp>
        <p:nvSpPr>
          <p:cNvPr id="125956" name="Slide Number Placeholder 1"/>
          <p:cNvSpPr>
            <a:spLocks noGrp="1"/>
          </p:cNvSpPr>
          <p:nvPr>
            <p:ph type="sldNum" sz="quarter" idx="12"/>
          </p:nvPr>
        </p:nvSpPr>
        <p:spPr bwMode="auto">
          <a:noFill/>
          <a:ln>
            <a:miter lim="800000"/>
            <a:headEnd/>
            <a:tailEnd/>
          </a:ln>
        </p:spPr>
        <p:txBody>
          <a:bodyPr/>
          <a:lstStyle/>
          <a:p>
            <a:fld id="{EE25E926-3BE1-4A14-AB18-9EC88D9D93AF}" type="slidenum">
              <a:rPr lang="en-US" altLang="en-US">
                <a:cs typeface="Arial" charset="0"/>
              </a:rPr>
              <a:pPr/>
              <a:t>82</a:t>
            </a:fld>
            <a:endParaRPr lang="en-US" altLang="en-US">
              <a:cs typeface="Arial"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p:cNvSpPr>
          <p:nvPr>
            <p:ph type="title"/>
          </p:nvPr>
        </p:nvSpPr>
        <p:spPr/>
        <p:txBody>
          <a:bodyPr/>
          <a:lstStyle/>
          <a:p>
            <a:pPr eaLnBrk="1" hangingPunct="1"/>
            <a:r>
              <a:rPr lang="bs-Latn-BA" altLang="en-US" b="1" dirty="0" smtClean="0"/>
              <a:t>Predmet za razmatranje</a:t>
            </a:r>
            <a:r>
              <a:rPr lang="en-GB" altLang="en-US" b="1" dirty="0" smtClean="0"/>
              <a:t> 8</a:t>
            </a:r>
            <a:r>
              <a:rPr lang="bs-Latn-BA" altLang="en-US" b="1" dirty="0" smtClean="0"/>
              <a:t>. </a:t>
            </a:r>
            <a:endParaRPr lang="en-GB" altLang="en-US" b="1" dirty="0" smtClean="0"/>
          </a:p>
        </p:txBody>
      </p:sp>
      <p:sp>
        <p:nvSpPr>
          <p:cNvPr id="128003" name="Rectangle 3"/>
          <p:cNvSpPr>
            <a:spLocks noGrp="1"/>
          </p:cNvSpPr>
          <p:nvPr>
            <p:ph type="body" idx="1"/>
          </p:nvPr>
        </p:nvSpPr>
        <p:spPr>
          <a:xfrm>
            <a:off x="457200" y="1417638"/>
            <a:ext cx="8229600" cy="4924425"/>
          </a:xfrm>
        </p:spPr>
        <p:txBody>
          <a:bodyPr/>
          <a:lstStyle/>
          <a:p>
            <a:pPr marL="3175" indent="-3175">
              <a:buFont typeface="Arial" charset="0"/>
              <a:buNone/>
            </a:pPr>
            <a:r>
              <a:rPr lang="bs-Latn-BA" altLang="en-US" sz="2400" b="1" dirty="0" smtClean="0"/>
              <a:t>Činjenice</a:t>
            </a:r>
            <a:endParaRPr lang="en-GB" altLang="en-US" sz="2400" dirty="0" smtClean="0"/>
          </a:p>
          <a:p>
            <a:pPr marL="3175" indent="-3175" algn="just">
              <a:buFont typeface="Arial" charset="0"/>
              <a:buNone/>
            </a:pPr>
            <a:r>
              <a:rPr lang="bs-Latn-BA" altLang="en-US" sz="2400" dirty="0" smtClean="0"/>
              <a:t>Kriminalna grupa komunicira koristeći e-mail sistem zasnovan na internetu, kojem se može pristupiti putem interneta bilo gde u svetu. Radije nego da šalju jedni drugima poruke koje bi mogle biti presretnute od strane policije i koje bi ih mogle inkriminisati ukoliko budu pronađene na njihovim računarima, oni koriste „</a:t>
            </a:r>
            <a:r>
              <a:rPr lang="bs-Latn-BA" altLang="en-US" sz="2400" i="1" dirty="0" smtClean="0"/>
              <a:t>dead letter drop</a:t>
            </a:r>
            <a:r>
              <a:rPr lang="bs-Latn-BA" altLang="en-US" sz="2400" dirty="0" smtClean="0"/>
              <a:t>“ sistem. Oni  jedni drugima pišu poruke u obliku nacrta koji ne pošalju, a drugi članovi grupe imaju lozinke koje im omogućuju da pristupe e-mail nalogu, pročitaju i odgovore na poruku. </a:t>
            </a:r>
            <a:endParaRPr lang="en-GB" altLang="en-US" sz="2400" i="1" dirty="0" smtClean="0"/>
          </a:p>
          <a:p>
            <a:pPr marL="3175" indent="-3175">
              <a:buFont typeface="Arial" charset="0"/>
              <a:buNone/>
            </a:pPr>
            <a:r>
              <a:rPr lang="bs-Latn-BA" altLang="en-US" sz="2400" i="1" dirty="0" smtClean="0"/>
              <a:t>Ukoliko bi policija bila u mogućnosti da pristupi nacrtima e-mail poruka, da li bi to predstavljalo presretanje</a:t>
            </a:r>
            <a:r>
              <a:rPr lang="en-GB" altLang="en-US" sz="2400" i="1" dirty="0" smtClean="0"/>
              <a:t>?</a:t>
            </a:r>
            <a:r>
              <a:rPr lang="en-GB" altLang="en-US" sz="2400" dirty="0" smtClean="0"/>
              <a:t> </a:t>
            </a:r>
          </a:p>
        </p:txBody>
      </p:sp>
      <p:sp>
        <p:nvSpPr>
          <p:cNvPr id="128004" name="Slide Number Placeholder 1"/>
          <p:cNvSpPr>
            <a:spLocks noGrp="1"/>
          </p:cNvSpPr>
          <p:nvPr>
            <p:ph type="sldNum" sz="quarter" idx="12"/>
          </p:nvPr>
        </p:nvSpPr>
        <p:spPr bwMode="auto">
          <a:noFill/>
          <a:ln>
            <a:miter lim="800000"/>
            <a:headEnd/>
            <a:tailEnd/>
          </a:ln>
        </p:spPr>
        <p:txBody>
          <a:bodyPr/>
          <a:lstStyle/>
          <a:p>
            <a:fld id="{E9CEE588-D0F5-489E-B741-191921E5D18A}" type="slidenum">
              <a:rPr lang="en-US" altLang="en-US">
                <a:cs typeface="Arial" charset="0"/>
              </a:rPr>
              <a:pPr/>
              <a:t>83</a:t>
            </a:fld>
            <a:endParaRPr lang="en-US" altLang="en-US">
              <a:cs typeface="Arial"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p:cNvSpPr>
          <p:nvPr>
            <p:ph type="title"/>
          </p:nvPr>
        </p:nvSpPr>
        <p:spPr/>
        <p:txBody>
          <a:bodyPr/>
          <a:lstStyle/>
          <a:p>
            <a:pPr eaLnBrk="1" hangingPunct="1"/>
            <a:r>
              <a:rPr lang="bs-Latn-BA" altLang="en-US" b="1" dirty="0" smtClean="0"/>
              <a:t>Predmet za razmatranje</a:t>
            </a:r>
            <a:r>
              <a:rPr lang="en-GB" altLang="en-US" b="1" dirty="0" smtClean="0"/>
              <a:t> </a:t>
            </a:r>
            <a:r>
              <a:rPr lang="bs-Latn-BA" altLang="en-US" b="1" dirty="0"/>
              <a:t>9</a:t>
            </a:r>
            <a:r>
              <a:rPr lang="bs-Latn-BA" altLang="en-US" b="1" dirty="0" smtClean="0"/>
              <a:t>.</a:t>
            </a:r>
            <a:endParaRPr lang="en-GB" altLang="en-US" b="1" dirty="0" smtClean="0"/>
          </a:p>
        </p:txBody>
      </p:sp>
      <p:sp>
        <p:nvSpPr>
          <p:cNvPr id="130051" name="Rectangle 3"/>
          <p:cNvSpPr>
            <a:spLocks noGrp="1"/>
          </p:cNvSpPr>
          <p:nvPr>
            <p:ph type="body" idx="1"/>
          </p:nvPr>
        </p:nvSpPr>
        <p:spPr>
          <a:xfrm>
            <a:off x="563880" y="1249680"/>
            <a:ext cx="8229600" cy="4525963"/>
          </a:xfrm>
        </p:spPr>
        <p:txBody>
          <a:bodyPr/>
          <a:lstStyle/>
          <a:p>
            <a:pPr marL="3175" indent="-3175">
              <a:buFont typeface="Arial" charset="0"/>
              <a:buNone/>
            </a:pPr>
            <a:r>
              <a:rPr lang="bs-Latn-BA" altLang="en-US" sz="2400" b="1" dirty="0" smtClean="0"/>
              <a:t>Činjenice</a:t>
            </a:r>
            <a:r>
              <a:rPr lang="en-GB" altLang="en-US" sz="2400" b="1" dirty="0" smtClean="0"/>
              <a:t> </a:t>
            </a:r>
            <a:endParaRPr lang="en-GB" altLang="en-US" sz="2400" dirty="0" smtClean="0"/>
          </a:p>
          <a:p>
            <a:pPr marL="3175" indent="-3175" algn="just">
              <a:buFont typeface="Arial" charset="0"/>
              <a:buNone/>
            </a:pPr>
            <a:r>
              <a:rPr lang="bs-Latn-BA" altLang="en-US" sz="2400" dirty="0" smtClean="0"/>
              <a:t>Damir je zainteresovan za NLO i vjeruje da je ruska vlada zarobila vanzemaljski svemirski brod koji je sletio u Sibiru početkom 20. veka. On posjeti internet stranicu za vojnu regrutaciju Ruske Federacije koja sadži link prema stranici kojom upravlja rusko vazduhoplovstvo. Stranica vojnog vazduhoplovstva zahteva lozinku, i on, koristeći alatku za otkrivanje lozinki uspeva dobiti pristup stranici. </a:t>
            </a:r>
            <a:r>
              <a:rPr lang="en-GB" altLang="en-US" sz="2400" dirty="0" smtClean="0"/>
              <a:t> </a:t>
            </a:r>
            <a:r>
              <a:rPr lang="bs-Latn-BA" altLang="en-US" sz="2400" dirty="0" smtClean="0"/>
              <a:t>Provede neko vreme istražujući sistem i kopira određen broj datoteka. Takođe pokuša da izbriše sve zabilješke o svojoj aktivnosti da bi sprečio Ruse da ga identifikuju. Zatim promeni naslovnu stranicu na način da prikaže slike NLO umesto obeležja vojnog vazduhoplovstva. </a:t>
            </a:r>
          </a:p>
          <a:p>
            <a:pPr marL="3175" indent="-3175">
              <a:buFont typeface="Arial" charset="0"/>
              <a:buNone/>
            </a:pPr>
            <a:r>
              <a:rPr lang="bs-Latn-BA" altLang="en-US" sz="2400" i="1" dirty="0" smtClean="0"/>
              <a:t>Da li je Damir počinio krivično delo? </a:t>
            </a:r>
          </a:p>
          <a:p>
            <a:pPr marL="3175" indent="-3175">
              <a:buFont typeface="Arial" charset="0"/>
              <a:buNone/>
            </a:pPr>
            <a:endParaRPr lang="bs-Latn-BA" altLang="en-US" sz="2400" dirty="0"/>
          </a:p>
        </p:txBody>
      </p:sp>
      <p:sp>
        <p:nvSpPr>
          <p:cNvPr id="130052" name="Slide Number Placeholder 1"/>
          <p:cNvSpPr>
            <a:spLocks noGrp="1"/>
          </p:cNvSpPr>
          <p:nvPr>
            <p:ph type="sldNum" sz="quarter" idx="12"/>
          </p:nvPr>
        </p:nvSpPr>
        <p:spPr bwMode="auto">
          <a:noFill/>
          <a:ln>
            <a:miter lim="800000"/>
            <a:headEnd/>
            <a:tailEnd/>
          </a:ln>
        </p:spPr>
        <p:txBody>
          <a:bodyPr/>
          <a:lstStyle/>
          <a:p>
            <a:fld id="{259DB7D6-8C5E-4F3E-91C4-1B2CA01481A7}" type="slidenum">
              <a:rPr lang="en-US" altLang="en-US">
                <a:cs typeface="Arial" charset="0"/>
              </a:rPr>
              <a:pPr/>
              <a:t>84</a:t>
            </a:fld>
            <a:endParaRPr lang="en-US" altLang="en-US">
              <a:cs typeface="Arial"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p:cNvSpPr>
          <p:nvPr>
            <p:ph type="title"/>
          </p:nvPr>
        </p:nvSpPr>
        <p:spPr/>
        <p:txBody>
          <a:bodyPr/>
          <a:lstStyle/>
          <a:p>
            <a:pPr eaLnBrk="1" hangingPunct="1"/>
            <a:r>
              <a:rPr lang="bs-Latn-BA" altLang="en-US" b="1" dirty="0" smtClean="0"/>
              <a:t>Predmet za razmatranje</a:t>
            </a:r>
            <a:r>
              <a:rPr lang="en-GB" altLang="en-US" b="1" dirty="0" smtClean="0"/>
              <a:t> 1</a:t>
            </a:r>
            <a:r>
              <a:rPr lang="bs-Latn-BA" altLang="en-US" b="1" dirty="0" smtClean="0"/>
              <a:t>0. </a:t>
            </a:r>
            <a:endParaRPr lang="en-GB" altLang="en-US" b="1" dirty="0" smtClean="0"/>
          </a:p>
        </p:txBody>
      </p:sp>
      <p:sp>
        <p:nvSpPr>
          <p:cNvPr id="131075" name="Rectangle 3"/>
          <p:cNvSpPr>
            <a:spLocks noGrp="1"/>
          </p:cNvSpPr>
          <p:nvPr>
            <p:ph type="body" idx="1"/>
          </p:nvPr>
        </p:nvSpPr>
        <p:spPr>
          <a:xfrm>
            <a:off x="457200" y="1417638"/>
            <a:ext cx="8229600" cy="4968875"/>
          </a:xfrm>
        </p:spPr>
        <p:txBody>
          <a:bodyPr/>
          <a:lstStyle/>
          <a:p>
            <a:pPr marL="3175" indent="-3175">
              <a:buFont typeface="Arial" charset="0"/>
              <a:buNone/>
            </a:pPr>
            <a:r>
              <a:rPr lang="bs-Latn-BA" altLang="en-US" sz="2400" b="1" dirty="0" smtClean="0"/>
              <a:t>Činjenice</a:t>
            </a:r>
            <a:r>
              <a:rPr lang="en-GB" altLang="en-US" sz="2400" b="1" dirty="0" smtClean="0"/>
              <a:t> </a:t>
            </a:r>
          </a:p>
          <a:p>
            <a:pPr marL="3175" indent="-3175" algn="just">
              <a:buFont typeface="Arial" charset="0"/>
              <a:buNone/>
            </a:pPr>
            <a:r>
              <a:rPr lang="bs-Latn-BA" altLang="en-US" sz="2400" dirty="0" smtClean="0"/>
              <a:t>Automatski program za slanje spam e-poruka šalje nepoželjne e-mailove hiljadama korisnika širom svijeta svaki dan. Ukoliko se e-mail poruka otvori, ona skine softver na korisnički računar. Softver ne čini ništa što utiče na rad sistema, ne traži podatke od korisnika, niti briše bilo kakve podatke ili čini bilo kakvu drugu štetu, međutim čini da računar sad postane „Zombi“ formirajući deo „Botneta“ koji postaje „bot kontrolor“ i može se koristiti za niz različitih aktivnosti. </a:t>
            </a:r>
          </a:p>
          <a:p>
            <a:pPr marL="3175" indent="-3175">
              <a:buFont typeface="Arial" charset="0"/>
              <a:buNone/>
            </a:pPr>
            <a:r>
              <a:rPr lang="bs-Latn-BA" altLang="en-US" sz="2400" i="1" dirty="0" smtClean="0"/>
              <a:t>Da li je ovo djelo u suprotnosti sa članom 4. ili 5. Konvencije iz Budimpešte i da li je osoba koja je odgovorna za slanje spam poruka počinila krivično delo? </a:t>
            </a:r>
          </a:p>
          <a:p>
            <a:pPr marL="3175" indent="-3175">
              <a:buFont typeface="Arial" charset="0"/>
              <a:buNone/>
            </a:pPr>
            <a:endParaRPr lang="bs-Latn-BA" altLang="en-US" sz="2400" dirty="0"/>
          </a:p>
        </p:txBody>
      </p:sp>
      <p:sp>
        <p:nvSpPr>
          <p:cNvPr id="131076" name="Slide Number Placeholder 1"/>
          <p:cNvSpPr>
            <a:spLocks noGrp="1"/>
          </p:cNvSpPr>
          <p:nvPr>
            <p:ph type="sldNum" sz="quarter" idx="12"/>
          </p:nvPr>
        </p:nvSpPr>
        <p:spPr bwMode="auto">
          <a:noFill/>
          <a:ln>
            <a:miter lim="800000"/>
            <a:headEnd/>
            <a:tailEnd/>
          </a:ln>
        </p:spPr>
        <p:txBody>
          <a:bodyPr/>
          <a:lstStyle/>
          <a:p>
            <a:fld id="{3914D356-CFF4-4906-AA68-BFC51384AA91}" type="slidenum">
              <a:rPr lang="en-US" altLang="en-US">
                <a:cs typeface="Arial" charset="0"/>
              </a:rPr>
              <a:pPr/>
              <a:t>85</a:t>
            </a:fld>
            <a:endParaRPr lang="en-US" altLang="en-US">
              <a:cs typeface="Arial"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p:cNvSpPr>
          <p:nvPr>
            <p:ph type="title" idx="4294967295"/>
          </p:nvPr>
        </p:nvSpPr>
        <p:spPr/>
        <p:txBody>
          <a:bodyPr/>
          <a:lstStyle/>
          <a:p>
            <a:pPr eaLnBrk="1" hangingPunct="1"/>
            <a:r>
              <a:rPr lang="bs-Latn-BA" altLang="en-US" b="1" dirty="0" smtClean="0"/>
              <a:t>Predmet za razmatranje</a:t>
            </a:r>
            <a:r>
              <a:rPr lang="en-GB" altLang="en-US" b="1" dirty="0" smtClean="0"/>
              <a:t> </a:t>
            </a:r>
            <a:r>
              <a:rPr lang="bs-Latn-BA" altLang="en-US" b="1" dirty="0" smtClean="0"/>
              <a:t>11.</a:t>
            </a:r>
            <a:endParaRPr lang="en-GB" altLang="en-US" b="1" dirty="0" smtClean="0"/>
          </a:p>
        </p:txBody>
      </p:sp>
      <p:sp>
        <p:nvSpPr>
          <p:cNvPr id="142339" name="Rectangle 3"/>
          <p:cNvSpPr>
            <a:spLocks noGrp="1"/>
          </p:cNvSpPr>
          <p:nvPr>
            <p:ph type="body" idx="4294967295"/>
          </p:nvPr>
        </p:nvSpPr>
        <p:spPr/>
        <p:txBody>
          <a:bodyPr/>
          <a:lstStyle/>
          <a:p>
            <a:pPr marL="3175" indent="-3175">
              <a:buFont typeface="Arial" charset="0"/>
              <a:buNone/>
            </a:pPr>
            <a:r>
              <a:rPr lang="bs-Latn-BA" altLang="en-US" sz="2800" b="1" dirty="0" smtClean="0"/>
              <a:t>Činjenice</a:t>
            </a:r>
            <a:r>
              <a:rPr lang="en-GB" altLang="en-US" sz="2800" b="1" dirty="0" smtClean="0"/>
              <a:t>/ scenario </a:t>
            </a:r>
            <a:endParaRPr lang="en-GB" altLang="en-US" sz="2800" dirty="0" smtClean="0"/>
          </a:p>
          <a:p>
            <a:pPr marL="3175" indent="-3175" algn="just">
              <a:buFont typeface="Arial" charset="0"/>
              <a:buNone/>
            </a:pPr>
            <a:r>
              <a:rPr lang="bs-Latn-BA" altLang="en-US" sz="2800" dirty="0" smtClean="0"/>
              <a:t>Alen je član ekskluzivne internet grupe koja razmenjuje slike dece koja se seksualno zlostavljaju. Alen je takođe član „</a:t>
            </a:r>
            <a:r>
              <a:rPr lang="bs-Latn-BA" altLang="en-US" sz="2800" i="1" dirty="0" smtClean="0"/>
              <a:t>peer</a:t>
            </a:r>
            <a:r>
              <a:rPr lang="bs-Latn-BA" altLang="en-US" sz="2800" dirty="0" smtClean="0"/>
              <a:t> </a:t>
            </a:r>
            <a:r>
              <a:rPr lang="bs-Latn-BA" altLang="en-US" sz="2800" i="1" dirty="0" smtClean="0"/>
              <a:t>to</a:t>
            </a:r>
            <a:r>
              <a:rPr lang="bs-Latn-BA" altLang="en-US" sz="2800" dirty="0" smtClean="0"/>
              <a:t> </a:t>
            </a:r>
            <a:r>
              <a:rPr lang="bs-Latn-BA" altLang="en-US" sz="2800" i="1" dirty="0" smtClean="0"/>
              <a:t>peer</a:t>
            </a:r>
            <a:r>
              <a:rPr lang="bs-Latn-BA" altLang="en-US" sz="2800" dirty="0" smtClean="0"/>
              <a:t>“ grupe za razmenu fajlova, on postavlja slike dece koja se zlostavljaju koje je dobio od svoje internet grupe na svoje </a:t>
            </a:r>
            <a:r>
              <a:rPr lang="bs-Latn-BA" altLang="en-US" sz="2800" i="1" dirty="0" smtClean="0"/>
              <a:t>peer to peer</a:t>
            </a:r>
            <a:r>
              <a:rPr lang="bs-Latn-BA" altLang="en-US" sz="2800" dirty="0" smtClean="0"/>
              <a:t> zajedničke datoteke koje ih čine dostupnima ostalim članovima njegove mreže. </a:t>
            </a:r>
          </a:p>
          <a:p>
            <a:pPr marL="3175" indent="-3175">
              <a:buFont typeface="Arial" charset="0"/>
              <a:buNone/>
            </a:pPr>
            <a:r>
              <a:rPr lang="bs-Latn-BA" altLang="en-US" sz="2800" i="1" dirty="0" smtClean="0"/>
              <a:t>Koja krivična dela je počinio Alen?</a:t>
            </a:r>
            <a:endParaRPr lang="en-GB" altLang="en-US" sz="2800" i="1" dirty="0" smtClean="0"/>
          </a:p>
        </p:txBody>
      </p:sp>
      <p:sp>
        <p:nvSpPr>
          <p:cNvPr id="142340" name="Slide Number Placeholder 1"/>
          <p:cNvSpPr>
            <a:spLocks noGrp="1"/>
          </p:cNvSpPr>
          <p:nvPr>
            <p:ph type="sldNum" sz="quarter" idx="12"/>
          </p:nvPr>
        </p:nvSpPr>
        <p:spPr bwMode="auto">
          <a:noFill/>
          <a:ln>
            <a:miter lim="800000"/>
            <a:headEnd/>
            <a:tailEnd/>
          </a:ln>
        </p:spPr>
        <p:txBody>
          <a:bodyPr/>
          <a:lstStyle/>
          <a:p>
            <a:fld id="{322503FD-F7FD-4BDF-AF2F-BF9FC2027B99}" type="slidenum">
              <a:rPr lang="en-US" altLang="en-US">
                <a:cs typeface="Arial" charset="0"/>
              </a:rPr>
              <a:pPr/>
              <a:t>86</a:t>
            </a:fld>
            <a:endParaRPr lang="en-US" altLang="en-US">
              <a:cs typeface="Arial"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4" name="Picture 6" descr="Question Mark Clip Art">
            <a:hlinkClick r:id="rId3"/>
          </p:cNvPr>
          <p:cNvPicPr>
            <a:picLocks noChangeAspect="1" noChangeArrowheads="1"/>
          </p:cNvPicPr>
          <p:nvPr/>
        </p:nvPicPr>
        <p:blipFill>
          <a:blip r:embed="rId4"/>
          <a:srcRect/>
          <a:stretch>
            <a:fillRect/>
          </a:stretch>
        </p:blipFill>
        <p:spPr bwMode="auto">
          <a:xfrm>
            <a:off x="3143250" y="1357313"/>
            <a:ext cx="2857500" cy="2857500"/>
          </a:xfrm>
          <a:prstGeom prst="rect">
            <a:avLst/>
          </a:prstGeom>
          <a:noFill/>
          <a:ln w="9525">
            <a:noFill/>
            <a:miter lim="800000"/>
            <a:headEnd/>
            <a:tailEnd/>
          </a:ln>
        </p:spPr>
      </p:pic>
      <p:sp>
        <p:nvSpPr>
          <p:cNvPr id="146435" name="TextBox 3"/>
          <p:cNvSpPr txBox="1">
            <a:spLocks noChangeArrowheads="1"/>
          </p:cNvSpPr>
          <p:nvPr/>
        </p:nvSpPr>
        <p:spPr bwMode="auto">
          <a:xfrm>
            <a:off x="3071813" y="4500563"/>
            <a:ext cx="2188100" cy="923330"/>
          </a:xfrm>
          <a:prstGeom prst="rect">
            <a:avLst/>
          </a:prstGeom>
          <a:noFill/>
          <a:ln w="9525">
            <a:noFill/>
            <a:miter lim="800000"/>
            <a:headEnd/>
            <a:tailEnd/>
          </a:ln>
        </p:spPr>
        <p:txBody>
          <a:bodyPr wrap="none">
            <a:spAutoFit/>
          </a:bodyPr>
          <a:lstStyle/>
          <a:p>
            <a:pPr eaLnBrk="1" hangingPunct="1"/>
            <a:r>
              <a:rPr lang="bs-Latn-BA" altLang="en-US" sz="5400" b="1" dirty="0" smtClean="0">
                <a:latin typeface="Calibri" pitchFamily="34" charset="0"/>
              </a:rPr>
              <a:t>Pitanja</a:t>
            </a:r>
            <a:endParaRPr lang="en-GB" altLang="en-US" sz="5400" b="1" dirty="0">
              <a:latin typeface="Calibri" pitchFamily="34" charset="0"/>
            </a:endParaRPr>
          </a:p>
        </p:txBody>
      </p:sp>
      <p:sp>
        <p:nvSpPr>
          <p:cNvPr id="146436" name="Slide Number Placeholder 1"/>
          <p:cNvSpPr>
            <a:spLocks noGrp="1"/>
          </p:cNvSpPr>
          <p:nvPr>
            <p:ph type="sldNum" sz="quarter" idx="12"/>
          </p:nvPr>
        </p:nvSpPr>
        <p:spPr bwMode="auto">
          <a:noFill/>
          <a:ln>
            <a:miter lim="800000"/>
            <a:headEnd/>
            <a:tailEnd/>
          </a:ln>
        </p:spPr>
        <p:txBody>
          <a:bodyPr/>
          <a:lstStyle/>
          <a:p>
            <a:fld id="{61DFDAB1-6E42-47D3-B741-225468BD993F}" type="slidenum">
              <a:rPr lang="en-US" altLang="en-US">
                <a:cs typeface="Arial" charset="0"/>
              </a:rPr>
              <a:pPr/>
              <a:t>87</a:t>
            </a:fld>
            <a:endParaRPr lang="en-US" altLang="en-US">
              <a:cs typeface="Arial"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idx="4294967295"/>
          </p:nvPr>
        </p:nvSpPr>
        <p:spPr>
          <a:xfrm>
            <a:off x="457200" y="2762250"/>
            <a:ext cx="8229600" cy="1143000"/>
          </a:xfrm>
        </p:spPr>
        <p:txBody>
          <a:bodyPr/>
          <a:lstStyle/>
          <a:p>
            <a:r>
              <a:rPr lang="bs-Latn-BA" altLang="en-US" sz="4000" b="1" dirty="0" smtClean="0">
                <a:solidFill>
                  <a:srgbClr val="000000"/>
                </a:solidFill>
              </a:rPr>
              <a:t>Četvrti deo</a:t>
            </a:r>
            <a:r>
              <a:rPr lang="en-GB" altLang="en-US" sz="4000" b="1" dirty="0" smtClean="0">
                <a:solidFill>
                  <a:srgbClr val="000000"/>
                </a:solidFill>
              </a:rPr>
              <a:t/>
            </a:r>
            <a:br>
              <a:rPr lang="en-GB" altLang="en-US" sz="4000" b="1" dirty="0" smtClean="0">
                <a:solidFill>
                  <a:srgbClr val="000000"/>
                </a:solidFill>
              </a:rPr>
            </a:br>
            <a:r>
              <a:rPr lang="bs-Latn-BA" altLang="en-US" sz="4000" b="1" dirty="0" smtClean="0">
                <a:solidFill>
                  <a:srgbClr val="000000"/>
                </a:solidFill>
              </a:rPr>
              <a:t>Sažetak</a:t>
            </a:r>
            <a:r>
              <a:rPr lang="en-GB" altLang="en-US" sz="4000" dirty="0" smtClean="0">
                <a:solidFill>
                  <a:srgbClr val="000000"/>
                </a:solidFill>
              </a:rPr>
              <a:t/>
            </a:r>
            <a:br>
              <a:rPr lang="en-GB" altLang="en-US" sz="4000" dirty="0" smtClean="0">
                <a:solidFill>
                  <a:srgbClr val="000000"/>
                </a:solidFill>
              </a:rPr>
            </a:br>
            <a:endParaRPr lang="en-GB" altLang="en-US" sz="4000" dirty="0" smtClean="0">
              <a:solidFill>
                <a:srgbClr val="000000"/>
              </a:solidFill>
            </a:endParaRPr>
          </a:p>
        </p:txBody>
      </p:sp>
      <p:pic>
        <p:nvPicPr>
          <p:cNvPr id="147459" name="Picture 3"/>
          <p:cNvPicPr>
            <a:picLocks noGrp="1" noChangeAspect="1" noChangeArrowheads="1"/>
          </p:cNvPicPr>
          <p:nvPr>
            <p:ph sz="quarter" idx="4294967295"/>
          </p:nvPr>
        </p:nvPicPr>
        <p:blipFill>
          <a:blip r:embed="rId3"/>
          <a:srcRect/>
          <a:stretch>
            <a:fillRect/>
          </a:stretch>
        </p:blipFill>
        <p:spPr>
          <a:xfrm>
            <a:off x="6786563" y="4643438"/>
            <a:ext cx="1962150" cy="1766887"/>
          </a:xfrm>
        </p:spPr>
      </p:pic>
      <p:sp>
        <p:nvSpPr>
          <p:cNvPr id="147460" name="Slide Number Placeholder 1"/>
          <p:cNvSpPr>
            <a:spLocks noGrp="1"/>
          </p:cNvSpPr>
          <p:nvPr>
            <p:ph type="sldNum" sz="quarter" idx="12"/>
          </p:nvPr>
        </p:nvSpPr>
        <p:spPr bwMode="auto">
          <a:noFill/>
          <a:ln>
            <a:miter lim="800000"/>
            <a:headEnd/>
            <a:tailEnd/>
          </a:ln>
        </p:spPr>
        <p:txBody>
          <a:bodyPr/>
          <a:lstStyle/>
          <a:p>
            <a:fld id="{FFB75D5B-F083-4AB7-82F7-339180DCB93C}" type="slidenum">
              <a:rPr lang="en-US" altLang="en-US">
                <a:cs typeface="Arial" charset="0"/>
              </a:rPr>
              <a:pPr/>
              <a:t>88</a:t>
            </a:fld>
            <a:endParaRPr lang="en-US" altLang="en-US">
              <a:cs typeface="Arial"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1"/>
          <p:cNvSpPr>
            <a:spLocks noGrp="1"/>
          </p:cNvSpPr>
          <p:nvPr>
            <p:ph type="title" idx="4294967295"/>
          </p:nvPr>
        </p:nvSpPr>
        <p:spPr>
          <a:xfrm>
            <a:off x="457200" y="274638"/>
            <a:ext cx="8229600" cy="773112"/>
          </a:xfrm>
        </p:spPr>
        <p:txBody>
          <a:bodyPr/>
          <a:lstStyle/>
          <a:p>
            <a:pPr eaLnBrk="1" hangingPunct="1"/>
            <a:r>
              <a:rPr lang="bs-Latn-BA" altLang="en-US" b="1" dirty="0" smtClean="0"/>
              <a:t>Sažetak </a:t>
            </a:r>
            <a:endParaRPr lang="en-GB" altLang="en-US" b="1" dirty="0" smtClean="0"/>
          </a:p>
        </p:txBody>
      </p:sp>
      <p:sp>
        <p:nvSpPr>
          <p:cNvPr id="4" name="Content Placeholder 2"/>
          <p:cNvSpPr txBox="1">
            <a:spLocks/>
          </p:cNvSpPr>
          <p:nvPr/>
        </p:nvSpPr>
        <p:spPr bwMode="auto">
          <a:xfrm>
            <a:off x="457200" y="1047750"/>
            <a:ext cx="8512175" cy="5078413"/>
          </a:xfrm>
          <a:prstGeom prst="rect">
            <a:avLst/>
          </a:prstGeom>
          <a:noFill/>
          <a:ln w="9525">
            <a:noFill/>
            <a:miter lim="800000"/>
            <a:headEnd/>
            <a:tailEnd/>
          </a:ln>
        </p:spPr>
        <p:txBody>
          <a:bodyPr/>
          <a:lstStyle>
            <a:lvl1pPr marL="342900" indent="-342900"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spcBef>
                <a:spcPct val="20000"/>
              </a:spcBef>
              <a:buFont typeface="Arial" charset="0"/>
              <a:buNone/>
              <a:defRPr/>
            </a:pPr>
            <a:r>
              <a:rPr lang="bs-Latn-BA" dirty="0" smtClean="0">
                <a:latin typeface="+mj-lt"/>
                <a:ea typeface="MS PGothic" charset="0"/>
                <a:cs typeface="MS PGothic" charset="0"/>
              </a:rPr>
              <a:t>Na kraju ove sesije, delegati će biti u mogućnosti da</a:t>
            </a:r>
            <a:r>
              <a:rPr lang="en-GB" dirty="0" smtClean="0">
                <a:latin typeface="+mj-lt"/>
                <a:ea typeface="MS PGothic" charset="0"/>
                <a:cs typeface="MS PGothic" charset="0"/>
              </a:rPr>
              <a:t>:</a:t>
            </a:r>
          </a:p>
          <a:p>
            <a:pPr>
              <a:spcBef>
                <a:spcPct val="20000"/>
              </a:spcBef>
              <a:buFont typeface="Arial" charset="0"/>
              <a:buChar char="•"/>
              <a:defRPr/>
            </a:pPr>
            <a:endParaRPr lang="pt-PT" dirty="0" smtClean="0">
              <a:latin typeface="+mj-lt"/>
              <a:ea typeface="MS PGothic" charset="0"/>
              <a:cs typeface="MS PGothic" charset="0"/>
            </a:endParaRPr>
          </a:p>
          <a:p>
            <a:pPr>
              <a:spcBef>
                <a:spcPct val="20000"/>
              </a:spcBef>
              <a:buFont typeface="Arial" charset="0"/>
              <a:buChar char="•"/>
              <a:defRPr/>
            </a:pPr>
            <a:r>
              <a:rPr lang="bs-Latn-BA" dirty="0" smtClean="0">
                <a:latin typeface="+mj-lt"/>
                <a:ea typeface="MS PGothic" charset="0"/>
                <a:cs typeface="MS PGothic" charset="0"/>
              </a:rPr>
              <a:t>Nabroje sve odredbe materijalnog krivičnog prava, i identifikuju neke od ključnih elemenata koji se koriste da bi se opisala krivična dela, zasnovana na Konvenciji iz Budimpešte. </a:t>
            </a:r>
            <a:endParaRPr lang="en-GB" dirty="0" smtClean="0">
              <a:latin typeface="+mj-lt"/>
              <a:ea typeface="MS PGothic" charset="0"/>
              <a:cs typeface="MS PGothic" charset="0"/>
            </a:endParaRPr>
          </a:p>
          <a:p>
            <a:pPr>
              <a:spcBef>
                <a:spcPct val="20000"/>
              </a:spcBef>
              <a:buFont typeface="Arial" charset="0"/>
              <a:buChar char="•"/>
              <a:defRPr/>
            </a:pPr>
            <a:r>
              <a:rPr lang="bs-Latn-BA" dirty="0" smtClean="0">
                <a:latin typeface="+mj-lt"/>
              </a:rPr>
              <a:t>Identifikuju relevantne odredbe materijalnog prava iz diskusija o predmetima za razmatranje. </a:t>
            </a:r>
            <a:endParaRPr lang="en-GB" dirty="0" smtClean="0">
              <a:latin typeface="+mj-lt"/>
            </a:endParaRPr>
          </a:p>
          <a:p>
            <a:pPr marL="0" indent="0">
              <a:spcBef>
                <a:spcPct val="20000"/>
              </a:spcBef>
              <a:defRPr/>
            </a:pPr>
            <a:endParaRPr lang="en-US" sz="2200" dirty="0" smtClean="0">
              <a:ea typeface="MS PGothic" charset="0"/>
              <a:cs typeface="MS PGothic" charset="0"/>
            </a:endParaRPr>
          </a:p>
        </p:txBody>
      </p:sp>
      <p:sp>
        <p:nvSpPr>
          <p:cNvPr id="148484" name="Slide Number Placeholder 1"/>
          <p:cNvSpPr>
            <a:spLocks noGrp="1"/>
          </p:cNvSpPr>
          <p:nvPr>
            <p:ph type="sldNum" sz="quarter" idx="12"/>
          </p:nvPr>
        </p:nvSpPr>
        <p:spPr bwMode="auto">
          <a:noFill/>
          <a:ln>
            <a:miter lim="800000"/>
            <a:headEnd/>
            <a:tailEnd/>
          </a:ln>
        </p:spPr>
        <p:txBody>
          <a:bodyPr/>
          <a:lstStyle/>
          <a:p>
            <a:fld id="{83049967-7C68-4B1A-9E22-5EB05A419800}" type="slidenum">
              <a:rPr lang="en-US" altLang="en-US">
                <a:cs typeface="Arial" charset="0"/>
              </a:rPr>
              <a:pPr/>
              <a:t>89</a:t>
            </a:fld>
            <a:endParaRPr lang="en-US" altLang="en-US">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p:cNvSpPr>
          <p:nvPr>
            <p:ph type="body" idx="1"/>
          </p:nvPr>
        </p:nvSpPr>
        <p:spPr>
          <a:xfrm>
            <a:off x="385763" y="846138"/>
            <a:ext cx="8229600" cy="4525962"/>
          </a:xfrm>
        </p:spPr>
        <p:txBody>
          <a:bodyPr/>
          <a:lstStyle/>
          <a:p>
            <a:pPr algn="ctr" eaLnBrk="1" hangingPunct="1">
              <a:buFont typeface="Arial" charset="0"/>
              <a:buNone/>
            </a:pPr>
            <a:endParaRPr lang="en-GB" altLang="en-US" b="1" dirty="0" smtClean="0"/>
          </a:p>
          <a:p>
            <a:pPr algn="ctr" eaLnBrk="1" hangingPunct="1">
              <a:lnSpc>
                <a:spcPct val="155000"/>
              </a:lnSpc>
              <a:buFont typeface="Arial" charset="0"/>
              <a:buNone/>
            </a:pPr>
            <a:r>
              <a:rPr lang="hr-HR" altLang="en-US" b="1" dirty="0" smtClean="0"/>
              <a:t>Krivična dela protiv poverljivosti, integriteta i dostupnosti kompjuterskih podataka i sistema </a:t>
            </a:r>
            <a:endParaRPr lang="en-GB" altLang="en-US" b="1" dirty="0" smtClean="0"/>
          </a:p>
          <a:p>
            <a:pPr marL="0" indent="0" eaLnBrk="1" hangingPunct="1">
              <a:buNone/>
            </a:pPr>
            <a:endParaRPr lang="en-GB" altLang="en-US" dirty="0" smtClean="0"/>
          </a:p>
        </p:txBody>
      </p:sp>
      <p:sp>
        <p:nvSpPr>
          <p:cNvPr id="8195" name="Slide Number Placeholder 1"/>
          <p:cNvSpPr>
            <a:spLocks noGrp="1"/>
          </p:cNvSpPr>
          <p:nvPr>
            <p:ph type="sldNum" sz="quarter" idx="12"/>
          </p:nvPr>
        </p:nvSpPr>
        <p:spPr bwMode="auto">
          <a:noFill/>
          <a:ln>
            <a:miter lim="800000"/>
            <a:headEnd/>
            <a:tailEnd/>
          </a:ln>
        </p:spPr>
        <p:txBody>
          <a:bodyPr/>
          <a:lstStyle/>
          <a:p>
            <a:fld id="{41A4E6BC-12E5-4BCA-BCC1-8D8E25C58722}" type="slidenum">
              <a:rPr lang="en-US" altLang="en-US">
                <a:cs typeface="Arial" charset="0"/>
              </a:rPr>
              <a:pPr/>
              <a:t>9</a:t>
            </a:fld>
            <a:endParaRPr lang="en-US" altLang="en-US">
              <a:cs typeface="Arial"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506" name="Picture 6" descr="Question Mark Clip Art">
            <a:hlinkClick r:id="rId3"/>
          </p:cNvPr>
          <p:cNvPicPr>
            <a:picLocks noChangeAspect="1" noChangeArrowheads="1"/>
          </p:cNvPicPr>
          <p:nvPr/>
        </p:nvPicPr>
        <p:blipFill>
          <a:blip r:embed="rId4"/>
          <a:srcRect/>
          <a:stretch>
            <a:fillRect/>
          </a:stretch>
        </p:blipFill>
        <p:spPr bwMode="auto">
          <a:xfrm>
            <a:off x="3143250" y="1357313"/>
            <a:ext cx="2857500" cy="2857500"/>
          </a:xfrm>
          <a:prstGeom prst="rect">
            <a:avLst/>
          </a:prstGeom>
          <a:noFill/>
          <a:ln w="9525">
            <a:noFill/>
            <a:miter lim="800000"/>
            <a:headEnd/>
            <a:tailEnd/>
          </a:ln>
        </p:spPr>
      </p:pic>
      <p:sp>
        <p:nvSpPr>
          <p:cNvPr id="149507" name="TextBox 3"/>
          <p:cNvSpPr txBox="1">
            <a:spLocks noChangeArrowheads="1"/>
          </p:cNvSpPr>
          <p:nvPr/>
        </p:nvSpPr>
        <p:spPr bwMode="auto">
          <a:xfrm>
            <a:off x="3071813" y="4500563"/>
            <a:ext cx="2345194" cy="923330"/>
          </a:xfrm>
          <a:prstGeom prst="rect">
            <a:avLst/>
          </a:prstGeom>
          <a:noFill/>
          <a:ln w="9525">
            <a:noFill/>
            <a:miter lim="800000"/>
            <a:headEnd/>
            <a:tailEnd/>
          </a:ln>
        </p:spPr>
        <p:txBody>
          <a:bodyPr wrap="none">
            <a:spAutoFit/>
          </a:bodyPr>
          <a:lstStyle/>
          <a:p>
            <a:pPr eaLnBrk="1" hangingPunct="1"/>
            <a:r>
              <a:rPr lang="bs-Latn-BA" altLang="en-US" sz="5400" b="1" dirty="0" smtClean="0">
                <a:latin typeface="Calibri" pitchFamily="34" charset="0"/>
              </a:rPr>
              <a:t>Pitanja </a:t>
            </a:r>
            <a:endParaRPr lang="en-GB" altLang="en-US" sz="5400" b="1" dirty="0">
              <a:latin typeface="Calibri" pitchFamily="34" charset="0"/>
            </a:endParaRPr>
          </a:p>
        </p:txBody>
      </p:sp>
      <p:sp>
        <p:nvSpPr>
          <p:cNvPr id="149508" name="Slide Number Placeholder 1"/>
          <p:cNvSpPr>
            <a:spLocks noGrp="1"/>
          </p:cNvSpPr>
          <p:nvPr>
            <p:ph type="sldNum" sz="quarter" idx="12"/>
          </p:nvPr>
        </p:nvSpPr>
        <p:spPr bwMode="auto">
          <a:noFill/>
          <a:ln>
            <a:miter lim="800000"/>
            <a:headEnd/>
            <a:tailEnd/>
          </a:ln>
        </p:spPr>
        <p:txBody>
          <a:bodyPr/>
          <a:lstStyle/>
          <a:p>
            <a:fld id="{3A42F18E-FF5B-424B-B099-263DBA434E88}" type="slidenum">
              <a:rPr lang="en-US" altLang="en-US">
                <a:cs typeface="Arial" charset="0"/>
              </a:rPr>
              <a:pPr/>
              <a:t>90</a:t>
            </a:fld>
            <a:endParaRPr lang="en-US" altLang="en-US">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13972</TotalTime>
  <Words>10463</Words>
  <Application>Microsoft Office PowerPoint</Application>
  <PresentationFormat>On-screen Show (4:3)</PresentationFormat>
  <Paragraphs>1046</Paragraphs>
  <Slides>90</Slides>
  <Notes>83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90</vt:i4>
      </vt:variant>
    </vt:vector>
  </HeadingPairs>
  <TitlesOfParts>
    <vt:vector size="98" baseType="lpstr">
      <vt:lpstr>MS PGothic</vt:lpstr>
      <vt:lpstr>MS PGothic</vt:lpstr>
      <vt:lpstr>Arial</vt:lpstr>
      <vt:lpstr>Arial Narrow</vt:lpstr>
      <vt:lpstr>Calibri</vt:lpstr>
      <vt:lpstr>Times New Roman</vt:lpstr>
      <vt:lpstr>Wingdings</vt:lpstr>
      <vt:lpstr>Office Theme</vt:lpstr>
      <vt:lpstr>Uvodna obuka o visokotehnološkom kriminalu za sudije i tužioce</vt:lpstr>
      <vt:lpstr>Dnevni red </vt:lpstr>
      <vt:lpstr>Ciljevi sesija </vt:lpstr>
      <vt:lpstr>Prvi deo Konvencija o kibernetičkom kriminalu iz Budimpešte 23.11.2001.  Materijalno krivično pravo  </vt:lpstr>
      <vt:lpstr>Razlozi donošenja Konvencije</vt:lpstr>
      <vt:lpstr>Konvencija</vt:lpstr>
      <vt:lpstr>Obim Konvencije  </vt:lpstr>
      <vt:lpstr>Odredbe materijalnog krivičnog prava </vt:lpstr>
      <vt:lpstr>PowerPoint Presentation</vt:lpstr>
      <vt:lpstr>PowerPoint Presentation</vt:lpstr>
      <vt:lpstr>Član 2.  - Nedozvoljeni pristup</vt:lpstr>
      <vt:lpstr>Bitni elementi</vt:lpstr>
      <vt:lpstr>Pristup</vt:lpstr>
      <vt:lpstr>Kompjuterski sistem kao cjelina ili dio kompjuterskog sistema </vt:lpstr>
      <vt:lpstr>Bespravan </vt:lpstr>
      <vt:lpstr>Dodatni elementi za inkriminaciju </vt:lpstr>
      <vt:lpstr>PowerPoint Presentation</vt:lpstr>
      <vt:lpstr>Član 3. – Nezakonito presretanje</vt:lpstr>
      <vt:lpstr>Bitni elementi</vt:lpstr>
      <vt:lpstr>Presretanje</vt:lpstr>
      <vt:lpstr>Bespravno</vt:lpstr>
      <vt:lpstr>Tehnička sredstva</vt:lpstr>
      <vt:lpstr>Nejavni prenos podataka</vt:lpstr>
      <vt:lpstr>U odredištu, na početku ili unutar kompjuterskog sistema </vt:lpstr>
      <vt:lpstr>Elektromagnetske emisije </vt:lpstr>
      <vt:lpstr>Dodatni elementi za inkriminaciju</vt:lpstr>
      <vt:lpstr>PowerPoint Presentation</vt:lpstr>
      <vt:lpstr>Član  4. – Povreda integriteta podataka </vt:lpstr>
      <vt:lpstr>Bitni elementi</vt:lpstr>
      <vt:lpstr>Oštećivanje (kvarenje)</vt:lpstr>
      <vt:lpstr>Brisanje</vt:lpstr>
      <vt:lpstr>Izmjene</vt:lpstr>
      <vt:lpstr>Prikrivanje-element koji nije naveden u našem prevodu Konvencije</vt:lpstr>
      <vt:lpstr>Bespravno</vt:lpstr>
      <vt:lpstr>Dodatni element-ozbiljna šteta</vt:lpstr>
      <vt:lpstr>PowerPoint Presentation</vt:lpstr>
      <vt:lpstr>Član 5. – Povreda integriteta sistema</vt:lpstr>
      <vt:lpstr>Bitni elementi</vt:lpstr>
      <vt:lpstr>Ometanje funkcionisanja kompjuterskog sistema</vt:lpstr>
      <vt:lpstr>Ometanja u većem stepenu</vt:lpstr>
      <vt:lpstr>Bespravno</vt:lpstr>
      <vt:lpstr>PowerPoint Presentation</vt:lpstr>
      <vt:lpstr>Član 6. – Zloupotreba uređaja </vt:lpstr>
      <vt:lpstr>Član 6. stav 1.</vt:lpstr>
      <vt:lpstr>Član 6. – stav 2. i 3.</vt:lpstr>
      <vt:lpstr>Bitni element </vt:lpstr>
      <vt:lpstr>Bitni elementi  tačke a)</vt:lpstr>
      <vt:lpstr>Proizvodnja, prodaja, itd.</vt:lpstr>
      <vt:lpstr>Kompjuterski programi</vt:lpstr>
      <vt:lpstr>Prvenstveno napravljeni ili prilagođeni  za izvršenje dela</vt:lpstr>
      <vt:lpstr>lozinke, pristupni kodovi itd.</vt:lpstr>
      <vt:lpstr>Posjedovanje uređaja, lozinki itd.</vt:lpstr>
      <vt:lpstr>PowerPoint Presentation</vt:lpstr>
      <vt:lpstr>PowerPoint Presentation</vt:lpstr>
      <vt:lpstr>Član 7. – Kompjutersko falsifikovanje  </vt:lpstr>
      <vt:lpstr>Bitni elementi </vt:lpstr>
      <vt:lpstr>Unošenje, izmjena, brisanje ili ukidanje </vt:lpstr>
      <vt:lpstr>PowerPoint Presentation</vt:lpstr>
      <vt:lpstr>Član 8. – Kompjuterska prevara</vt:lpstr>
      <vt:lpstr>Bitni elementi </vt:lpstr>
      <vt:lpstr>Unošenje, mijenjanje, brisanje, ukidanje i ometanje</vt:lpstr>
      <vt:lpstr>Imovinska šteta </vt:lpstr>
      <vt:lpstr>PowerPoint Presentation</vt:lpstr>
      <vt:lpstr>PowerPoint Presentation</vt:lpstr>
      <vt:lpstr>Član 9. – Prekršaji koji se odnose na dječju pornografiju  stav 1.</vt:lpstr>
      <vt:lpstr>Član  9. – Prekršaji koji se odnose na dječju pornografiju stav 2.</vt:lpstr>
      <vt:lpstr> Član 9.-Prekršaji koji se odnose na dječju pornografiju </vt:lpstr>
      <vt:lpstr>Maloljetnik </vt:lpstr>
      <vt:lpstr>PowerPoint Presentation</vt:lpstr>
      <vt:lpstr>PowerPoint Presentation</vt:lpstr>
      <vt:lpstr>Član 10. – Prekršaji u vezi sa napadom na intelektualnu svojinu i odnosna prava  stav 1. </vt:lpstr>
      <vt:lpstr>Član 10. – Prekršaji u vezi sa napadom na intelektualnu svojinu i odnosna prava stav 2.  </vt:lpstr>
      <vt:lpstr>Član 10. – Prekršaji u vezi sa napadom na intelektualnu svojinu i odnosna prava stav 3.  </vt:lpstr>
      <vt:lpstr>PowerPoint Presentation</vt:lpstr>
      <vt:lpstr>PowerPoint Presentation</vt:lpstr>
      <vt:lpstr>Drugi deo  Predmeti za razmatranje</vt:lpstr>
      <vt:lpstr>Predmet za razmatranje 1. </vt:lpstr>
      <vt:lpstr>Predmet za razmatranje 2.</vt:lpstr>
      <vt:lpstr>Predmet za razmatranje 3. </vt:lpstr>
      <vt:lpstr>Predmet za razmatranje 4. </vt:lpstr>
      <vt:lpstr>Predmet za razmatranje 5. </vt:lpstr>
      <vt:lpstr>Predmet za razmatranje 6.</vt:lpstr>
      <vt:lpstr>Predmet za razmatranje 8. </vt:lpstr>
      <vt:lpstr>Predmet za razmatranje 9.</vt:lpstr>
      <vt:lpstr>Predmet za razmatranje 10. </vt:lpstr>
      <vt:lpstr>Predmet za razmatranje 11.</vt:lpstr>
      <vt:lpstr>PowerPoint Presentation</vt:lpstr>
      <vt:lpstr>Četvrti deo Sažetak </vt:lpstr>
      <vt:lpstr>Sažetak </vt:lpstr>
      <vt:lpstr>PowerPoint Presentation</vt:lpstr>
    </vt:vector>
  </TitlesOfParts>
  <Company>Technology Risk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Cybercrime Training for Judges and Prosecutors</dc:title>
  <dc:creator>Nigel Jones</dc:creator>
  <cp:lastModifiedBy>Hana Vranjesevic</cp:lastModifiedBy>
  <cp:revision>625</cp:revision>
  <dcterms:created xsi:type="dcterms:W3CDTF">2012-01-26T09:33:22Z</dcterms:created>
  <dcterms:modified xsi:type="dcterms:W3CDTF">2019-04-11T11:39:59Z</dcterms:modified>
</cp:coreProperties>
</file>