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334" r:id="rId4"/>
    <p:sldId id="316" r:id="rId5"/>
    <p:sldId id="317" r:id="rId6"/>
    <p:sldId id="318" r:id="rId7"/>
    <p:sldId id="319" r:id="rId8"/>
    <p:sldId id="335" r:id="rId9"/>
    <p:sldId id="336" r:id="rId10"/>
    <p:sldId id="315" r:id="rId11"/>
    <p:sldId id="331" r:id="rId12"/>
    <p:sldId id="263" r:id="rId13"/>
    <p:sldId id="278" r:id="rId14"/>
    <p:sldId id="279" r:id="rId15"/>
    <p:sldId id="273" r:id="rId16"/>
    <p:sldId id="314" r:id="rId17"/>
    <p:sldId id="306" r:id="rId18"/>
    <p:sldId id="307" r:id="rId19"/>
    <p:sldId id="311" r:id="rId20"/>
    <p:sldId id="275" r:id="rId21"/>
    <p:sldId id="281" r:id="rId22"/>
    <p:sldId id="282" r:id="rId23"/>
    <p:sldId id="283" r:id="rId24"/>
    <p:sldId id="284" r:id="rId25"/>
    <p:sldId id="285" r:id="rId26"/>
    <p:sldId id="286" r:id="rId27"/>
    <p:sldId id="287" r:id="rId28"/>
    <p:sldId id="288" r:id="rId29"/>
    <p:sldId id="289" r:id="rId30"/>
    <p:sldId id="312" r:id="rId31"/>
    <p:sldId id="290" r:id="rId32"/>
    <p:sldId id="291" r:id="rId33"/>
    <p:sldId id="294" r:id="rId34"/>
    <p:sldId id="293" r:id="rId35"/>
    <p:sldId id="296" r:id="rId36"/>
    <p:sldId id="297" r:id="rId37"/>
    <p:sldId id="337" r:id="rId38"/>
    <p:sldId id="338" r:id="rId39"/>
    <p:sldId id="339" r:id="rId40"/>
    <p:sldId id="329" r:id="rId41"/>
    <p:sldId id="332" r:id="rId42"/>
    <p:sldId id="328" r:id="rId43"/>
    <p:sldId id="298" r:id="rId44"/>
    <p:sldId id="300" r:id="rId45"/>
    <p:sldId id="301" r:id="rId46"/>
    <p:sldId id="302" r:id="rId47"/>
    <p:sldId id="303" r:id="rId48"/>
    <p:sldId id="304" r:id="rId49"/>
    <p:sldId id="272" r:id="rId50"/>
    <p:sldId id="324" r:id="rId51"/>
    <p:sldId id="325" r:id="rId52"/>
    <p:sldId id="326" r:id="rId53"/>
    <p:sldId id="327" r:id="rId54"/>
    <p:sldId id="333" r:id="rId55"/>
    <p:sldId id="340" r:id="rId56"/>
    <p:sldId id="308"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60"/>
  </p:normalViewPr>
  <p:slideViewPr>
    <p:cSldViewPr>
      <p:cViewPr varScale="1">
        <p:scale>
          <a:sx n="69" d="100"/>
          <a:sy n="69" d="100"/>
        </p:scale>
        <p:origin x="-14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7DAF182-5F2F-46C7-8DC6-F2BE555A6CCE}" type="datetimeFigureOut">
              <a:rPr lang="en-US" smtClean="0"/>
              <a:t>3/11/2019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A859117-9D8A-42B3-BFE1-63FF31FF022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DAF182-5F2F-46C7-8DC6-F2BE555A6CCE}"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59117-9D8A-42B3-BFE1-63FF31FF022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DAF182-5F2F-46C7-8DC6-F2BE555A6CCE}"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59117-9D8A-42B3-BFE1-63FF31FF022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DAF182-5F2F-46C7-8DC6-F2BE555A6CCE}"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59117-9D8A-42B3-BFE1-63FF31FF022D}" type="slidenum">
              <a:rPr lang="en-US" smtClean="0"/>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7DAF182-5F2F-46C7-8DC6-F2BE555A6CCE}" type="datetimeFigureOut">
              <a:rPr lang="en-US" smtClean="0"/>
              <a:t>3/11/2019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859117-9D8A-42B3-BFE1-63FF31FF022D}"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DAF182-5F2F-46C7-8DC6-F2BE555A6CCE}" type="datetimeFigureOut">
              <a:rPr lang="en-US" smtClean="0"/>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59117-9D8A-42B3-BFE1-63FF31FF022D}" type="slidenum">
              <a:rPr lang="en-US" smtClean="0"/>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7DAF182-5F2F-46C7-8DC6-F2BE555A6CCE}" type="datetimeFigureOut">
              <a:rPr lang="en-US" smtClean="0"/>
              <a:t>3/11/2019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859117-9D8A-42B3-BFE1-63FF31FF022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7DAF182-5F2F-46C7-8DC6-F2BE555A6CCE}" type="datetimeFigureOut">
              <a:rPr lang="en-US" smtClean="0"/>
              <a:t>3/11/2019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859117-9D8A-42B3-BFE1-63FF31FF022D}" type="slidenum">
              <a:rPr lang="en-US" smtClean="0"/>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DAF182-5F2F-46C7-8DC6-F2BE555A6CCE}" type="datetimeFigureOut">
              <a:rPr lang="en-US" smtClean="0"/>
              <a:t>3/11/2019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859117-9D8A-42B3-BFE1-63FF31FF022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07DAF182-5F2F-46C7-8DC6-F2BE555A6CCE}" type="datetimeFigureOut">
              <a:rPr lang="en-US" smtClean="0"/>
              <a:t>3/11/2019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859117-9D8A-42B3-BFE1-63FF31FF022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7DAF182-5F2F-46C7-8DC6-F2BE555A6CCE}" type="datetimeFigureOut">
              <a:rPr lang="en-US" smtClean="0"/>
              <a:t>3/11/2019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A859117-9D8A-42B3-BFE1-63FF31FF022D}"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7DAF182-5F2F-46C7-8DC6-F2BE555A6CCE}" type="datetimeFigureOut">
              <a:rPr lang="en-US" smtClean="0"/>
              <a:t>3/11/2019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A859117-9D8A-42B3-BFE1-63FF31FF022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raskrinkavanje.ba/analiza/kako-se-prosirila-dezinformacija-o-istrazivanju-korupcije-u-bih" TargetMode="External"/><Relationship Id="rId2" Type="http://schemas.openxmlformats.org/officeDocument/2006/relationships/hyperlink" Target="http://news.gallup.com/poll/165476/government-corruption-viewed-pervasive-worldwide.aspx?g_source=link_NEWSV9&amp;g_medium=TOPIC&amp;g_campaign=item_&amp;g_content=Government%20Corruption%20Viewed%20as%20Pervasive%20Worldwid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6632"/>
            <a:ext cx="7772400" cy="4464496"/>
          </a:xfrm>
        </p:spPr>
        <p:txBody>
          <a:bodyPr>
            <a:normAutofit fontScale="90000"/>
          </a:bodyPr>
          <a:lstStyle/>
          <a:p>
            <a:pPr algn="ctr"/>
            <a:r>
              <a:rPr lang="sr-Latn-RS" dirty="0" smtClean="0"/>
              <a:t/>
            </a:r>
            <a:br>
              <a:rPr lang="sr-Latn-RS" dirty="0" smtClean="0"/>
            </a:br>
            <a:r>
              <a:rPr lang="sr-Latn-RS" dirty="0"/>
              <a:t/>
            </a:r>
            <a:br>
              <a:rPr lang="sr-Latn-RS" dirty="0"/>
            </a:br>
            <a:r>
              <a:rPr lang="sr-Latn-RS" sz="2200" i="1" dirty="0" smtClean="0"/>
              <a:t>Projekat  „Jačanje tužilačkih kapaciteta u sistemu krivičnog pravosuđa“  VSTV BiH uz podršku Vlade  Švicarske i Vlade Norveške</a:t>
            </a:r>
            <a:br>
              <a:rPr lang="sr-Latn-RS" sz="2200" i="1" dirty="0" smtClean="0"/>
            </a:br>
            <a:r>
              <a:rPr lang="sr-Latn-RS" dirty="0" smtClean="0"/>
              <a:t/>
            </a:r>
            <a:br>
              <a:rPr lang="sr-Latn-RS" dirty="0" smtClean="0"/>
            </a:br>
            <a:r>
              <a:rPr lang="en-US" dirty="0" smtClean="0"/>
              <a:t>KVALITET OPTU</a:t>
            </a:r>
            <a:r>
              <a:rPr lang="sr-Latn-RS" dirty="0" smtClean="0"/>
              <a:t>ŽNICE KOD KORUPTIVNIH KRIVIČNIH DJELA</a:t>
            </a:r>
            <a:endParaRPr lang="en-US" dirty="0"/>
          </a:p>
        </p:txBody>
      </p:sp>
      <p:sp>
        <p:nvSpPr>
          <p:cNvPr id="3" name="Subtitle 2"/>
          <p:cNvSpPr>
            <a:spLocks noGrp="1"/>
          </p:cNvSpPr>
          <p:nvPr>
            <p:ph type="subTitle" idx="1"/>
          </p:nvPr>
        </p:nvSpPr>
        <p:spPr>
          <a:xfrm>
            <a:off x="1371600" y="4869160"/>
            <a:ext cx="6400800" cy="1296144"/>
          </a:xfrm>
        </p:spPr>
        <p:txBody>
          <a:bodyPr>
            <a:normAutofit fontScale="47500" lnSpcReduction="20000"/>
          </a:bodyPr>
          <a:lstStyle/>
          <a:p>
            <a:pPr algn="ctr"/>
            <a:endParaRPr lang="sr-Latn-RS" dirty="0" smtClean="0">
              <a:solidFill>
                <a:schemeClr val="tx1"/>
              </a:solidFill>
            </a:endParaRPr>
          </a:p>
          <a:p>
            <a:pPr algn="ctr"/>
            <a:endParaRPr lang="sr-Latn-RS" dirty="0">
              <a:solidFill>
                <a:schemeClr val="tx1"/>
              </a:solidFill>
            </a:endParaRPr>
          </a:p>
          <a:p>
            <a:pPr algn="ctr"/>
            <a:endParaRPr lang="sr-Latn-RS" dirty="0" smtClean="0">
              <a:solidFill>
                <a:schemeClr val="tx1"/>
              </a:solidFill>
            </a:endParaRPr>
          </a:p>
          <a:p>
            <a:pPr algn="ctr"/>
            <a:endParaRPr lang="sr-Latn-RS" dirty="0">
              <a:solidFill>
                <a:schemeClr val="tx1"/>
              </a:solidFill>
            </a:endParaRPr>
          </a:p>
          <a:p>
            <a:pPr algn="ctr"/>
            <a:r>
              <a:rPr lang="sr-Latn-RS" sz="4400" dirty="0" smtClean="0">
                <a:solidFill>
                  <a:schemeClr val="tx1"/>
                </a:solidFill>
              </a:rPr>
              <a:t>CEST RS, Banja Luka, 12.03.2019.godine</a:t>
            </a:r>
            <a:endParaRPr lang="en-US" sz="4400" dirty="0">
              <a:solidFill>
                <a:schemeClr val="tx1"/>
              </a:solidFill>
            </a:endParaRPr>
          </a:p>
        </p:txBody>
      </p:sp>
    </p:spTree>
    <p:extLst>
      <p:ext uri="{BB962C8B-B14F-4D97-AF65-F5344CB8AC3E}">
        <p14:creationId xmlns:p14="http://schemas.microsoft.com/office/powerpoint/2010/main" val="402718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661248"/>
          </a:xfrm>
        </p:spPr>
        <p:txBody>
          <a:bodyPr>
            <a:normAutofit/>
          </a:bodyPr>
          <a:lstStyle/>
          <a:p>
            <a:pPr>
              <a:lnSpc>
                <a:spcPct val="70000"/>
              </a:lnSpc>
              <a:buFont typeface="Wingdings" pitchFamily="2" charset="2"/>
              <a:buChar char="§"/>
            </a:pPr>
            <a:r>
              <a:rPr lang="hr-BA" altLang="en-US" sz="2400" dirty="0"/>
              <a:t>Anonimne prijave, pisma građana, dojave </a:t>
            </a:r>
            <a:r>
              <a:rPr lang="hr-BA" altLang="en-US" sz="2400" dirty="0" smtClean="0"/>
              <a:t>telefonom, putem elektronske pošte,</a:t>
            </a:r>
            <a:endParaRPr lang="hr-BA" altLang="en-US" sz="2400" dirty="0"/>
          </a:p>
          <a:p>
            <a:pPr>
              <a:lnSpc>
                <a:spcPct val="70000"/>
              </a:lnSpc>
              <a:buFont typeface="Wingdings" pitchFamily="2" charset="2"/>
              <a:buChar char="§"/>
            </a:pPr>
            <a:r>
              <a:rPr lang="hr-BA" altLang="en-US" sz="2400" dirty="0"/>
              <a:t>Saopštenja državnih organa, službenog ili odgovornog organa </a:t>
            </a:r>
            <a:r>
              <a:rPr lang="hr-BA" altLang="en-US" sz="2400" dirty="0" smtClean="0"/>
              <a:t> </a:t>
            </a:r>
            <a:r>
              <a:rPr lang="hr-BA" altLang="en-US" sz="2400" dirty="0"/>
              <a:t>po njihovom </a:t>
            </a:r>
            <a:r>
              <a:rPr lang="hr-BA" altLang="en-US" sz="2400" dirty="0" smtClean="0"/>
              <a:t>mišljenju o </a:t>
            </a:r>
            <a:r>
              <a:rPr lang="hr-BA" altLang="en-US" sz="2400" dirty="0"/>
              <a:t>utvrđenoj korupciji</a:t>
            </a:r>
          </a:p>
          <a:p>
            <a:pPr>
              <a:lnSpc>
                <a:spcPct val="70000"/>
              </a:lnSpc>
              <a:buFont typeface="Wingdings" pitchFamily="2" charset="2"/>
              <a:buChar char="§"/>
            </a:pPr>
            <a:r>
              <a:rPr lang="hr-BA" altLang="en-US" sz="2400" dirty="0"/>
              <a:t>Povjerljive informacije od strane informatora</a:t>
            </a:r>
          </a:p>
          <a:p>
            <a:pPr>
              <a:lnSpc>
                <a:spcPct val="70000"/>
              </a:lnSpc>
              <a:buFont typeface="Wingdings" pitchFamily="2" charset="2"/>
              <a:buChar char="§"/>
            </a:pPr>
            <a:r>
              <a:rPr lang="hr-BA" altLang="en-US" sz="2400" dirty="0"/>
              <a:t>Dopisi i članci u sredstvima javnog informisanja</a:t>
            </a:r>
          </a:p>
          <a:p>
            <a:pPr>
              <a:buFont typeface="Wingdings" pitchFamily="2" charset="2"/>
              <a:buChar char="§"/>
            </a:pPr>
            <a:r>
              <a:rPr lang="hr-BA" altLang="en-US" sz="2400" dirty="0"/>
              <a:t>Iskazi osumnjičenih za druga krivična djela </a:t>
            </a:r>
          </a:p>
          <a:p>
            <a:pPr>
              <a:buFont typeface="Wingdings" pitchFamily="2" charset="2"/>
              <a:buChar char="§"/>
            </a:pPr>
            <a:r>
              <a:rPr lang="hr-BA" altLang="en-US" sz="2400" dirty="0"/>
              <a:t>Prijava davaoca mita koji očekuje da bude oslobođen od kazne</a:t>
            </a:r>
          </a:p>
          <a:p>
            <a:pPr>
              <a:buFont typeface="Wingdings" pitchFamily="2" charset="2"/>
              <a:buChar char="§"/>
            </a:pPr>
            <a:r>
              <a:rPr lang="hr-BA" altLang="en-US" sz="2400" dirty="0"/>
              <a:t>Razmatranje nekog drugog krivičnog djela ili čak građansko-pravnog delikta</a:t>
            </a:r>
          </a:p>
          <a:p>
            <a:pPr>
              <a:buFont typeface="Wingdings" pitchFamily="2" charset="2"/>
              <a:buChar char="§"/>
            </a:pPr>
            <a:r>
              <a:rPr lang="hr-BA" altLang="en-US" sz="2400" dirty="0"/>
              <a:t>Slučajni nalazi iz posebnih istražnih radnji</a:t>
            </a:r>
          </a:p>
          <a:p>
            <a:pPr>
              <a:buFont typeface="Wingdings" pitchFamily="2" charset="2"/>
              <a:buChar char="§"/>
            </a:pPr>
            <a:r>
              <a:rPr lang="hr-BA" altLang="en-US" sz="2400" dirty="0"/>
              <a:t>Praćenje revizorskih izvještaja o budžetima </a:t>
            </a:r>
          </a:p>
          <a:p>
            <a:endParaRPr lang="en-US" dirty="0"/>
          </a:p>
        </p:txBody>
      </p:sp>
      <p:sp>
        <p:nvSpPr>
          <p:cNvPr id="3" name="Title 2"/>
          <p:cNvSpPr>
            <a:spLocks noGrp="1"/>
          </p:cNvSpPr>
          <p:nvPr>
            <p:ph type="title"/>
          </p:nvPr>
        </p:nvSpPr>
        <p:spPr>
          <a:xfrm>
            <a:off x="457200" y="274638"/>
            <a:ext cx="8229600" cy="850106"/>
          </a:xfrm>
        </p:spPr>
        <p:txBody>
          <a:bodyPr>
            <a:normAutofit/>
          </a:bodyPr>
          <a:lstStyle/>
          <a:p>
            <a:r>
              <a:rPr lang="hr-BA" sz="3600" dirty="0" smtClean="0">
                <a:solidFill>
                  <a:schemeClr val="tx1">
                    <a:lumMod val="75000"/>
                    <a:lumOff val="25000"/>
                  </a:schemeClr>
                </a:solidFill>
                <a:latin typeface="+mn-lt"/>
              </a:rPr>
              <a:t>Otkrivanje korupcije-</a:t>
            </a:r>
            <a:r>
              <a:rPr lang="hr-BA" altLang="en-US" sz="3600" dirty="0" smtClean="0">
                <a:latin typeface="+mn-lt"/>
              </a:rPr>
              <a:t> </a:t>
            </a:r>
            <a:r>
              <a:rPr lang="hr-BA" altLang="en-US" sz="3600" dirty="0">
                <a:latin typeface="+mn-lt"/>
              </a:rPr>
              <a:t>saznanja</a:t>
            </a:r>
            <a:endParaRPr lang="en-US" sz="3600" dirty="0">
              <a:latin typeface="+mn-lt"/>
            </a:endParaRPr>
          </a:p>
        </p:txBody>
      </p:sp>
    </p:spTree>
    <p:extLst>
      <p:ext uri="{BB962C8B-B14F-4D97-AF65-F5344CB8AC3E}">
        <p14:creationId xmlns:p14="http://schemas.microsoft.com/office/powerpoint/2010/main" val="861858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sr-Latn-RS" dirty="0" smtClean="0"/>
              <a:t>Zloupotreba službenog položaja ili ovlaštenja</a:t>
            </a:r>
          </a:p>
          <a:p>
            <a:r>
              <a:rPr lang="sr-Latn-RS" dirty="0" smtClean="0"/>
              <a:t>Pronevjera</a:t>
            </a:r>
          </a:p>
          <a:p>
            <a:r>
              <a:rPr lang="sr-Latn-RS" dirty="0" smtClean="0"/>
              <a:t>Nesavjestan rad u službi</a:t>
            </a:r>
          </a:p>
          <a:p>
            <a:r>
              <a:rPr lang="sr-Latn-RS" dirty="0" smtClean="0"/>
              <a:t>Zloupotreba ovlaštenja u privredi/Nezakonito postupanje u privrednom poslovanju</a:t>
            </a:r>
          </a:p>
          <a:p>
            <a:r>
              <a:rPr lang="sr-Latn-RS" dirty="0" smtClean="0"/>
              <a:t>Davanje mita</a:t>
            </a:r>
          </a:p>
          <a:p>
            <a:r>
              <a:rPr lang="sr-Latn-RS" dirty="0" smtClean="0"/>
              <a:t>Primanje mita</a:t>
            </a:r>
          </a:p>
          <a:p>
            <a:r>
              <a:rPr lang="sr-Latn-RS" dirty="0" smtClean="0"/>
              <a:t>Prevara u službi</a:t>
            </a:r>
          </a:p>
          <a:p>
            <a:r>
              <a:rPr lang="sr-Latn-RS" dirty="0" smtClean="0"/>
              <a:t>Nesavjesno privredno poslovanje***</a:t>
            </a:r>
          </a:p>
          <a:p>
            <a:r>
              <a:rPr lang="sr-Latn-RS" u="sng" dirty="0" smtClean="0"/>
              <a:t>Ostalo</a:t>
            </a:r>
          </a:p>
          <a:p>
            <a:pPr marL="109728" indent="0">
              <a:buNone/>
            </a:pPr>
            <a:r>
              <a:rPr lang="sr-Latn-RS" sz="1700" dirty="0" smtClean="0"/>
              <a:t>*** </a:t>
            </a:r>
            <a:r>
              <a:rPr lang="sr-Latn-RS" sz="1700" i="1" dirty="0" smtClean="0"/>
              <a:t>Krivični zakonik RS ovo krivično djelo  više ne propisuje</a:t>
            </a:r>
            <a:endParaRPr lang="en-US" sz="1700" i="1" dirty="0"/>
          </a:p>
        </p:txBody>
      </p:sp>
      <p:sp>
        <p:nvSpPr>
          <p:cNvPr id="3" name="Title 2"/>
          <p:cNvSpPr>
            <a:spLocks noGrp="1"/>
          </p:cNvSpPr>
          <p:nvPr>
            <p:ph type="title"/>
          </p:nvPr>
        </p:nvSpPr>
        <p:spPr/>
        <p:txBody>
          <a:bodyPr>
            <a:normAutofit/>
          </a:bodyPr>
          <a:lstStyle/>
          <a:p>
            <a:r>
              <a:rPr lang="sr-Latn-RS" sz="3200" dirty="0" smtClean="0">
                <a:latin typeface="+mn-lt"/>
              </a:rPr>
              <a:t>Najčešća koruptivna krivična djela</a:t>
            </a:r>
            <a:endParaRPr lang="en-US" sz="3200" dirty="0">
              <a:latin typeface="+mn-lt"/>
            </a:endParaRPr>
          </a:p>
        </p:txBody>
      </p:sp>
    </p:spTree>
    <p:extLst>
      <p:ext uri="{BB962C8B-B14F-4D97-AF65-F5344CB8AC3E}">
        <p14:creationId xmlns:p14="http://schemas.microsoft.com/office/powerpoint/2010/main" val="2178487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472608"/>
          </a:xfrm>
        </p:spPr>
        <p:txBody>
          <a:bodyPr>
            <a:normAutofit fontScale="92500" lnSpcReduction="10000"/>
          </a:bodyPr>
          <a:lstStyle/>
          <a:p>
            <a:pPr marL="109728" indent="0">
              <a:buNone/>
            </a:pPr>
            <a:endParaRPr lang="sr-Latn-RS" dirty="0" smtClean="0"/>
          </a:p>
          <a:p>
            <a:r>
              <a:rPr lang="sr-Latn-RS" dirty="0" err="1" smtClean="0"/>
              <a:t>Procjena</a:t>
            </a:r>
            <a:r>
              <a:rPr lang="sr-Latn-RS" dirty="0" smtClean="0"/>
              <a:t> potreba pravosuđa u </a:t>
            </a:r>
            <a:r>
              <a:rPr lang="sr-Latn-RS" dirty="0" err="1" smtClean="0"/>
              <a:t>procesuiranju</a:t>
            </a:r>
            <a:r>
              <a:rPr lang="sr-Latn-RS" dirty="0" smtClean="0"/>
              <a:t> korupcije kroz praćenje rada na krivičnim predmetima, februar 2018., OSCE</a:t>
            </a:r>
          </a:p>
          <a:p>
            <a:pPr marL="109728" indent="0">
              <a:buNone/>
            </a:pPr>
            <a:endParaRPr lang="sr-Latn-RS" dirty="0"/>
          </a:p>
          <a:p>
            <a:r>
              <a:rPr lang="sr-Latn-RS" dirty="0" smtClean="0"/>
              <a:t>Monitoring odgovora pravosuđa na korupciju u BiH-Pilot izvještaj, 2017.</a:t>
            </a:r>
          </a:p>
          <a:p>
            <a:pPr marL="109728" indent="0">
              <a:buNone/>
            </a:pPr>
            <a:endParaRPr lang="sr-Latn-RS" dirty="0" smtClean="0"/>
          </a:p>
          <a:p>
            <a:r>
              <a:rPr lang="sr-Latn-RS" dirty="0"/>
              <a:t>USAID Analiza presuda u predmetima korupcije</a:t>
            </a:r>
          </a:p>
          <a:p>
            <a:pPr marL="109728" indent="0">
              <a:buNone/>
            </a:pPr>
            <a:r>
              <a:rPr lang="sr-Latn-RS" dirty="0"/>
              <a:t>2018</a:t>
            </a:r>
          </a:p>
          <a:p>
            <a:pPr marL="109728" indent="0">
              <a:buNone/>
            </a:pPr>
            <a:endParaRPr lang="sr-Latn-RS" dirty="0" smtClean="0"/>
          </a:p>
          <a:p>
            <a:r>
              <a:rPr lang="sr-Latn-RS" dirty="0" smtClean="0"/>
              <a:t>Osvrt, </a:t>
            </a:r>
            <a:r>
              <a:rPr lang="sr-Latn-RS" dirty="0"/>
              <a:t>Ljiljana Filipović: Kvalitet optužnica i prsuda u BiH kao faktor efikasnog procesuiranja krivičnih djela korupcije </a:t>
            </a:r>
            <a:r>
              <a:rPr lang="sr-Latn-RS" dirty="0" smtClean="0"/>
              <a:t>3/17</a:t>
            </a:r>
          </a:p>
          <a:p>
            <a:endParaRPr lang="sr-Latn-RS" dirty="0"/>
          </a:p>
          <a:p>
            <a:pPr marL="109728" indent="0">
              <a:buNone/>
            </a:pPr>
            <a:endParaRPr lang="sr-Latn-RS" dirty="0"/>
          </a:p>
          <a:p>
            <a:endParaRPr lang="en-US" dirty="0"/>
          </a:p>
        </p:txBody>
      </p:sp>
      <p:sp>
        <p:nvSpPr>
          <p:cNvPr id="3" name="Title 2"/>
          <p:cNvSpPr>
            <a:spLocks noGrp="1"/>
          </p:cNvSpPr>
          <p:nvPr>
            <p:ph type="title"/>
          </p:nvPr>
        </p:nvSpPr>
        <p:spPr>
          <a:xfrm>
            <a:off x="467544" y="260648"/>
            <a:ext cx="8229600" cy="1008112"/>
          </a:xfrm>
        </p:spPr>
        <p:txBody>
          <a:bodyPr>
            <a:normAutofit/>
          </a:bodyPr>
          <a:lstStyle/>
          <a:p>
            <a:r>
              <a:rPr lang="sr-Latn-RS" sz="3600" dirty="0" smtClean="0">
                <a:latin typeface="+mn-lt"/>
              </a:rPr>
              <a:t>Izvještaji, analize, </a:t>
            </a:r>
            <a:r>
              <a:rPr lang="sr-Latn-RS" sz="3600" dirty="0">
                <a:latin typeface="+mn-lt"/>
              </a:rPr>
              <a:t>osvrti </a:t>
            </a:r>
            <a:r>
              <a:rPr lang="sr-Latn-RS" sz="3600" dirty="0" smtClean="0">
                <a:latin typeface="+mn-lt"/>
              </a:rPr>
              <a:t>...</a:t>
            </a:r>
            <a:endParaRPr lang="en-US" sz="3600" dirty="0">
              <a:latin typeface="+mn-lt"/>
            </a:endParaRPr>
          </a:p>
        </p:txBody>
      </p:sp>
    </p:spTree>
    <p:extLst>
      <p:ext uri="{BB962C8B-B14F-4D97-AF65-F5344CB8AC3E}">
        <p14:creationId xmlns:p14="http://schemas.microsoft.com/office/powerpoint/2010/main" val="617550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sr-Latn-RS" sz="2800" dirty="0" smtClean="0"/>
              <a:t>Praćenje rada predmeta korupcije u BiH </a:t>
            </a:r>
          </a:p>
          <a:p>
            <a:r>
              <a:rPr lang="sr-Latn-RS" sz="2800" dirty="0" smtClean="0"/>
              <a:t>Procjena potreba pravosuđa u procesuiranju korupcije kroz praćenje rada na krivičnim predmetima</a:t>
            </a:r>
          </a:p>
          <a:p>
            <a:r>
              <a:rPr lang="sr-Latn-RS" sz="2800" dirty="0"/>
              <a:t>Uzoraka 67 predmeta</a:t>
            </a:r>
          </a:p>
          <a:p>
            <a:r>
              <a:rPr lang="sr-Latn-RS" sz="2800" dirty="0" smtClean="0"/>
              <a:t>Identifikovanje i analiza problema u vezi sa kvalitetom i efikasnošću odgovora pravosuđa na korupciju (tužilaštava i sudova)</a:t>
            </a:r>
            <a:endParaRPr lang="en-US" sz="2800" dirty="0"/>
          </a:p>
        </p:txBody>
      </p:sp>
      <p:sp>
        <p:nvSpPr>
          <p:cNvPr id="3" name="Title 2"/>
          <p:cNvSpPr>
            <a:spLocks noGrp="1"/>
          </p:cNvSpPr>
          <p:nvPr>
            <p:ph type="title"/>
          </p:nvPr>
        </p:nvSpPr>
        <p:spPr/>
        <p:txBody>
          <a:bodyPr>
            <a:normAutofit/>
          </a:bodyPr>
          <a:lstStyle/>
          <a:p>
            <a:r>
              <a:rPr lang="sr-Latn-BA" sz="3600" dirty="0">
                <a:latin typeface="+mn-lt"/>
              </a:rPr>
              <a:t>Izvještaj OSCE</a:t>
            </a:r>
            <a:endParaRPr lang="en-US" sz="3600" dirty="0">
              <a:latin typeface="+mn-lt"/>
            </a:endParaRPr>
          </a:p>
        </p:txBody>
      </p:sp>
    </p:spTree>
    <p:extLst>
      <p:ext uri="{BB962C8B-B14F-4D97-AF65-F5344CB8AC3E}">
        <p14:creationId xmlns:p14="http://schemas.microsoft.com/office/powerpoint/2010/main" val="1090783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260040"/>
          </a:xfrm>
        </p:spPr>
        <p:txBody>
          <a:bodyPr>
            <a:normAutofit/>
          </a:bodyPr>
          <a:lstStyle/>
          <a:p>
            <a:pPr marL="109728" indent="0">
              <a:buNone/>
              <a:defRPr/>
            </a:pPr>
            <a:r>
              <a:rPr lang="sr-Latn-RS" altLang="en-US" sz="2800" dirty="0" smtClean="0"/>
              <a:t>Zapažanja po pitanju izrade optužnica:</a:t>
            </a:r>
            <a:endParaRPr lang="sr-Latn-RS" altLang="en-US" sz="2800" dirty="0"/>
          </a:p>
          <a:p>
            <a:pPr algn="just">
              <a:defRPr/>
            </a:pPr>
            <a:r>
              <a:rPr lang="en-US" altLang="en-US" sz="2800" dirty="0" err="1" smtClean="0"/>
              <a:t>ozbiljni</a:t>
            </a:r>
            <a:r>
              <a:rPr lang="en-US" altLang="en-US" sz="2800" dirty="0" smtClean="0"/>
              <a:t> </a:t>
            </a:r>
            <a:r>
              <a:rPr lang="en-US" altLang="en-US" sz="2800" dirty="0" err="1"/>
              <a:t>nedosta</a:t>
            </a:r>
            <a:r>
              <a:rPr lang="bs-Latn-BA" altLang="en-US" sz="2800" dirty="0"/>
              <a:t>ci</a:t>
            </a:r>
            <a:r>
              <a:rPr lang="en-US" altLang="en-US" sz="2800" dirty="0"/>
              <a:t> </a:t>
            </a:r>
            <a:r>
              <a:rPr lang="en-US" altLang="en-US" sz="2800" dirty="0" err="1"/>
              <a:t>zbog</a:t>
            </a:r>
            <a:r>
              <a:rPr lang="en-US" altLang="en-US" sz="2800" dirty="0"/>
              <a:t> </a:t>
            </a:r>
            <a:r>
              <a:rPr lang="en-US" altLang="en-US" sz="2800" dirty="0" err="1"/>
              <a:t>nepostojanja</a:t>
            </a:r>
            <a:r>
              <a:rPr lang="en-US" altLang="en-US" sz="2800" dirty="0"/>
              <a:t> </a:t>
            </a:r>
            <a:r>
              <a:rPr lang="en-US" altLang="en-US" sz="2800" dirty="0" err="1"/>
              <a:t>ili</a:t>
            </a:r>
            <a:r>
              <a:rPr lang="en-US" altLang="en-US" sz="2800" dirty="0"/>
              <a:t> </a:t>
            </a:r>
            <a:r>
              <a:rPr lang="en-US" altLang="en-US" sz="2800" dirty="0" err="1"/>
              <a:t>zbog</a:t>
            </a:r>
            <a:r>
              <a:rPr lang="en-US" altLang="en-US" sz="2800" dirty="0"/>
              <a:t> </a:t>
            </a:r>
            <a:r>
              <a:rPr lang="en-US" altLang="en-US" sz="2800" dirty="0" err="1"/>
              <a:t>nejasne</a:t>
            </a:r>
            <a:r>
              <a:rPr lang="en-US" altLang="en-US" sz="2800" dirty="0"/>
              <a:t> </a:t>
            </a:r>
            <a:r>
              <a:rPr lang="en-US" altLang="en-US" sz="2800" dirty="0" err="1"/>
              <a:t>identifikacije</a:t>
            </a:r>
            <a:r>
              <a:rPr lang="en-US" altLang="en-US" sz="2800" dirty="0"/>
              <a:t> </a:t>
            </a:r>
            <a:r>
              <a:rPr lang="en-US" altLang="en-US" sz="2800" dirty="0" err="1"/>
              <a:t>jednog</a:t>
            </a:r>
            <a:r>
              <a:rPr lang="en-US" altLang="en-US" sz="2800" dirty="0"/>
              <a:t> </a:t>
            </a:r>
            <a:r>
              <a:rPr lang="en-US" altLang="en-US" sz="2800" dirty="0" err="1"/>
              <a:t>ili</a:t>
            </a:r>
            <a:r>
              <a:rPr lang="en-US" altLang="en-US" sz="2800" dirty="0"/>
              <a:t> </a:t>
            </a:r>
            <a:r>
              <a:rPr lang="en-US" altLang="en-US" sz="2800" dirty="0" err="1"/>
              <a:t>više</a:t>
            </a:r>
            <a:r>
              <a:rPr lang="en-US" altLang="en-US" sz="2800" dirty="0"/>
              <a:t> </a:t>
            </a:r>
            <a:r>
              <a:rPr lang="en-US" altLang="en-US" sz="2800" dirty="0" err="1"/>
              <a:t>elemenata</a:t>
            </a:r>
            <a:r>
              <a:rPr lang="en-US" altLang="en-US" sz="2800" dirty="0"/>
              <a:t> </a:t>
            </a:r>
            <a:r>
              <a:rPr lang="en-US" altLang="en-US" sz="2800" dirty="0" err="1"/>
              <a:t>krivičnog</a:t>
            </a:r>
            <a:r>
              <a:rPr lang="en-US" altLang="en-US" sz="2800" dirty="0"/>
              <a:t> </a:t>
            </a:r>
            <a:r>
              <a:rPr lang="en-US" altLang="en-US" sz="2800" dirty="0" err="1"/>
              <a:t>djela</a:t>
            </a:r>
            <a:r>
              <a:rPr lang="bs-Latn-BA" altLang="en-US" sz="2800" dirty="0"/>
              <a:t> </a:t>
            </a:r>
            <a:r>
              <a:rPr lang="bs-Latn-BA" altLang="en-US" sz="2800" i="1" dirty="0"/>
              <a:t>(</a:t>
            </a:r>
            <a:r>
              <a:rPr lang="en-US" altLang="en-US" sz="2800" i="1" dirty="0" err="1"/>
              <a:t>optužnice</a:t>
            </a:r>
            <a:r>
              <a:rPr lang="en-US" altLang="en-US" sz="2800" i="1" dirty="0"/>
              <a:t> </a:t>
            </a:r>
            <a:r>
              <a:rPr lang="en-US" altLang="en-US" sz="2800" i="1" dirty="0" err="1"/>
              <a:t>nisu</a:t>
            </a:r>
            <a:r>
              <a:rPr lang="en-US" altLang="en-US" sz="2800" i="1" dirty="0"/>
              <a:t> </a:t>
            </a:r>
            <a:r>
              <a:rPr lang="en-US" altLang="en-US" sz="2800" i="1" dirty="0" err="1"/>
              <a:t>na</a:t>
            </a:r>
            <a:r>
              <a:rPr lang="en-US" altLang="en-US" sz="2800" i="1" dirty="0"/>
              <a:t> </a:t>
            </a:r>
            <a:r>
              <a:rPr lang="en-US" altLang="en-US" sz="2800" i="1" dirty="0" err="1"/>
              <a:t>jasan</a:t>
            </a:r>
            <a:r>
              <a:rPr lang="en-US" altLang="en-US" sz="2800" i="1" dirty="0"/>
              <a:t> </a:t>
            </a:r>
            <a:r>
              <a:rPr lang="en-US" altLang="en-US" sz="2800" i="1" dirty="0" err="1"/>
              <a:t>način</a:t>
            </a:r>
            <a:r>
              <a:rPr lang="en-US" altLang="en-US" sz="2800" i="1" dirty="0"/>
              <a:t> </a:t>
            </a:r>
            <a:r>
              <a:rPr lang="en-US" altLang="en-US" sz="2800" i="1" dirty="0" err="1"/>
              <a:t>sadržavale</a:t>
            </a:r>
            <a:r>
              <a:rPr lang="en-US" altLang="en-US" sz="2800" i="1" dirty="0"/>
              <a:t> </a:t>
            </a:r>
            <a:r>
              <a:rPr lang="en-US" altLang="en-US" sz="2800" i="1" dirty="0" err="1"/>
              <a:t>način</a:t>
            </a:r>
            <a:r>
              <a:rPr lang="en-US" altLang="en-US" sz="2800" i="1" dirty="0"/>
              <a:t> </a:t>
            </a:r>
            <a:r>
              <a:rPr lang="sr-Latn-BA" altLang="en-US" sz="2800" i="1" dirty="0" err="1" smtClean="0"/>
              <a:t>izvrš</a:t>
            </a:r>
            <a:r>
              <a:rPr lang="en-US" altLang="en-US" sz="2800" i="1" dirty="0" err="1" smtClean="0"/>
              <a:t>enja</a:t>
            </a:r>
            <a:r>
              <a:rPr lang="en-US" altLang="en-US" sz="2800" i="1" dirty="0" smtClean="0"/>
              <a:t> </a:t>
            </a:r>
            <a:r>
              <a:rPr lang="en-US" altLang="en-US" sz="2800" i="1" dirty="0" err="1"/>
              <a:t>krivičnog</a:t>
            </a:r>
            <a:r>
              <a:rPr lang="en-US" altLang="en-US" sz="2800" i="1" dirty="0"/>
              <a:t> </a:t>
            </a:r>
            <a:r>
              <a:rPr lang="en-US" altLang="en-US" sz="2800" i="1" dirty="0" err="1"/>
              <a:t>djela</a:t>
            </a:r>
            <a:r>
              <a:rPr lang="bs-Latn-BA" altLang="en-US" sz="2800" i="1" dirty="0"/>
              <a:t>)</a:t>
            </a:r>
            <a:r>
              <a:rPr lang="en-US" altLang="en-US" sz="2800" i="1" dirty="0"/>
              <a:t> </a:t>
            </a:r>
            <a:endParaRPr lang="bs-Latn-BA" altLang="en-US" sz="2800" dirty="0"/>
          </a:p>
          <a:p>
            <a:pPr algn="just">
              <a:defRPr/>
            </a:pPr>
            <a:r>
              <a:rPr lang="en-US" altLang="en-US" sz="2800" dirty="0" err="1"/>
              <a:t>neadekvatno</a:t>
            </a:r>
            <a:r>
              <a:rPr lang="en-US" altLang="en-US" sz="2800" dirty="0"/>
              <a:t> </a:t>
            </a:r>
            <a:r>
              <a:rPr lang="en-US" altLang="en-US" sz="2800" dirty="0" err="1"/>
              <a:t>identifikovanje</a:t>
            </a:r>
            <a:r>
              <a:rPr lang="en-US" altLang="en-US" sz="2800" dirty="0"/>
              <a:t> </a:t>
            </a:r>
            <a:r>
              <a:rPr lang="en-US" altLang="en-US" sz="2800" dirty="0" err="1"/>
              <a:t>i</a:t>
            </a:r>
            <a:r>
              <a:rPr lang="en-US" altLang="en-US" sz="2800" dirty="0"/>
              <a:t> </a:t>
            </a:r>
            <a:r>
              <a:rPr lang="en-US" altLang="en-US" sz="2800" dirty="0" err="1"/>
              <a:t>opis</a:t>
            </a:r>
            <a:r>
              <a:rPr lang="en-US" altLang="en-US" sz="2800" dirty="0"/>
              <a:t> </a:t>
            </a:r>
            <a:r>
              <a:rPr lang="en-US" altLang="en-US" sz="2800" dirty="0" err="1"/>
              <a:t>propisa</a:t>
            </a:r>
            <a:r>
              <a:rPr lang="en-US" altLang="en-US" sz="2800" dirty="0"/>
              <a:t>, </a:t>
            </a:r>
            <a:r>
              <a:rPr lang="en-US" altLang="en-US" sz="2800" dirty="0" err="1"/>
              <a:t>normi</a:t>
            </a:r>
            <a:r>
              <a:rPr lang="en-US" altLang="en-US" sz="2800" dirty="0"/>
              <a:t> </a:t>
            </a:r>
            <a:r>
              <a:rPr lang="en-US" altLang="en-US" sz="2800" dirty="0" err="1"/>
              <a:t>ili</a:t>
            </a:r>
            <a:r>
              <a:rPr lang="en-US" altLang="en-US" sz="2800" dirty="0"/>
              <a:t> </a:t>
            </a:r>
            <a:r>
              <a:rPr lang="en-US" altLang="en-US" sz="2800" dirty="0" err="1"/>
              <a:t>opštih</a:t>
            </a:r>
            <a:r>
              <a:rPr lang="en-US" altLang="en-US" sz="2800" dirty="0"/>
              <a:t> </a:t>
            </a:r>
            <a:r>
              <a:rPr lang="en-US" altLang="en-US" sz="2800" dirty="0" err="1"/>
              <a:t>principa</a:t>
            </a:r>
            <a:r>
              <a:rPr lang="en-US" altLang="en-US" sz="2800" dirty="0"/>
              <a:t> </a:t>
            </a:r>
            <a:r>
              <a:rPr lang="en-US" altLang="en-US" sz="2800" dirty="0" err="1"/>
              <a:t>javne</a:t>
            </a:r>
            <a:r>
              <a:rPr lang="en-US" altLang="en-US" sz="2800" dirty="0"/>
              <a:t> </a:t>
            </a:r>
            <a:r>
              <a:rPr lang="en-US" altLang="en-US" sz="2800" dirty="0" err="1"/>
              <a:t>uprave</a:t>
            </a:r>
            <a:r>
              <a:rPr lang="en-US" altLang="en-US" sz="2800" dirty="0"/>
              <a:t> </a:t>
            </a:r>
            <a:r>
              <a:rPr lang="en-US" altLang="en-US" sz="2800" dirty="0" err="1"/>
              <a:t>koje</a:t>
            </a:r>
            <a:r>
              <a:rPr lang="en-US" altLang="en-US" sz="2800" dirty="0"/>
              <a:t> je </a:t>
            </a:r>
            <a:r>
              <a:rPr lang="en-US" altLang="en-US" sz="2800" dirty="0" err="1"/>
              <a:t>optuženi</a:t>
            </a:r>
            <a:r>
              <a:rPr lang="en-US" altLang="en-US" sz="2800" dirty="0"/>
              <a:t> </a:t>
            </a:r>
            <a:r>
              <a:rPr lang="en-US" altLang="en-US" sz="2800" dirty="0" err="1"/>
              <a:t>navodno</a:t>
            </a:r>
            <a:r>
              <a:rPr lang="en-US" altLang="en-US" sz="2800" dirty="0"/>
              <a:t> </a:t>
            </a:r>
            <a:r>
              <a:rPr lang="en-US" altLang="en-US" sz="2800" dirty="0" err="1"/>
              <a:t>prekršio</a:t>
            </a:r>
            <a:r>
              <a:rPr lang="en-US" altLang="en-US" sz="2800" dirty="0"/>
              <a:t> </a:t>
            </a:r>
            <a:r>
              <a:rPr lang="en-US" altLang="en-US" sz="2800" dirty="0" err="1"/>
              <a:t>zloupotrebom</a:t>
            </a:r>
            <a:r>
              <a:rPr lang="en-US" altLang="en-US" sz="2800" dirty="0"/>
              <a:t> </a:t>
            </a:r>
            <a:r>
              <a:rPr lang="en-US" altLang="en-US" sz="2800" dirty="0" err="1"/>
              <a:t>položaja</a:t>
            </a:r>
            <a:r>
              <a:rPr lang="en-US" altLang="en-US" sz="2800" dirty="0"/>
              <a:t>. </a:t>
            </a:r>
            <a:endParaRPr lang="bs-Latn-BA" altLang="en-US" sz="2800" dirty="0"/>
          </a:p>
          <a:p>
            <a:endParaRPr lang="en-US" dirty="0"/>
          </a:p>
        </p:txBody>
      </p:sp>
      <p:sp>
        <p:nvSpPr>
          <p:cNvPr id="4" name="Title 3"/>
          <p:cNvSpPr>
            <a:spLocks noGrp="1"/>
          </p:cNvSpPr>
          <p:nvPr>
            <p:ph type="title"/>
          </p:nvPr>
        </p:nvSpPr>
        <p:spPr>
          <a:xfrm>
            <a:off x="457200" y="274638"/>
            <a:ext cx="8229600" cy="778098"/>
          </a:xfrm>
        </p:spPr>
        <p:txBody>
          <a:bodyPr>
            <a:normAutofit/>
          </a:bodyPr>
          <a:lstStyle/>
          <a:p>
            <a:r>
              <a:rPr lang="sr-Latn-RS" dirty="0" smtClean="0"/>
              <a:t>...</a:t>
            </a:r>
            <a:r>
              <a:rPr lang="sr-Latn-RS" sz="3600" dirty="0" smtClean="0"/>
              <a:t>Izvještaj OSCE</a:t>
            </a:r>
            <a:endParaRPr lang="en-US" sz="3600" dirty="0"/>
          </a:p>
        </p:txBody>
      </p:sp>
    </p:spTree>
    <p:extLst>
      <p:ext uri="{BB962C8B-B14F-4D97-AF65-F5344CB8AC3E}">
        <p14:creationId xmlns:p14="http://schemas.microsoft.com/office/powerpoint/2010/main" val="5306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defRPr/>
            </a:pPr>
            <a:r>
              <a:rPr lang="sr-Latn-RS" sz="2400" dirty="0" smtClean="0"/>
              <a:t>Zapažanja po</a:t>
            </a:r>
            <a:r>
              <a:rPr lang="en-US" sz="2400" dirty="0" smtClean="0"/>
              <a:t> </a:t>
            </a:r>
            <a:r>
              <a:rPr lang="en-US" sz="2400" dirty="0" err="1"/>
              <a:t>pitanju</a:t>
            </a:r>
            <a:r>
              <a:rPr lang="en-US" sz="2400" dirty="0"/>
              <a:t> </a:t>
            </a:r>
            <a:r>
              <a:rPr lang="en-US" sz="2400" dirty="0" err="1"/>
              <a:t>procesa</a:t>
            </a:r>
            <a:r>
              <a:rPr lang="en-US" sz="2400" dirty="0"/>
              <a:t> </a:t>
            </a:r>
            <a:r>
              <a:rPr lang="en-US" sz="2400" dirty="0" err="1"/>
              <a:t>prikupljanja</a:t>
            </a:r>
            <a:r>
              <a:rPr lang="en-US" sz="2400" dirty="0"/>
              <a:t> </a:t>
            </a:r>
            <a:r>
              <a:rPr lang="en-US" sz="2400" dirty="0" err="1" smtClean="0"/>
              <a:t>dokaza</a:t>
            </a:r>
            <a:r>
              <a:rPr lang="sr-Latn-RS" sz="2400" dirty="0" smtClean="0"/>
              <a:t>:</a:t>
            </a:r>
            <a:endParaRPr lang="hr-BA" sz="2400" dirty="0"/>
          </a:p>
          <a:p>
            <a:pPr marL="0" indent="0" algn="just">
              <a:buNone/>
              <a:defRPr/>
            </a:pPr>
            <a:endParaRPr lang="bs-Latn-BA" sz="2400" b="1" dirty="0"/>
          </a:p>
          <a:p>
            <a:pPr marL="452628" indent="-342900" algn="just">
              <a:defRPr/>
            </a:pPr>
            <a:r>
              <a:rPr lang="en-US" sz="2400" dirty="0" err="1"/>
              <a:t>optužnice</a:t>
            </a:r>
            <a:r>
              <a:rPr lang="en-US" sz="2400" dirty="0"/>
              <a:t> se </a:t>
            </a:r>
            <a:r>
              <a:rPr lang="en-US" sz="2400" dirty="0" err="1"/>
              <a:t>podižu</a:t>
            </a:r>
            <a:r>
              <a:rPr lang="en-US" sz="2400" dirty="0"/>
              <a:t> </a:t>
            </a:r>
            <a:r>
              <a:rPr lang="en-US" sz="2400" dirty="0" err="1"/>
              <a:t>na</a:t>
            </a:r>
            <a:r>
              <a:rPr lang="en-US" sz="2400" dirty="0"/>
              <a:t> </a:t>
            </a:r>
            <a:r>
              <a:rPr lang="en-US" sz="2400" dirty="0" err="1"/>
              <a:t>osnovu</a:t>
            </a:r>
            <a:r>
              <a:rPr lang="en-US" sz="2400" dirty="0"/>
              <a:t> </a:t>
            </a:r>
            <a:r>
              <a:rPr lang="en-US" sz="2400" u="sng" dirty="0" err="1"/>
              <a:t>nepotpunih</a:t>
            </a:r>
            <a:r>
              <a:rPr lang="en-US" sz="2400" u="sng" dirty="0"/>
              <a:t> </a:t>
            </a:r>
            <a:r>
              <a:rPr lang="en-US" sz="2400" u="sng" dirty="0" err="1"/>
              <a:t>dokaza</a:t>
            </a:r>
            <a:r>
              <a:rPr lang="en-US" sz="2400" dirty="0"/>
              <a:t>, </a:t>
            </a:r>
            <a:r>
              <a:rPr lang="en-US" sz="2400" dirty="0" err="1"/>
              <a:t>tako</a:t>
            </a:r>
            <a:r>
              <a:rPr lang="en-US" sz="2400" dirty="0"/>
              <a:t> da </a:t>
            </a:r>
            <a:r>
              <a:rPr lang="en-US" sz="2400" dirty="0" err="1"/>
              <a:t>tužilaštvo</a:t>
            </a:r>
            <a:r>
              <a:rPr lang="en-US" sz="2400" dirty="0"/>
              <a:t> mora </a:t>
            </a:r>
            <a:r>
              <a:rPr lang="en-US" sz="2400" dirty="0" err="1"/>
              <a:t>podnijeti</a:t>
            </a:r>
            <a:r>
              <a:rPr lang="en-US" sz="2400" dirty="0"/>
              <a:t> </a:t>
            </a:r>
            <a:r>
              <a:rPr lang="en-US" sz="2400" dirty="0" err="1"/>
              <a:t>dodatne</a:t>
            </a:r>
            <a:r>
              <a:rPr lang="en-US" sz="2400" dirty="0"/>
              <a:t> </a:t>
            </a:r>
            <a:r>
              <a:rPr lang="en-US" sz="2400" dirty="0" err="1"/>
              <a:t>dokaze</a:t>
            </a:r>
            <a:r>
              <a:rPr lang="en-US" sz="2400" dirty="0"/>
              <a:t> </a:t>
            </a:r>
            <a:r>
              <a:rPr lang="en-US" sz="2400" dirty="0" err="1"/>
              <a:t>za</a:t>
            </a:r>
            <a:r>
              <a:rPr lang="en-US" sz="2400" dirty="0"/>
              <a:t> </a:t>
            </a:r>
            <a:r>
              <a:rPr lang="en-US" sz="2400" dirty="0" err="1"/>
              <a:t>vrijeme</a:t>
            </a:r>
            <a:r>
              <a:rPr lang="en-US" sz="2400" dirty="0"/>
              <a:t> </a:t>
            </a:r>
            <a:r>
              <a:rPr lang="en-US" sz="2400" dirty="0" err="1"/>
              <a:t>glavnog</a:t>
            </a:r>
            <a:r>
              <a:rPr lang="en-US" sz="2400" dirty="0"/>
              <a:t> </a:t>
            </a:r>
            <a:r>
              <a:rPr lang="en-US" sz="2400" dirty="0" err="1"/>
              <a:t>pretresa</a:t>
            </a:r>
            <a:endParaRPr lang="bs-Latn-BA" sz="2400" dirty="0"/>
          </a:p>
          <a:p>
            <a:pPr marL="452628" indent="-342900" algn="just">
              <a:defRPr/>
            </a:pPr>
            <a:r>
              <a:rPr lang="en-US" sz="2400" dirty="0" err="1"/>
              <a:t>dokazi</a:t>
            </a:r>
            <a:r>
              <a:rPr lang="en-US" sz="2400" dirty="0"/>
              <a:t> </a:t>
            </a:r>
            <a:r>
              <a:rPr lang="en-US" sz="2400" dirty="0" err="1"/>
              <a:t>priloženi</a:t>
            </a:r>
            <a:r>
              <a:rPr lang="en-US" sz="2400" dirty="0"/>
              <a:t> u </a:t>
            </a:r>
            <a:r>
              <a:rPr lang="en-US" sz="2400" dirty="0" err="1"/>
              <a:t>svrhu</a:t>
            </a:r>
            <a:r>
              <a:rPr lang="en-US" sz="2400" dirty="0"/>
              <a:t> </a:t>
            </a:r>
            <a:r>
              <a:rPr lang="en-US" sz="2400" u="sng" dirty="0" err="1"/>
              <a:t>kvantifikovanja</a:t>
            </a:r>
            <a:r>
              <a:rPr lang="en-US" sz="2400" u="sng" dirty="0"/>
              <a:t> </a:t>
            </a:r>
            <a:r>
              <a:rPr lang="en-US" sz="2400" u="sng" dirty="0" err="1"/>
              <a:t>ekonomske</a:t>
            </a:r>
            <a:r>
              <a:rPr lang="en-US" sz="2400" u="sng" dirty="0"/>
              <a:t> </a:t>
            </a:r>
            <a:r>
              <a:rPr lang="en-US" sz="2400" u="sng" dirty="0" err="1"/>
              <a:t>štete</a:t>
            </a:r>
            <a:r>
              <a:rPr lang="en-US" sz="2400" u="sng" dirty="0"/>
              <a:t> </a:t>
            </a:r>
            <a:r>
              <a:rPr lang="en-US" sz="2400" u="sng" dirty="0" err="1"/>
              <a:t>ili</a:t>
            </a:r>
            <a:r>
              <a:rPr lang="en-US" sz="2400" u="sng" dirty="0"/>
              <a:t> </a:t>
            </a:r>
            <a:r>
              <a:rPr lang="en-US" sz="2400" u="sng" dirty="0" err="1"/>
              <a:t>koristi</a:t>
            </a:r>
            <a:r>
              <a:rPr lang="en-US" sz="2400" u="sng" dirty="0"/>
              <a:t> </a:t>
            </a:r>
            <a:r>
              <a:rPr lang="en-US" sz="2400" dirty="0" err="1"/>
              <a:t>koja</a:t>
            </a:r>
            <a:r>
              <a:rPr lang="en-US" sz="2400" dirty="0"/>
              <a:t> </a:t>
            </a:r>
            <a:r>
              <a:rPr lang="en-US" sz="2400" dirty="0" err="1"/>
              <a:t>predstavlja</a:t>
            </a:r>
            <a:r>
              <a:rPr lang="en-US" sz="2400" dirty="0"/>
              <a:t> </a:t>
            </a:r>
            <a:r>
              <a:rPr lang="en-US" sz="2400" dirty="0" err="1"/>
              <a:t>navodnu</a:t>
            </a:r>
            <a:r>
              <a:rPr lang="en-US" sz="2400" dirty="0"/>
              <a:t> </a:t>
            </a:r>
            <a:r>
              <a:rPr lang="en-US" sz="2400" dirty="0" err="1"/>
              <a:t>posljedicu</a:t>
            </a:r>
            <a:r>
              <a:rPr lang="en-US" sz="2400" dirty="0"/>
              <a:t> </a:t>
            </a:r>
            <a:r>
              <a:rPr lang="en-US" sz="2400" dirty="0" err="1"/>
              <a:t>kažnjivog</a:t>
            </a:r>
            <a:r>
              <a:rPr lang="en-US" sz="2400" dirty="0"/>
              <a:t> </a:t>
            </a:r>
            <a:r>
              <a:rPr lang="en-US" sz="2400" dirty="0" err="1"/>
              <a:t>ponašanja</a:t>
            </a:r>
            <a:r>
              <a:rPr lang="en-US" sz="2400" dirty="0"/>
              <a:t> </a:t>
            </a:r>
            <a:r>
              <a:rPr lang="en-US" sz="2400" dirty="0" err="1"/>
              <a:t>bili</a:t>
            </a:r>
            <a:r>
              <a:rPr lang="en-US" sz="2400" dirty="0"/>
              <a:t> </a:t>
            </a:r>
            <a:r>
              <a:rPr lang="en-US" sz="2400" dirty="0" err="1"/>
              <a:t>su</a:t>
            </a:r>
            <a:r>
              <a:rPr lang="en-US" sz="2400" dirty="0"/>
              <a:t> </a:t>
            </a:r>
            <a:r>
              <a:rPr lang="en-US" sz="2400" dirty="0" err="1"/>
              <a:t>slabi</a:t>
            </a:r>
            <a:endParaRPr lang="bs-Latn-BA" sz="2400" dirty="0"/>
          </a:p>
          <a:p>
            <a:pPr marL="452628" indent="-342900" algn="just">
              <a:defRPr/>
            </a:pPr>
            <a:r>
              <a:rPr lang="en-US" sz="2400" dirty="0" err="1"/>
              <a:t>tužilaštvo</a:t>
            </a:r>
            <a:r>
              <a:rPr lang="en-US" sz="2400" dirty="0"/>
              <a:t> je </a:t>
            </a:r>
            <a:r>
              <a:rPr lang="en-US" sz="2400" dirty="0" err="1"/>
              <a:t>priložilo</a:t>
            </a:r>
            <a:r>
              <a:rPr lang="en-US" sz="2400" dirty="0"/>
              <a:t> </a:t>
            </a:r>
            <a:r>
              <a:rPr lang="en-US" sz="2400" dirty="0" err="1"/>
              <a:t>malo</a:t>
            </a:r>
            <a:r>
              <a:rPr lang="en-US" sz="2400" dirty="0"/>
              <a:t> </a:t>
            </a:r>
            <a:r>
              <a:rPr lang="en-US" sz="2400" dirty="0" err="1"/>
              <a:t>ili</a:t>
            </a:r>
            <a:r>
              <a:rPr lang="en-US" sz="2400" dirty="0"/>
              <a:t> </a:t>
            </a:r>
            <a:r>
              <a:rPr lang="en-US" sz="2400" dirty="0" err="1"/>
              <a:t>nimalo</a:t>
            </a:r>
            <a:r>
              <a:rPr lang="en-US" sz="2400" dirty="0"/>
              <a:t> </a:t>
            </a:r>
            <a:r>
              <a:rPr lang="en-US" sz="2400" dirty="0" err="1"/>
              <a:t>dokaza</a:t>
            </a:r>
            <a:r>
              <a:rPr lang="en-US" sz="2400" dirty="0"/>
              <a:t> u </a:t>
            </a:r>
            <a:r>
              <a:rPr lang="en-US" sz="2400" dirty="0" err="1"/>
              <a:t>svrhu</a:t>
            </a:r>
            <a:r>
              <a:rPr lang="en-US" sz="2400" dirty="0"/>
              <a:t> </a:t>
            </a:r>
            <a:r>
              <a:rPr lang="en-US" sz="2400" dirty="0" err="1"/>
              <a:t>dokazivanja</a:t>
            </a:r>
            <a:r>
              <a:rPr lang="en-US" sz="2400" dirty="0"/>
              <a:t> </a:t>
            </a:r>
            <a:r>
              <a:rPr lang="en-US" sz="2400" u="sng" dirty="0" err="1"/>
              <a:t>postojanja</a:t>
            </a:r>
            <a:r>
              <a:rPr lang="en-US" sz="2400" u="sng" dirty="0"/>
              <a:t> </a:t>
            </a:r>
            <a:r>
              <a:rPr lang="en-US" sz="2400" u="sng" dirty="0" err="1"/>
              <a:t>umišljaja</a:t>
            </a:r>
            <a:r>
              <a:rPr lang="en-US" sz="2400" u="sng" dirty="0"/>
              <a:t> </a:t>
            </a:r>
            <a:r>
              <a:rPr lang="en-US" sz="2400" dirty="0" err="1"/>
              <a:t>za</a:t>
            </a:r>
            <a:r>
              <a:rPr lang="en-US" sz="2400" dirty="0"/>
              <a:t> </a:t>
            </a:r>
            <a:r>
              <a:rPr lang="en-US" sz="2400" dirty="0" err="1"/>
              <a:t>počinjenje</a:t>
            </a:r>
            <a:r>
              <a:rPr lang="en-US" sz="2400" dirty="0"/>
              <a:t> </a:t>
            </a:r>
            <a:r>
              <a:rPr lang="en-US" sz="2400" dirty="0" err="1"/>
              <a:t>krivičnog</a:t>
            </a:r>
            <a:r>
              <a:rPr lang="en-US" sz="2400" dirty="0"/>
              <a:t> </a:t>
            </a:r>
            <a:r>
              <a:rPr lang="en-US" sz="2400" dirty="0" err="1"/>
              <a:t>djela</a:t>
            </a:r>
            <a:r>
              <a:rPr lang="en-US" sz="2400" dirty="0"/>
              <a:t> </a:t>
            </a:r>
            <a:r>
              <a:rPr lang="en-US" sz="2400" dirty="0" err="1"/>
              <a:t>kod</a:t>
            </a:r>
            <a:r>
              <a:rPr lang="en-US" sz="2400" dirty="0"/>
              <a:t> </a:t>
            </a:r>
            <a:r>
              <a:rPr lang="en-US" sz="2400" dirty="0" err="1"/>
              <a:t>optuženog</a:t>
            </a:r>
            <a:endParaRPr lang="en-US" sz="2400" dirty="0"/>
          </a:p>
          <a:p>
            <a:endParaRPr lang="en-US" dirty="0"/>
          </a:p>
        </p:txBody>
      </p:sp>
      <p:sp>
        <p:nvSpPr>
          <p:cNvPr id="3" name="Title 2"/>
          <p:cNvSpPr>
            <a:spLocks noGrp="1"/>
          </p:cNvSpPr>
          <p:nvPr>
            <p:ph type="title"/>
          </p:nvPr>
        </p:nvSpPr>
        <p:spPr/>
        <p:txBody>
          <a:bodyPr/>
          <a:lstStyle/>
          <a:p>
            <a:r>
              <a:rPr lang="sr-Latn-BA" dirty="0" smtClean="0"/>
              <a:t> </a:t>
            </a:r>
            <a:r>
              <a:rPr lang="sr-Latn-BA" sz="3600" dirty="0" smtClean="0">
                <a:latin typeface="+mn-lt"/>
              </a:rPr>
              <a:t>....Izvještaj OSCE</a:t>
            </a:r>
            <a:endParaRPr lang="en-US" sz="3600" dirty="0">
              <a:latin typeface="+mn-lt"/>
            </a:endParaRPr>
          </a:p>
        </p:txBody>
      </p:sp>
    </p:spTree>
    <p:extLst>
      <p:ext uri="{BB962C8B-B14F-4D97-AF65-F5344CB8AC3E}">
        <p14:creationId xmlns:p14="http://schemas.microsoft.com/office/powerpoint/2010/main" val="23657257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Latn-RS" dirty="0" smtClean="0"/>
              <a:t>Analiza 50 pravosnažno okončanih predmeta (presuda i optužnica)</a:t>
            </a:r>
          </a:p>
          <a:p>
            <a:r>
              <a:rPr lang="sr-Latn-RS" dirty="0"/>
              <a:t>k</a:t>
            </a:r>
            <a:r>
              <a:rPr lang="sr-Latn-RS" dirty="0" smtClean="0"/>
              <a:t>vantitativna analiza</a:t>
            </a:r>
          </a:p>
          <a:p>
            <a:r>
              <a:rPr lang="sr-Latn-RS" dirty="0"/>
              <a:t>k</a:t>
            </a:r>
            <a:r>
              <a:rPr lang="sr-Latn-RS" dirty="0" smtClean="0"/>
              <a:t>valitativna analza</a:t>
            </a:r>
          </a:p>
          <a:p>
            <a:r>
              <a:rPr lang="sr-Latn-RS" dirty="0" smtClean="0"/>
              <a:t>dužina trajanja postupka</a:t>
            </a:r>
          </a:p>
          <a:p>
            <a:r>
              <a:rPr lang="sr-Latn-RS" dirty="0"/>
              <a:t>k</a:t>
            </a:r>
            <a:r>
              <a:rPr lang="sr-Latn-RS" dirty="0" smtClean="0"/>
              <a:t>valitet optužnica (da li je struktura optužnice u skladu sa zakonom, da li je jasna i da li sadrži sve elmente bića krivičnog djela koje se stavlja na teret i da li je pravna kvalifikacija u skladu sa zakonom)</a:t>
            </a:r>
          </a:p>
          <a:p>
            <a:endParaRPr lang="en-US" dirty="0"/>
          </a:p>
        </p:txBody>
      </p:sp>
      <p:sp>
        <p:nvSpPr>
          <p:cNvPr id="3" name="Title 2"/>
          <p:cNvSpPr>
            <a:spLocks noGrp="1"/>
          </p:cNvSpPr>
          <p:nvPr>
            <p:ph type="title"/>
          </p:nvPr>
        </p:nvSpPr>
        <p:spPr/>
        <p:txBody>
          <a:bodyPr>
            <a:normAutofit/>
          </a:bodyPr>
          <a:lstStyle/>
          <a:p>
            <a:r>
              <a:rPr lang="sr-Latn-RS" sz="3200" dirty="0" smtClean="0"/>
              <a:t>Monitoring odgovora na korupciju u BiH-pilot izvještaj</a:t>
            </a:r>
            <a:endParaRPr lang="en-US" sz="3200" dirty="0"/>
          </a:p>
        </p:txBody>
      </p:sp>
    </p:spTree>
    <p:extLst>
      <p:ext uri="{BB962C8B-B14F-4D97-AF65-F5344CB8AC3E}">
        <p14:creationId xmlns:p14="http://schemas.microsoft.com/office/powerpoint/2010/main" val="4012000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lnSpcReduction="10000"/>
          </a:bodyPr>
          <a:lstStyle/>
          <a:p>
            <a:pPr algn="just">
              <a:defRPr/>
            </a:pPr>
            <a:r>
              <a:rPr lang="hr-BA" dirty="0"/>
              <a:t>Analiza je pokazala da najveći broj procesuiranih lica, od njih ukupno 512 obuhvaćenih istraživanjem, čine </a:t>
            </a:r>
            <a:r>
              <a:rPr lang="hr-BA" b="1" dirty="0"/>
              <a:t>nižepozicionirani počinioci. </a:t>
            </a:r>
            <a:r>
              <a:rPr lang="hr-BA" dirty="0"/>
              <a:t>Izraženo u procentima to iznosi čak 86% (439 lica) dok 14% (73 lica) čine srednjepozicionirani počinioci.</a:t>
            </a:r>
          </a:p>
          <a:p>
            <a:pPr algn="just">
              <a:defRPr/>
            </a:pPr>
            <a:r>
              <a:rPr lang="hr-BA" dirty="0"/>
              <a:t>značajan broj procesuiranih lica za koruptivna krivična djela čine lica iz realnog sektora, tj. ona lica koja su imala svojstvo </a:t>
            </a:r>
            <a:r>
              <a:rPr lang="hr-BA" b="1" dirty="0"/>
              <a:t>odgovornog lica </a:t>
            </a:r>
            <a:r>
              <a:rPr lang="hr-BA" dirty="0"/>
              <a:t>u privrednim društvima, dok je procentualno značajno manji udio lica koja su </a:t>
            </a:r>
            <a:r>
              <a:rPr lang="vi-VN" dirty="0"/>
              <a:t>obavljala određenu službenu dužnost u državnim ustanovama i institucijama.</a:t>
            </a:r>
            <a:endParaRPr lang="hr-BA" dirty="0"/>
          </a:p>
          <a:p>
            <a:endParaRPr lang="en-US" dirty="0"/>
          </a:p>
        </p:txBody>
      </p:sp>
      <p:sp>
        <p:nvSpPr>
          <p:cNvPr id="3" name="Title 2"/>
          <p:cNvSpPr>
            <a:spLocks noGrp="1"/>
          </p:cNvSpPr>
          <p:nvPr>
            <p:ph type="title"/>
          </p:nvPr>
        </p:nvSpPr>
        <p:spPr/>
        <p:txBody>
          <a:bodyPr>
            <a:noAutofit/>
          </a:bodyPr>
          <a:lstStyle/>
          <a:p>
            <a:r>
              <a:rPr lang="hr-BA" sz="2400" dirty="0"/>
              <a:t>USAID – ANALIZA </a:t>
            </a:r>
            <a:r>
              <a:rPr lang="pl-PL" sz="2400" dirty="0"/>
              <a:t>614 sudskih presuda u predmetima korupcije</a:t>
            </a:r>
            <a:r>
              <a:rPr lang="hr-BA" sz="2400" dirty="0"/>
              <a:t>, 460 </a:t>
            </a:r>
            <a:r>
              <a:rPr lang="hr-BA" sz="2400" dirty="0" smtClean="0"/>
              <a:t> </a:t>
            </a:r>
            <a:r>
              <a:rPr lang="hr-BA" sz="2400" dirty="0"/>
              <a:t>prvostepenih presuda, 148 drugostepenih, 6 trećestepenih presuda (2013-2015)</a:t>
            </a:r>
            <a:endParaRPr lang="en-US" sz="2400" dirty="0"/>
          </a:p>
        </p:txBody>
      </p:sp>
    </p:spTree>
    <p:extLst>
      <p:ext uri="{BB962C8B-B14F-4D97-AF65-F5344CB8AC3E}">
        <p14:creationId xmlns:p14="http://schemas.microsoft.com/office/powerpoint/2010/main" val="31268716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fontScale="77500" lnSpcReduction="20000"/>
          </a:bodyPr>
          <a:lstStyle/>
          <a:p>
            <a:r>
              <a:rPr lang="hr-BA" altLang="en-US" sz="2800" dirty="0"/>
              <a:t>Zloupotreba položaja ili ovlaštenja 178                                                  35%</a:t>
            </a:r>
          </a:p>
          <a:p>
            <a:r>
              <a:rPr lang="hr-BA" altLang="en-US" sz="2800" dirty="0"/>
              <a:t>Pronevjera u službi 149                                                                              29%</a:t>
            </a:r>
          </a:p>
          <a:p>
            <a:r>
              <a:rPr lang="hr-BA" altLang="en-US" sz="2800" dirty="0"/>
              <a:t>Nesavjestan rad u službi 35                                                                         7%</a:t>
            </a:r>
          </a:p>
          <a:p>
            <a:r>
              <a:rPr lang="hr-BA" altLang="en-US" sz="2800" dirty="0"/>
              <a:t>Zloupotreba ovlaštenja u privredi 20                                                        4%</a:t>
            </a:r>
          </a:p>
          <a:p>
            <a:r>
              <a:rPr lang="hr-BA" altLang="en-US" sz="2800" dirty="0"/>
              <a:t>Davanje dara i drugih oblika koristi/Davanje mita 20                             4%</a:t>
            </a:r>
          </a:p>
          <a:p>
            <a:r>
              <a:rPr lang="hr-BA" altLang="en-US" sz="2800" dirty="0"/>
              <a:t>Primanje dara i drugih oblika koristi/Primanje mita 18                          4%</a:t>
            </a:r>
          </a:p>
          <a:p>
            <a:r>
              <a:rPr lang="nl-NL" altLang="en-US" sz="2800" dirty="0"/>
              <a:t>Prijevara u službi 5</a:t>
            </a:r>
            <a:r>
              <a:rPr lang="hr-BA" altLang="en-US" sz="2800" dirty="0"/>
              <a:t>                                                                                       </a:t>
            </a:r>
            <a:r>
              <a:rPr lang="nl-NL" altLang="en-US" sz="2800" dirty="0"/>
              <a:t> 1%</a:t>
            </a:r>
          </a:p>
          <a:p>
            <a:r>
              <a:rPr lang="hr-BA" altLang="en-US" sz="2800" dirty="0"/>
              <a:t>Nesavjesno privredno poslovanje 1                                                         &lt;1%</a:t>
            </a:r>
          </a:p>
          <a:p>
            <a:r>
              <a:rPr lang="hr-BA" altLang="en-US" sz="2800" dirty="0"/>
              <a:t>Ostalo 86</a:t>
            </a:r>
            <a:endParaRPr lang="en-US" dirty="0"/>
          </a:p>
        </p:txBody>
      </p:sp>
      <p:sp>
        <p:nvSpPr>
          <p:cNvPr id="3" name="Title 2"/>
          <p:cNvSpPr>
            <a:spLocks noGrp="1"/>
          </p:cNvSpPr>
          <p:nvPr>
            <p:ph type="title"/>
          </p:nvPr>
        </p:nvSpPr>
        <p:spPr/>
        <p:txBody>
          <a:bodyPr/>
          <a:lstStyle/>
          <a:p>
            <a:r>
              <a:rPr lang="hr-BA" dirty="0"/>
              <a:t>Struktura presuđenih predmeta</a:t>
            </a:r>
            <a:endParaRPr lang="en-US" dirty="0"/>
          </a:p>
        </p:txBody>
      </p:sp>
    </p:spTree>
    <p:extLst>
      <p:ext uri="{BB962C8B-B14F-4D97-AF65-F5344CB8AC3E}">
        <p14:creationId xmlns:p14="http://schemas.microsoft.com/office/powerpoint/2010/main" val="3707992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lnSpcReduction="10000"/>
          </a:bodyPr>
          <a:lstStyle/>
          <a:p>
            <a:r>
              <a:rPr lang="hr-BA" altLang="en-US" dirty="0"/>
              <a:t>53% kod krivičnog djela nesavjestan rad u službi</a:t>
            </a:r>
          </a:p>
          <a:p>
            <a:r>
              <a:rPr lang="vi-VN" altLang="en-US" dirty="0"/>
              <a:t>34% </a:t>
            </a:r>
            <a:r>
              <a:rPr lang="hr-BA" altLang="en-US" dirty="0"/>
              <a:t>krivično djelo zloupotreba</a:t>
            </a:r>
          </a:p>
          <a:p>
            <a:r>
              <a:rPr lang="vi-VN" altLang="en-US" dirty="0"/>
              <a:t>položaja ili ovlaštenja </a:t>
            </a:r>
            <a:endParaRPr lang="hr-BA" altLang="en-US" dirty="0"/>
          </a:p>
          <a:p>
            <a:r>
              <a:rPr lang="hr-BA" altLang="en-US" dirty="0"/>
              <a:t>25 % </a:t>
            </a:r>
            <a:r>
              <a:rPr lang="vi-VN" altLang="en-US" dirty="0"/>
              <a:t>primanje dara ili drugih oblika koristi/primanje mita</a:t>
            </a:r>
            <a:endParaRPr lang="hr-BA" altLang="en-US" dirty="0"/>
          </a:p>
          <a:p>
            <a:r>
              <a:rPr lang="pl-PL" altLang="en-US" dirty="0"/>
              <a:t>11% p</a:t>
            </a:r>
            <a:r>
              <a:rPr lang="hr-BA" altLang="en-US" dirty="0"/>
              <a:t>ronevjera u </a:t>
            </a:r>
            <a:r>
              <a:rPr lang="hr-BA" altLang="en-US" dirty="0" smtClean="0"/>
              <a:t>službi</a:t>
            </a:r>
            <a:endParaRPr lang="hr-BA" altLang="en-US" dirty="0"/>
          </a:p>
          <a:p>
            <a:r>
              <a:rPr lang="hr-BA" altLang="en-US" b="1" dirty="0"/>
              <a:t>U drugostepnim postupcima taj procenat oslobađajućih se povećao za 20 %</a:t>
            </a:r>
          </a:p>
          <a:p>
            <a:r>
              <a:rPr lang="hr-BA" altLang="en-US" b="1" dirty="0"/>
              <a:t>Uslovna osuda – 62 %</a:t>
            </a:r>
          </a:p>
          <a:p>
            <a:r>
              <a:rPr lang="hr-BA" altLang="en-US" b="1" dirty="0"/>
              <a:t>Zatvor – 29 % (ispod 2 godine 97 %)</a:t>
            </a:r>
          </a:p>
          <a:p>
            <a:r>
              <a:rPr lang="hr-BA" altLang="en-US" b="1" dirty="0"/>
              <a:t>1% - pravne osobe </a:t>
            </a:r>
          </a:p>
          <a:p>
            <a:pPr marL="109728" indent="0">
              <a:buNone/>
            </a:pPr>
            <a:endParaRPr lang="en-US" dirty="0"/>
          </a:p>
        </p:txBody>
      </p:sp>
      <p:sp>
        <p:nvSpPr>
          <p:cNvPr id="3" name="Title 2"/>
          <p:cNvSpPr>
            <a:spLocks noGrp="1"/>
          </p:cNvSpPr>
          <p:nvPr>
            <p:ph type="title"/>
          </p:nvPr>
        </p:nvSpPr>
        <p:spPr/>
        <p:txBody>
          <a:bodyPr>
            <a:normAutofit/>
          </a:bodyPr>
          <a:lstStyle/>
          <a:p>
            <a:r>
              <a:rPr lang="hr-BA" sz="3200" dirty="0" smtClean="0"/>
              <a:t>Trend oslobađajućih presuda u prvostepenim postupcima</a:t>
            </a:r>
            <a:endParaRPr lang="en-US" sz="3200" dirty="0"/>
          </a:p>
        </p:txBody>
      </p:sp>
    </p:spTree>
    <p:extLst>
      <p:ext uri="{BB962C8B-B14F-4D97-AF65-F5344CB8AC3E}">
        <p14:creationId xmlns:p14="http://schemas.microsoft.com/office/powerpoint/2010/main" val="2389009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400600"/>
          </a:xfrm>
        </p:spPr>
        <p:txBody>
          <a:bodyPr/>
          <a:lstStyle/>
          <a:p>
            <a:endParaRPr lang="sr-Latn-RS" dirty="0" smtClean="0"/>
          </a:p>
          <a:p>
            <a:r>
              <a:rPr lang="sr-Latn-RS" dirty="0" smtClean="0"/>
              <a:t>„</a:t>
            </a:r>
            <a:r>
              <a:rPr lang="en-US" dirty="0" smtClean="0"/>
              <a:t>Novo </a:t>
            </a:r>
            <a:r>
              <a:rPr lang="en-US" dirty="0" err="1"/>
              <a:t>istraživanje</a:t>
            </a:r>
            <a:r>
              <a:rPr lang="en-US" dirty="0"/>
              <a:t> </a:t>
            </a:r>
            <a:r>
              <a:rPr lang="en-US" dirty="0" err="1"/>
              <a:t>svjetski</a:t>
            </a:r>
            <a:r>
              <a:rPr lang="en-US" dirty="0"/>
              <a:t> </a:t>
            </a:r>
            <a:r>
              <a:rPr lang="en-US" dirty="0" err="1"/>
              <a:t>poznate</a:t>
            </a:r>
            <a:r>
              <a:rPr lang="en-US" dirty="0"/>
              <a:t> </a:t>
            </a:r>
            <a:r>
              <a:rPr lang="en-US" dirty="0" err="1"/>
              <a:t>istraživačke</a:t>
            </a:r>
            <a:r>
              <a:rPr lang="en-US" dirty="0"/>
              <a:t> </a:t>
            </a:r>
            <a:r>
              <a:rPr lang="en-US" dirty="0" err="1"/>
              <a:t>kuće</a:t>
            </a:r>
            <a:r>
              <a:rPr lang="en-US" dirty="0"/>
              <a:t> “Gallup” </a:t>
            </a:r>
            <a:r>
              <a:rPr lang="en-US" dirty="0" err="1"/>
              <a:t>pokazalo</a:t>
            </a:r>
            <a:r>
              <a:rPr lang="en-US" dirty="0"/>
              <a:t> je da je Bosna </a:t>
            </a:r>
            <a:r>
              <a:rPr lang="en-US" dirty="0" err="1"/>
              <a:t>i</a:t>
            </a:r>
            <a:r>
              <a:rPr lang="en-US" dirty="0"/>
              <a:t> Hercegovina </a:t>
            </a:r>
            <a:r>
              <a:rPr lang="en-US" dirty="0" err="1"/>
              <a:t>najkorumpiranija</a:t>
            </a:r>
            <a:r>
              <a:rPr lang="en-US" dirty="0"/>
              <a:t> </a:t>
            </a:r>
            <a:r>
              <a:rPr lang="en-US" dirty="0" err="1"/>
              <a:t>država</a:t>
            </a:r>
            <a:r>
              <a:rPr lang="en-US" dirty="0"/>
              <a:t> u </a:t>
            </a:r>
            <a:r>
              <a:rPr lang="en-US" dirty="0" err="1"/>
              <a:t>svijetu</a:t>
            </a:r>
            <a:r>
              <a:rPr lang="en-US" dirty="0"/>
              <a:t>. </a:t>
            </a:r>
            <a:r>
              <a:rPr lang="en-US" dirty="0" err="1"/>
              <a:t>Ovakav</a:t>
            </a:r>
            <a:r>
              <a:rPr lang="en-US" dirty="0"/>
              <a:t>, </a:t>
            </a:r>
            <a:r>
              <a:rPr lang="en-US" dirty="0" err="1"/>
              <a:t>šokantan</a:t>
            </a:r>
            <a:r>
              <a:rPr lang="en-US" dirty="0"/>
              <a:t> </a:t>
            </a:r>
            <a:r>
              <a:rPr lang="en-US" dirty="0" err="1"/>
              <a:t>zaključak</a:t>
            </a:r>
            <a:r>
              <a:rPr lang="en-US" dirty="0"/>
              <a:t> </a:t>
            </a:r>
            <a:r>
              <a:rPr lang="en-US" dirty="0" err="1"/>
              <a:t>istraživači</a:t>
            </a:r>
            <a:r>
              <a:rPr lang="en-US" dirty="0"/>
              <a:t> “</a:t>
            </a:r>
            <a:r>
              <a:rPr lang="en-US" dirty="0" err="1"/>
              <a:t>Gallupa</a:t>
            </a:r>
            <a:r>
              <a:rPr lang="en-US" dirty="0"/>
              <a:t>” </a:t>
            </a:r>
            <a:r>
              <a:rPr lang="en-US" dirty="0" err="1"/>
              <a:t>izveli</a:t>
            </a:r>
            <a:r>
              <a:rPr lang="en-US" dirty="0"/>
              <a:t> </a:t>
            </a:r>
            <a:r>
              <a:rPr lang="en-US" dirty="0" err="1"/>
              <a:t>su</a:t>
            </a:r>
            <a:r>
              <a:rPr lang="en-US" dirty="0"/>
              <a:t> </a:t>
            </a:r>
            <a:r>
              <a:rPr lang="en-US" dirty="0" err="1"/>
              <a:t>na</a:t>
            </a:r>
            <a:r>
              <a:rPr lang="en-US" dirty="0"/>
              <a:t> </a:t>
            </a:r>
            <a:r>
              <a:rPr lang="en-US" dirty="0" err="1"/>
              <a:t>osnovu</a:t>
            </a:r>
            <a:r>
              <a:rPr lang="en-US" dirty="0"/>
              <a:t> </a:t>
            </a:r>
            <a:r>
              <a:rPr lang="en-US" dirty="0" err="1"/>
              <a:t>istraživanja</a:t>
            </a:r>
            <a:r>
              <a:rPr lang="en-US" dirty="0"/>
              <a:t> </a:t>
            </a:r>
            <a:r>
              <a:rPr lang="en-US" dirty="0" err="1"/>
              <a:t>javnog</a:t>
            </a:r>
            <a:r>
              <a:rPr lang="en-US" dirty="0"/>
              <a:t> </a:t>
            </a:r>
            <a:r>
              <a:rPr lang="en-US" dirty="0" err="1"/>
              <a:t>mnijenja</a:t>
            </a:r>
            <a:r>
              <a:rPr lang="en-US" dirty="0"/>
              <a:t>, </a:t>
            </a:r>
            <a:r>
              <a:rPr lang="en-US" dirty="0" err="1"/>
              <a:t>koje</a:t>
            </a:r>
            <a:r>
              <a:rPr lang="en-US" dirty="0"/>
              <a:t> je </a:t>
            </a:r>
            <a:r>
              <a:rPr lang="en-US" dirty="0" err="1"/>
              <a:t>provedeno</a:t>
            </a:r>
            <a:r>
              <a:rPr lang="en-US" dirty="0"/>
              <a:t> u </a:t>
            </a:r>
            <a:r>
              <a:rPr lang="en-US" dirty="0" err="1"/>
              <a:t>većini</a:t>
            </a:r>
            <a:r>
              <a:rPr lang="en-US" dirty="0"/>
              <a:t> </a:t>
            </a:r>
            <a:r>
              <a:rPr lang="en-US" dirty="0" err="1"/>
              <a:t>država</a:t>
            </a:r>
            <a:r>
              <a:rPr lang="en-US" dirty="0"/>
              <a:t> </a:t>
            </a:r>
            <a:r>
              <a:rPr lang="en-US" dirty="0" err="1"/>
              <a:t>svijeta</a:t>
            </a:r>
            <a:r>
              <a:rPr lang="en-US" dirty="0"/>
              <a:t>. </a:t>
            </a:r>
            <a:r>
              <a:rPr lang="sr-Latn-RS" dirty="0" smtClean="0"/>
              <a:t>“</a:t>
            </a:r>
            <a:r>
              <a:rPr lang="en-US" dirty="0"/>
              <a:t> </a:t>
            </a:r>
          </a:p>
          <a:p>
            <a:r>
              <a:rPr lang="en-US" sz="1800" dirty="0"/>
              <a:t>https://avaz.ba/vijesti/bih/363307/istrazivanje-kuce-gallup-korupcija-prikovala-bih-za-dno</a:t>
            </a:r>
          </a:p>
          <a:p>
            <a:r>
              <a:rPr lang="en-US" sz="1800" dirty="0"/>
              <a:t>22.03.2018 17:34 </a:t>
            </a:r>
          </a:p>
          <a:p>
            <a:endParaRPr lang="en-US" dirty="0"/>
          </a:p>
        </p:txBody>
      </p:sp>
      <p:sp>
        <p:nvSpPr>
          <p:cNvPr id="3" name="Title 2"/>
          <p:cNvSpPr>
            <a:spLocks noGrp="1"/>
          </p:cNvSpPr>
          <p:nvPr>
            <p:ph type="title"/>
          </p:nvPr>
        </p:nvSpPr>
        <p:spPr>
          <a:xfrm>
            <a:off x="457200" y="0"/>
            <a:ext cx="8229600" cy="1124744"/>
          </a:xfrm>
        </p:spPr>
        <p:txBody>
          <a:bodyPr>
            <a:normAutofit fontScale="90000"/>
          </a:bodyPr>
          <a:lstStyle/>
          <a:p>
            <a:pPr algn="ctr"/>
            <a:r>
              <a:rPr lang="sr-Latn-RS" dirty="0" smtClean="0"/>
              <a:t/>
            </a:r>
            <a:br>
              <a:rPr lang="sr-Latn-RS" dirty="0" smtClean="0"/>
            </a:br>
            <a:r>
              <a:rPr lang="sr-Latn-RS" dirty="0" smtClean="0"/>
              <a:t>KORUPCIJA u BiH</a:t>
            </a:r>
            <a:endParaRPr lang="en-US" dirty="0"/>
          </a:p>
        </p:txBody>
      </p:sp>
    </p:spTree>
    <p:extLst>
      <p:ext uri="{BB962C8B-B14F-4D97-AF65-F5344CB8AC3E}">
        <p14:creationId xmlns:p14="http://schemas.microsoft.com/office/powerpoint/2010/main" val="19490276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sr-Latn-RS" dirty="0" smtClean="0"/>
          </a:p>
          <a:p>
            <a:r>
              <a:rPr lang="sr-Latn-RS" dirty="0" smtClean="0"/>
              <a:t>Analiza </a:t>
            </a:r>
            <a:r>
              <a:rPr lang="sr-Latn-RS" dirty="0"/>
              <a:t>50 optužnica i presuda</a:t>
            </a:r>
            <a:r>
              <a:rPr lang="sr-Latn-RS" dirty="0" smtClean="0"/>
              <a:t>,</a:t>
            </a:r>
          </a:p>
          <a:p>
            <a:pPr marL="109728" indent="0">
              <a:buNone/>
            </a:pPr>
            <a:endParaRPr lang="sr-Latn-RS" dirty="0"/>
          </a:p>
          <a:p>
            <a:r>
              <a:rPr lang="sr-Latn-RS" dirty="0"/>
              <a:t>Jednostavnija koruptivna krivična djela</a:t>
            </a:r>
            <a:r>
              <a:rPr lang="sr-Latn-RS" dirty="0" smtClean="0"/>
              <a:t>,</a:t>
            </a:r>
          </a:p>
          <a:p>
            <a:pPr marL="109728" indent="0">
              <a:buNone/>
            </a:pPr>
            <a:endParaRPr lang="sr-Latn-RS" dirty="0"/>
          </a:p>
          <a:p>
            <a:r>
              <a:rPr lang="sr-Latn-RS" dirty="0"/>
              <a:t>Uzorak je obuhvatao optužnice i presude u kojima je bila uložena žalba odbrane i one u kojima je presuda donesena na osnovu priznanja ili sporazuma stranaka</a:t>
            </a:r>
          </a:p>
          <a:p>
            <a:endParaRPr lang="en-US" dirty="0"/>
          </a:p>
        </p:txBody>
      </p:sp>
      <p:sp>
        <p:nvSpPr>
          <p:cNvPr id="3" name="Title 2"/>
          <p:cNvSpPr>
            <a:spLocks noGrp="1"/>
          </p:cNvSpPr>
          <p:nvPr>
            <p:ph type="title"/>
          </p:nvPr>
        </p:nvSpPr>
        <p:spPr/>
        <p:txBody>
          <a:bodyPr>
            <a:normAutofit/>
          </a:bodyPr>
          <a:lstStyle/>
          <a:p>
            <a:r>
              <a:rPr lang="bs-Latn-BA" sz="3200" dirty="0">
                <a:solidFill>
                  <a:schemeClr val="tx1"/>
                </a:solidFill>
                <a:cs typeface="Arial" panose="020B0604020202020204" pitchFamily="34" charset="0"/>
              </a:rPr>
              <a:t>Zapažanja nedostataka kod optužnica </a:t>
            </a:r>
            <a:r>
              <a:rPr lang="bs-Latn-BA" sz="2800" dirty="0" smtClean="0">
                <a:solidFill>
                  <a:schemeClr val="tx1"/>
                </a:solidFill>
                <a:cs typeface="Arial" panose="020B0604020202020204" pitchFamily="34" charset="0"/>
              </a:rPr>
              <a:t>(OSVRT , sudija </a:t>
            </a:r>
            <a:r>
              <a:rPr lang="bs-Latn-BA" sz="2800" dirty="0">
                <a:solidFill>
                  <a:schemeClr val="tx1"/>
                </a:solidFill>
                <a:cs typeface="Arial" panose="020B0604020202020204" pitchFamily="34" charset="0"/>
              </a:rPr>
              <a:t>VS FBiH Ljiljana </a:t>
            </a:r>
            <a:r>
              <a:rPr lang="bs-Latn-BA" sz="2800" dirty="0" smtClean="0">
                <a:solidFill>
                  <a:schemeClr val="tx1"/>
                </a:solidFill>
                <a:cs typeface="Arial" panose="020B0604020202020204" pitchFamily="34" charset="0"/>
              </a:rPr>
              <a:t>Filipović)</a:t>
            </a:r>
            <a:endParaRPr lang="en-US" sz="2800" dirty="0"/>
          </a:p>
        </p:txBody>
      </p:sp>
    </p:spTree>
    <p:extLst>
      <p:ext uri="{BB962C8B-B14F-4D97-AF65-F5344CB8AC3E}">
        <p14:creationId xmlns:p14="http://schemas.microsoft.com/office/powerpoint/2010/main" val="1996718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70364"/>
            <a:ext cx="8229600" cy="4726988"/>
          </a:xfrm>
        </p:spPr>
        <p:txBody>
          <a:bodyPr/>
          <a:lstStyle/>
          <a:p>
            <a:pPr marL="109728" indent="0">
              <a:buNone/>
            </a:pPr>
            <a:endParaRPr lang="sr-Latn-RS" b="1" dirty="0"/>
          </a:p>
          <a:p>
            <a:endParaRPr lang="sr-Latn-RS" b="1" dirty="0" smtClean="0"/>
          </a:p>
          <a:p>
            <a:r>
              <a:rPr lang="hr-BA" sz="3200" dirty="0"/>
              <a:t>Na efikasno procesuiranje krivičnih djela korupcije negativno se odražavaju prije svega nedostaci koji se tiču činjeničnog opisa djela</a:t>
            </a:r>
          </a:p>
          <a:p>
            <a:endParaRPr lang="sr-Latn-RS" b="1" dirty="0"/>
          </a:p>
          <a:p>
            <a:endParaRPr lang="en-US" b="1" dirty="0"/>
          </a:p>
        </p:txBody>
      </p:sp>
      <p:sp>
        <p:nvSpPr>
          <p:cNvPr id="3" name="Title 2"/>
          <p:cNvSpPr>
            <a:spLocks noGrp="1"/>
          </p:cNvSpPr>
          <p:nvPr>
            <p:ph type="title"/>
          </p:nvPr>
        </p:nvSpPr>
        <p:spPr>
          <a:xfrm>
            <a:off x="457200" y="274638"/>
            <a:ext cx="8229600" cy="1426170"/>
          </a:xfrm>
        </p:spPr>
        <p:txBody>
          <a:bodyPr>
            <a:normAutofit fontScale="90000"/>
          </a:bodyPr>
          <a:lstStyle/>
          <a:p>
            <a:r>
              <a:rPr lang="bs-Latn-BA" sz="3600" dirty="0" smtClean="0">
                <a:solidFill>
                  <a:schemeClr val="tx1"/>
                </a:solidFill>
                <a:cs typeface="Arial" panose="020B0604020202020204" pitchFamily="34" charset="0"/>
              </a:rPr>
              <a:t/>
            </a:r>
            <a:br>
              <a:rPr lang="bs-Latn-BA" sz="3600" dirty="0" smtClean="0">
                <a:solidFill>
                  <a:schemeClr val="tx1"/>
                </a:solidFill>
                <a:cs typeface="Arial" panose="020B0604020202020204" pitchFamily="34" charset="0"/>
              </a:rPr>
            </a:br>
            <a:r>
              <a:rPr lang="bs-Latn-BA" sz="3600" dirty="0" smtClean="0">
                <a:solidFill>
                  <a:schemeClr val="tx1"/>
                </a:solidFill>
                <a:cs typeface="Arial" panose="020B0604020202020204" pitchFamily="34" charset="0"/>
              </a:rPr>
              <a:t>Opšte zapažanje nedostataka </a:t>
            </a:r>
            <a:r>
              <a:rPr lang="bs-Latn-BA" sz="3600" dirty="0">
                <a:solidFill>
                  <a:schemeClr val="tx1"/>
                </a:solidFill>
                <a:cs typeface="Arial" panose="020B0604020202020204" pitchFamily="34" charset="0"/>
              </a:rPr>
              <a:t>kod optužnica sudija VS FBiH Ljiljana Filipović</a:t>
            </a:r>
            <a:r>
              <a:rPr lang="bs-Latn-BA" sz="4400" dirty="0">
                <a:solidFill>
                  <a:schemeClr val="tx1"/>
                </a:solidFill>
                <a:cs typeface="Arial" panose="020B0604020202020204" pitchFamily="34" charset="0"/>
              </a:rPr>
              <a:t/>
            </a:r>
            <a:br>
              <a:rPr lang="bs-Latn-BA" sz="4400" dirty="0">
                <a:solidFill>
                  <a:schemeClr val="tx1"/>
                </a:solidFill>
                <a:cs typeface="Arial" panose="020B0604020202020204" pitchFamily="34" charset="0"/>
              </a:rPr>
            </a:br>
            <a:endParaRPr lang="en-US" dirty="0"/>
          </a:p>
        </p:txBody>
      </p:sp>
    </p:spTree>
    <p:extLst>
      <p:ext uri="{BB962C8B-B14F-4D97-AF65-F5344CB8AC3E}">
        <p14:creationId xmlns:p14="http://schemas.microsoft.com/office/powerpoint/2010/main" val="3838604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fontScale="92500" lnSpcReduction="20000"/>
          </a:bodyPr>
          <a:lstStyle/>
          <a:p>
            <a:pPr algn="just">
              <a:defRPr/>
            </a:pPr>
            <a:r>
              <a:rPr lang="hr-BA" altLang="en-US" dirty="0"/>
              <a:t>Upućivanje na sud optužnice s činjeničnim opisom djela u kojem nedostaju činjenice i okolnosti koje se odnose na pojedina zakonska obilježja bića krivičnog djela za koje se tereti optuženi trebalo bi dovesti do donošenja presude kojom </a:t>
            </a:r>
            <a:r>
              <a:rPr lang="vi-VN" altLang="en-US" dirty="0"/>
              <a:t>se optuženi </a:t>
            </a:r>
            <a:r>
              <a:rPr lang="vi-VN" altLang="en-US" b="1" dirty="0"/>
              <a:t>oslobađa od optužbe </a:t>
            </a:r>
            <a:r>
              <a:rPr lang="vi-VN" altLang="en-US" dirty="0"/>
              <a:t>pošto djelo za koje se optužuje po zakonu</a:t>
            </a:r>
            <a:r>
              <a:rPr lang="hr-BA" altLang="en-US" dirty="0"/>
              <a:t> nije krivično djelo ili, eventualno, do </a:t>
            </a:r>
            <a:r>
              <a:rPr lang="hr-BA" altLang="en-US" b="1" dirty="0"/>
              <a:t>osude optuženog za drugo krivično djelo</a:t>
            </a:r>
            <a:r>
              <a:rPr lang="hr-BA" altLang="en-US" dirty="0"/>
              <a:t>.</a:t>
            </a:r>
          </a:p>
          <a:p>
            <a:pPr algn="just">
              <a:defRPr/>
            </a:pPr>
            <a:r>
              <a:rPr lang="hr-BA" altLang="en-US" dirty="0"/>
              <a:t>Ukoliko prvostepeni sud to propusti učiniti, takav nedostatak mora na isti način biti otklonjen odlukom drugostepenog suda. Naime, drugostepeni je sud, prilikom ispitivanja prvostepene presude povodom žalbe, </a:t>
            </a:r>
            <a:r>
              <a:rPr lang="hr-BA" altLang="en-US" b="1" dirty="0"/>
              <a:t>dužan po službenoj dužnosti otkloniti povrede krivičnog zakona učinjene na štetu optuženog.</a:t>
            </a:r>
          </a:p>
          <a:p>
            <a:endParaRPr lang="en-US" dirty="0"/>
          </a:p>
        </p:txBody>
      </p:sp>
      <p:sp>
        <p:nvSpPr>
          <p:cNvPr id="3" name="Title 2"/>
          <p:cNvSpPr>
            <a:spLocks noGrp="1"/>
          </p:cNvSpPr>
          <p:nvPr>
            <p:ph type="title"/>
          </p:nvPr>
        </p:nvSpPr>
        <p:spPr/>
        <p:txBody>
          <a:bodyPr>
            <a:normAutofit fontScale="90000"/>
          </a:bodyPr>
          <a:lstStyle/>
          <a:p>
            <a:r>
              <a:rPr lang="hr-BA" dirty="0"/>
              <a:t>Posljedice manjkavog činjeničnog opisa</a:t>
            </a:r>
            <a:endParaRPr lang="en-US" dirty="0"/>
          </a:p>
        </p:txBody>
      </p:sp>
    </p:spTree>
    <p:extLst>
      <p:ext uri="{BB962C8B-B14F-4D97-AF65-F5344CB8AC3E}">
        <p14:creationId xmlns:p14="http://schemas.microsoft.com/office/powerpoint/2010/main" val="271774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476064"/>
          </a:xfrm>
        </p:spPr>
        <p:txBody>
          <a:bodyPr>
            <a:normAutofit fontScale="85000" lnSpcReduction="10000"/>
          </a:bodyPr>
          <a:lstStyle/>
          <a:p>
            <a:pPr algn="just"/>
            <a:r>
              <a:rPr lang="hr-BA" altLang="en-US" sz="2800" dirty="0"/>
              <a:t>Dakle, ukoliko činjenični opis djela ne sadrži obilježja krivičnog djela za koje je optuženi oglašen krivim, drugostepeni će sud </a:t>
            </a:r>
            <a:r>
              <a:rPr lang="hr-BA" altLang="en-US" sz="2800" b="1" dirty="0"/>
              <a:t>preinačiti</a:t>
            </a:r>
            <a:r>
              <a:rPr lang="hr-BA" altLang="en-US" sz="2800" dirty="0"/>
              <a:t> prvostepenu presudu </a:t>
            </a:r>
            <a:r>
              <a:rPr lang="hr-BA" altLang="en-US" sz="2800" b="1" dirty="0"/>
              <a:t>i optuženog osloboditi</a:t>
            </a:r>
            <a:r>
              <a:rPr lang="hr-BA" altLang="en-US" sz="2800" dirty="0"/>
              <a:t> od optužbe za to krivično djelo ili će, ako su za to ispunjeni uvjeti, optuženog oglasiti krivim za neko drugo (u pravilu, blaže) krivično djelo čija su </a:t>
            </a:r>
            <a:r>
              <a:rPr lang="vi-VN" altLang="en-US" sz="2800" dirty="0"/>
              <a:t>obilježja sadržana u činjeničnom opisu djela. </a:t>
            </a:r>
            <a:endParaRPr lang="hr-BA" altLang="en-US" sz="2800" dirty="0"/>
          </a:p>
          <a:p>
            <a:pPr algn="just"/>
            <a:r>
              <a:rPr lang="vi-VN" altLang="en-US" sz="2800" dirty="0"/>
              <a:t>U određenim slučajevima,</a:t>
            </a:r>
            <a:r>
              <a:rPr lang="hr-BA" altLang="en-US" sz="2800" dirty="0"/>
              <a:t> </a:t>
            </a:r>
            <a:r>
              <a:rPr lang="vi-VN" altLang="en-US" sz="2800" dirty="0"/>
              <a:t>kada na</a:t>
            </a:r>
            <a:r>
              <a:rPr lang="hr-BA" altLang="en-US" sz="2800" dirty="0"/>
              <a:t> to osnovano ukazuje žalba, presuda sa manjkavim činjeničnim opisom djela bit će </a:t>
            </a:r>
            <a:r>
              <a:rPr lang="hr-BA" altLang="en-US" sz="2800" b="1" dirty="0"/>
              <a:t>ukinuta jer joj je izreka nerazumljiva, što predstavlja bitnu povredu odredaba krivičnog postupka</a:t>
            </a:r>
            <a:r>
              <a:rPr lang="hr-BA" altLang="en-US" sz="2800" dirty="0"/>
              <a:t>. Očito je, prema tome, da od kvaliteta činjeničnog opisa djela u optužnici u značajnoj mjeri zavisi ishod krivičnog postupka</a:t>
            </a:r>
            <a:endParaRPr lang="en-US" dirty="0"/>
          </a:p>
        </p:txBody>
      </p:sp>
      <p:sp>
        <p:nvSpPr>
          <p:cNvPr id="3" name="Title 2"/>
          <p:cNvSpPr>
            <a:spLocks noGrp="1"/>
          </p:cNvSpPr>
          <p:nvPr>
            <p:ph type="title"/>
          </p:nvPr>
        </p:nvSpPr>
        <p:spPr/>
        <p:txBody>
          <a:bodyPr>
            <a:normAutofit/>
          </a:bodyPr>
          <a:lstStyle/>
          <a:p>
            <a:r>
              <a:rPr lang="bs-Latn-BA" sz="3200" dirty="0">
                <a:solidFill>
                  <a:schemeClr val="tx1"/>
                </a:solidFill>
                <a:cs typeface="Arial" panose="020B0604020202020204" pitchFamily="34" charset="0"/>
              </a:rPr>
              <a:t>Nedostaci u činjeničnom opisu</a:t>
            </a:r>
            <a:endParaRPr lang="en-US" sz="3200" dirty="0"/>
          </a:p>
        </p:txBody>
      </p:sp>
    </p:spTree>
    <p:extLst>
      <p:ext uri="{BB962C8B-B14F-4D97-AF65-F5344CB8AC3E}">
        <p14:creationId xmlns:p14="http://schemas.microsoft.com/office/powerpoint/2010/main" val="31684122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fontScale="85000" lnSpcReduction="20000"/>
          </a:bodyPr>
          <a:lstStyle/>
          <a:p>
            <a:pPr algn="just">
              <a:defRPr/>
            </a:pPr>
            <a:r>
              <a:rPr lang="hr-BA" altLang="en-US" dirty="0"/>
              <a:t>činjenični opis djela, treba sadržavati </a:t>
            </a:r>
            <a:r>
              <a:rPr lang="hr-BA" altLang="en-US" b="1" dirty="0"/>
              <a:t>činjenice i okolnosti iz kojih proizlaze zakonska obilježja krivičnog djela, </a:t>
            </a:r>
            <a:r>
              <a:rPr lang="hr-BA" altLang="en-US" dirty="0"/>
              <a:t>kao i ostale okolnosti potrebne da se krivično djelo što preciznije </a:t>
            </a:r>
            <a:r>
              <a:rPr lang="pl-PL" altLang="en-US" dirty="0"/>
              <a:t>odredi - nerijetko predstavlja problem za tužioca</a:t>
            </a:r>
          </a:p>
          <a:p>
            <a:pPr marL="109728" indent="0" algn="just">
              <a:buNone/>
              <a:defRPr/>
            </a:pPr>
            <a:endParaRPr lang="pl-PL" altLang="en-US" dirty="0"/>
          </a:p>
          <a:p>
            <a:pPr algn="just">
              <a:defRPr/>
            </a:pPr>
            <a:r>
              <a:rPr lang="pl-PL" altLang="en-US" dirty="0"/>
              <a:t>Npr. ako činjenični opis djela u optužnici za </a:t>
            </a:r>
            <a:r>
              <a:rPr lang="vi-VN" altLang="en-US" dirty="0"/>
              <a:t>krivično djelo pronevjere nije sadržavao tačno određenje predmeta prisvajanja</a:t>
            </a:r>
            <a:r>
              <a:rPr lang="hr-BA" altLang="en-US" dirty="0"/>
              <a:t>, usvajanje u presudi kojom se optuženi oglašava krivim takvog činjeničnog opisa djela otvara mogućnost pobijanja prvostepene presude zbog </a:t>
            </a:r>
            <a:r>
              <a:rPr lang="hr-BA" altLang="en-US" b="1" dirty="0"/>
              <a:t>povreda prava na odbranu </a:t>
            </a:r>
            <a:r>
              <a:rPr lang="hr-BA" altLang="en-US" dirty="0"/>
              <a:t>jer se postavlja pitanje da li je optuženi bio podrobno obaviješten o djelu za koje se tereti </a:t>
            </a:r>
          </a:p>
          <a:p>
            <a:pPr marL="109728" indent="0">
              <a:buNone/>
              <a:defRPr/>
            </a:pPr>
            <a:r>
              <a:rPr lang="hr-BA" altLang="en-US" i="1" dirty="0"/>
              <a:t>(ZKPFBiH, član 312, stav 1, tačka d) i EKLjP, član 6, stav 3, tačka a). Takav stav zauzet je i u presudi Vrhovnog suda Federacije BiH, broj 01 0 K 004803 12 KžK, od 20. 4. 2015. godine)</a:t>
            </a:r>
            <a:endParaRPr lang="en-US" dirty="0"/>
          </a:p>
        </p:txBody>
      </p:sp>
      <p:sp>
        <p:nvSpPr>
          <p:cNvPr id="3" name="Title 2"/>
          <p:cNvSpPr>
            <a:spLocks noGrp="1"/>
          </p:cNvSpPr>
          <p:nvPr>
            <p:ph type="title"/>
          </p:nvPr>
        </p:nvSpPr>
        <p:spPr/>
        <p:txBody>
          <a:bodyPr>
            <a:normAutofit/>
          </a:bodyPr>
          <a:lstStyle/>
          <a:p>
            <a:r>
              <a:rPr lang="bs-Latn-BA" sz="3600" dirty="0" smtClean="0">
                <a:solidFill>
                  <a:schemeClr val="tx1"/>
                </a:solidFill>
                <a:cs typeface="Arial" panose="020B0604020202020204" pitchFamily="34" charset="0"/>
              </a:rPr>
              <a:t>...nedostaci </a:t>
            </a:r>
            <a:r>
              <a:rPr lang="bs-Latn-BA" sz="3600" dirty="0">
                <a:solidFill>
                  <a:schemeClr val="tx1"/>
                </a:solidFill>
                <a:cs typeface="Arial" panose="020B0604020202020204" pitchFamily="34" charset="0"/>
              </a:rPr>
              <a:t>u činjeničnom opisu</a:t>
            </a:r>
            <a:endParaRPr lang="en-US" sz="3600" dirty="0"/>
          </a:p>
        </p:txBody>
      </p:sp>
    </p:spTree>
    <p:extLst>
      <p:ext uri="{BB962C8B-B14F-4D97-AF65-F5344CB8AC3E}">
        <p14:creationId xmlns:p14="http://schemas.microsoft.com/office/powerpoint/2010/main" val="25804244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88032"/>
          </a:xfrm>
        </p:spPr>
        <p:txBody>
          <a:bodyPr>
            <a:normAutofit fontScale="92500" lnSpcReduction="20000"/>
          </a:bodyPr>
          <a:lstStyle/>
          <a:p>
            <a:r>
              <a:rPr lang="hr-BA" altLang="en-US" dirty="0"/>
              <a:t>za krivična djela zloupotrebe položaja </a:t>
            </a:r>
            <a:r>
              <a:rPr lang="vi-VN" altLang="en-US" dirty="0"/>
              <a:t>ili ovlaštenja u kojima je sama radnja učinjenja određena kao zloupotreba</a:t>
            </a:r>
            <a:r>
              <a:rPr lang="hr-BA" altLang="en-US" dirty="0"/>
              <a:t> položaja ili ovlaštenja iako to nije zakonom propisana radnja učinjenja ovog krivičnog djela ili u kojima se optuženi tereti za prekoračenje službenog ovlaštenja, ali se ne navode blanketni propisi iz kojih to proizlazi, pošto činjenični opis djela u optužnici </a:t>
            </a:r>
            <a:r>
              <a:rPr lang="hr-BA" altLang="en-US" b="1" dirty="0"/>
              <a:t>ne sadrži naznaku propisa iz kojih proizlazi da je optuženi prilikom zaključivanja ugovora bio dužan pribaviti saglasnost organa </a:t>
            </a:r>
            <a:r>
              <a:rPr lang="hr-BA" altLang="en-US" dirty="0"/>
              <a:t>upravljanja preduzećem, sam činjenični opis djela u optužnici ne sadrži činjenice i okolnosti iz kojih proizlazi da je optuženi prekoračio svoja ovlaštenja prilikom zaključivanja ugovora.</a:t>
            </a:r>
            <a:endParaRPr lang="en-US" dirty="0"/>
          </a:p>
        </p:txBody>
      </p:sp>
      <p:sp>
        <p:nvSpPr>
          <p:cNvPr id="3" name="Title 2"/>
          <p:cNvSpPr>
            <a:spLocks noGrp="1"/>
          </p:cNvSpPr>
          <p:nvPr>
            <p:ph type="title"/>
          </p:nvPr>
        </p:nvSpPr>
        <p:spPr/>
        <p:txBody>
          <a:bodyPr>
            <a:normAutofit/>
          </a:bodyPr>
          <a:lstStyle/>
          <a:p>
            <a:r>
              <a:rPr lang="hr-BA" altLang="en-US" sz="2800" dirty="0"/>
              <a:t>Vrhovni sud Federacije BiH, presuda broj 06 0 K 004496 16 Kž 2 od 8.6. 2016. </a:t>
            </a:r>
            <a:endParaRPr lang="en-US" sz="2800" dirty="0"/>
          </a:p>
        </p:txBody>
      </p:sp>
    </p:spTree>
    <p:extLst>
      <p:ext uri="{BB962C8B-B14F-4D97-AF65-F5344CB8AC3E}">
        <p14:creationId xmlns:p14="http://schemas.microsoft.com/office/powerpoint/2010/main" val="9987947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116024"/>
          </a:xfrm>
        </p:spPr>
        <p:txBody>
          <a:bodyPr>
            <a:normAutofit fontScale="92500" lnSpcReduction="20000"/>
          </a:bodyPr>
          <a:lstStyle/>
          <a:p>
            <a:pPr algn="just">
              <a:defRPr/>
            </a:pPr>
            <a:r>
              <a:rPr lang="hr-BA" altLang="en-US" dirty="0"/>
              <a:t>Druga grupa grešaka pri sačinjavanju činjeničnog opisa djela u optužnici sastoji se u njegovom </a:t>
            </a:r>
            <a:r>
              <a:rPr lang="hr-BA" altLang="en-US" b="1" dirty="0"/>
              <a:t>opterećivanju činjenicama i okolnostima koje ne predstavljaju zakonska obilježja konkretnog krivičnog djela</a:t>
            </a:r>
            <a:r>
              <a:rPr lang="hr-BA" altLang="en-US" dirty="0"/>
              <a:t>, a pri tome nije riječ ni o činjenicama i okolnostima od kojih zavisi primjena neke druge odredbe krivičnog zakona.</a:t>
            </a:r>
          </a:p>
          <a:p>
            <a:pPr algn="just">
              <a:defRPr/>
            </a:pPr>
            <a:r>
              <a:rPr lang="hr-BA" altLang="en-US" dirty="0"/>
              <a:t>I ovakve greške se negativno odražavaju na efikasnost krivičnoga gonjenja. Gomilanjem činjenica i okolnosti koje nemaju krivičnopravni značaj bespotrebno se opterećuje činjenični opis djela, čime on gubi na razumljivosti i preglednosti.</a:t>
            </a:r>
          </a:p>
          <a:p>
            <a:pPr algn="just">
              <a:defRPr/>
            </a:pPr>
            <a:r>
              <a:rPr lang="hr-BA" altLang="en-US" dirty="0"/>
              <a:t>Time se istovremeno usložnjava dokazni postupak na glavnom pretresu. </a:t>
            </a:r>
          </a:p>
          <a:p>
            <a:endParaRPr lang="en-US" dirty="0"/>
          </a:p>
        </p:txBody>
      </p:sp>
      <p:sp>
        <p:nvSpPr>
          <p:cNvPr id="3" name="Title 2"/>
          <p:cNvSpPr>
            <a:spLocks noGrp="1"/>
          </p:cNvSpPr>
          <p:nvPr>
            <p:ph type="title"/>
          </p:nvPr>
        </p:nvSpPr>
        <p:spPr/>
        <p:txBody>
          <a:bodyPr>
            <a:normAutofit/>
          </a:bodyPr>
          <a:lstStyle/>
          <a:p>
            <a:r>
              <a:rPr lang="bs-Latn-BA" sz="3600" dirty="0">
                <a:solidFill>
                  <a:schemeClr val="tx1"/>
                </a:solidFill>
                <a:cs typeface="Arial" panose="020B0604020202020204" pitchFamily="34" charset="0"/>
              </a:rPr>
              <a:t>Nedostaci u činjeničnom opisu</a:t>
            </a:r>
            <a:endParaRPr lang="en-US" sz="3600" dirty="0"/>
          </a:p>
        </p:txBody>
      </p:sp>
    </p:spTree>
    <p:extLst>
      <p:ext uri="{BB962C8B-B14F-4D97-AF65-F5344CB8AC3E}">
        <p14:creationId xmlns:p14="http://schemas.microsoft.com/office/powerpoint/2010/main" val="13876654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2656"/>
            <a:ext cx="8229600" cy="5674635"/>
          </a:xfrm>
        </p:spPr>
        <p:txBody>
          <a:bodyPr>
            <a:normAutofit fontScale="77500" lnSpcReduction="20000"/>
          </a:bodyPr>
          <a:lstStyle/>
          <a:p>
            <a:pPr algn="just">
              <a:defRPr/>
            </a:pPr>
            <a:r>
              <a:rPr lang="hr-BA" altLang="en-US" dirty="0"/>
              <a:t>Tako se bespotrebno u činjeničnim opisima djela u optužnicama za krivično djelo </a:t>
            </a:r>
            <a:r>
              <a:rPr lang="hr-BA" altLang="en-US" b="1" dirty="0"/>
              <a:t>pronevjere</a:t>
            </a:r>
            <a:r>
              <a:rPr lang="hr-BA" altLang="en-US" dirty="0"/>
              <a:t> optuženi teretio da je postupao kao </a:t>
            </a:r>
            <a:r>
              <a:rPr lang="hr-BA" altLang="en-US" i="1" dirty="0"/>
              <a:t>odgovorna osoba </a:t>
            </a:r>
            <a:r>
              <a:rPr lang="hr-BA" altLang="en-US" dirty="0"/>
              <a:t>iako se za to krivično djelo ne traži to svojstvo </a:t>
            </a:r>
            <a:r>
              <a:rPr lang="hr-BA" altLang="en-US" dirty="0" smtClean="0"/>
              <a:t>optuženog</a:t>
            </a:r>
            <a:endParaRPr lang="hr-BA" altLang="en-US" dirty="0"/>
          </a:p>
          <a:p>
            <a:pPr marL="109728" indent="0" algn="just">
              <a:buNone/>
              <a:defRPr/>
            </a:pPr>
            <a:endParaRPr lang="hr-BA" altLang="en-US" dirty="0"/>
          </a:p>
          <a:p>
            <a:pPr algn="just">
              <a:defRPr/>
            </a:pPr>
            <a:r>
              <a:rPr lang="hr-BA" altLang="en-US" dirty="0"/>
              <a:t>u činjeničnom opisu krivičnog djela </a:t>
            </a:r>
            <a:r>
              <a:rPr lang="hr-BA" altLang="en-US" b="1" dirty="0"/>
              <a:t>zloupotrebe položaja ili ovlaštenja </a:t>
            </a:r>
            <a:r>
              <a:rPr lang="hr-BA" altLang="en-US" dirty="0"/>
              <a:t>iz Krivičnog zakona Federacije Bosne i Hercegovine (KZFBiH) navodilo da je optuženi postupao </a:t>
            </a:r>
            <a:r>
              <a:rPr lang="hr-BA" altLang="en-US" i="1" dirty="0"/>
              <a:t>u namjeri </a:t>
            </a:r>
            <a:r>
              <a:rPr lang="hr-BA" altLang="en-US" dirty="0"/>
              <a:t>da sebi pribavi protivpravnu imovinsku korist iako ona nije elemenat krivičnog djela.</a:t>
            </a:r>
          </a:p>
          <a:p>
            <a:pPr marL="109728" indent="0" algn="just">
              <a:buNone/>
              <a:defRPr/>
            </a:pPr>
            <a:endParaRPr lang="hr-BA" altLang="en-US" dirty="0"/>
          </a:p>
          <a:p>
            <a:pPr algn="just">
              <a:defRPr/>
            </a:pPr>
            <a:r>
              <a:rPr lang="vi-VN" altLang="en-US" dirty="0"/>
              <a:t>Riječ je o nedostacima u optužnici koje sud može otkloniti tako što neće utvrđivati</a:t>
            </a:r>
            <a:r>
              <a:rPr lang="hr-BA" altLang="en-US" dirty="0"/>
              <a:t> činjenice i okolnosti koje se ne odnose na zakonska obilježja odnosnog krivičnog djela ili od kojih ne zavisi primjena neke odredbe krivičnog zakona i koje će usljed toga </a:t>
            </a:r>
            <a:r>
              <a:rPr lang="hr-BA" altLang="en-US" b="1" dirty="0"/>
              <a:t>izostaviti</a:t>
            </a:r>
            <a:r>
              <a:rPr lang="hr-BA" altLang="en-US" dirty="0"/>
              <a:t> </a:t>
            </a:r>
            <a:r>
              <a:rPr lang="hr-BA" altLang="en-US" b="1" dirty="0"/>
              <a:t>u činjeničnom opisu djela u presudi</a:t>
            </a:r>
            <a:r>
              <a:rPr lang="hr-BA" altLang="en-US" dirty="0"/>
              <a:t>, uz obavezu da za takav svoj </a:t>
            </a:r>
            <a:r>
              <a:rPr lang="pl-PL" altLang="en-US" dirty="0"/>
              <a:t>postupak navede razloge u obrazloženju presude.</a:t>
            </a:r>
            <a:endParaRPr lang="hr-BA" altLang="en-US" dirty="0"/>
          </a:p>
          <a:p>
            <a:endParaRPr lang="en-US" dirty="0"/>
          </a:p>
        </p:txBody>
      </p:sp>
    </p:spTree>
    <p:extLst>
      <p:ext uri="{BB962C8B-B14F-4D97-AF65-F5344CB8AC3E}">
        <p14:creationId xmlns:p14="http://schemas.microsoft.com/office/powerpoint/2010/main" val="41790299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260040"/>
          </a:xfrm>
        </p:spPr>
        <p:txBody>
          <a:bodyPr>
            <a:normAutofit fontScale="77500" lnSpcReduction="20000"/>
          </a:bodyPr>
          <a:lstStyle/>
          <a:p>
            <a:pPr algn="just"/>
            <a:r>
              <a:rPr lang="vi-VN" altLang="en-US" sz="2800" b="1" dirty="0"/>
              <a:t>svojstvo</a:t>
            </a:r>
            <a:r>
              <a:rPr lang="vi-VN" altLang="en-US" sz="2800" dirty="0"/>
              <a:t> određenog </a:t>
            </a:r>
            <a:r>
              <a:rPr lang="vi-VN" altLang="en-US" sz="2800" b="1" dirty="0"/>
              <a:t>službenog ili odgovornog lica </a:t>
            </a:r>
            <a:r>
              <a:rPr lang="vi-VN" altLang="en-US" sz="2800" dirty="0"/>
              <a:t>ne određuje sam taj položaj, već</a:t>
            </a:r>
            <a:r>
              <a:rPr lang="hr-BA" altLang="en-US" sz="2800" dirty="0"/>
              <a:t> upravo nadležnosti koje mu po tom osnovu pripadaju, odnosno činjenica da je tom licu povjereno </a:t>
            </a:r>
            <a:r>
              <a:rPr lang="vi-VN" altLang="en-US" sz="2800" dirty="0"/>
              <a:t>određeno ovlaštenje ili dužnost. </a:t>
            </a:r>
            <a:endParaRPr lang="hr-BA" altLang="en-US" sz="2800" dirty="0"/>
          </a:p>
          <a:p>
            <a:pPr algn="just"/>
            <a:r>
              <a:rPr lang="vi-VN" altLang="en-US" sz="2800" dirty="0"/>
              <a:t>Činjenični opis stoga, pored navođenja naziva pozicije u nekom</a:t>
            </a:r>
            <a:r>
              <a:rPr lang="hr-BA" altLang="en-US" sz="2800" dirty="0"/>
              <a:t> pravnom licu ili javnoj ustanovi, mora sadržavati i dovoljno jasan opis svih relevantnih činjenica </a:t>
            </a:r>
            <a:r>
              <a:rPr lang="vi-VN" altLang="en-US" sz="2800" dirty="0"/>
              <a:t>na osnovu kojih se može zaključiti da je optuženo lice zaista imalo određeno svojstvo izvršioca</a:t>
            </a:r>
            <a:endParaRPr lang="hr-BA" altLang="en-US" sz="2800" dirty="0"/>
          </a:p>
          <a:p>
            <a:pPr algn="just"/>
            <a:r>
              <a:rPr lang="hr-BA" altLang="en-US" sz="2800" dirty="0"/>
              <a:t>U pojedinim odlukama koje su analizirane, u činjeničnom opisu optužnice propušteno je da se navede </a:t>
            </a:r>
            <a:r>
              <a:rPr lang="hr-BA" altLang="en-US" sz="2800" b="1" dirty="0"/>
              <a:t>da li se radi o službenoj ili odgovornoj osobi</a:t>
            </a:r>
            <a:r>
              <a:rPr lang="hr-BA" altLang="en-US" sz="2800" dirty="0"/>
              <a:t>, ali da je zatim u pravnoj kvalifikaciji radnji dato </a:t>
            </a:r>
            <a:r>
              <a:rPr lang="vi-VN" altLang="en-US" sz="2800" dirty="0"/>
              <a:t>nešto preciznije određenje. Bilo bi potrebno izbjegavati ovakve situacije i starati se da se sva bitna</a:t>
            </a:r>
            <a:r>
              <a:rPr lang="hr-BA" altLang="en-US" sz="2800" dirty="0"/>
              <a:t> obilježja, odnosno sve činjenice i okolnosti precizno navedu već u činjeničnom opisu.</a:t>
            </a:r>
          </a:p>
          <a:p>
            <a:endParaRPr lang="en-US" dirty="0"/>
          </a:p>
        </p:txBody>
      </p:sp>
      <p:sp>
        <p:nvSpPr>
          <p:cNvPr id="3" name="Title 2"/>
          <p:cNvSpPr>
            <a:spLocks noGrp="1"/>
          </p:cNvSpPr>
          <p:nvPr>
            <p:ph type="title"/>
          </p:nvPr>
        </p:nvSpPr>
        <p:spPr/>
        <p:txBody>
          <a:bodyPr>
            <a:normAutofit/>
          </a:bodyPr>
          <a:lstStyle/>
          <a:p>
            <a:r>
              <a:rPr lang="hr-BA" sz="3200" dirty="0"/>
              <a:t>Opis svojstva učinioca</a:t>
            </a:r>
            <a:endParaRPr lang="en-US" sz="3200" dirty="0"/>
          </a:p>
        </p:txBody>
      </p:sp>
    </p:spTree>
    <p:extLst>
      <p:ext uri="{BB962C8B-B14F-4D97-AF65-F5344CB8AC3E}">
        <p14:creationId xmlns:p14="http://schemas.microsoft.com/office/powerpoint/2010/main" val="18203931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6480720"/>
          </a:xfrm>
        </p:spPr>
        <p:txBody>
          <a:bodyPr>
            <a:normAutofit lnSpcReduction="10000"/>
          </a:bodyPr>
          <a:lstStyle/>
          <a:p>
            <a:pPr algn="just">
              <a:defRPr/>
            </a:pPr>
            <a:r>
              <a:rPr lang="hr-BA" dirty="0"/>
              <a:t>U najmanje jednom analiziranom slučaju svojstvo počinioca je bilo definisano na način da je navedeno da se radi o odgovornoj osobi, iako se moglo raditi jedino o službenoj osobi. </a:t>
            </a:r>
          </a:p>
          <a:p>
            <a:pPr algn="just">
              <a:defRPr/>
            </a:pPr>
            <a:r>
              <a:rPr lang="hr-BA" dirty="0"/>
              <a:t>Isto tako je u jednom od predmeta svojstvo službenog lica pridavano direktoru akcionarskog društva, dok je u drugom predmetu pomoćniku načelnika u opštini pridavano svojstvo odgovornog lica. </a:t>
            </a:r>
          </a:p>
          <a:p>
            <a:pPr algn="just">
              <a:defRPr/>
            </a:pPr>
            <a:r>
              <a:rPr lang="hr-BA" dirty="0"/>
              <a:t>Takva </a:t>
            </a:r>
            <a:r>
              <a:rPr lang="hr-BA" b="1" dirty="0"/>
              <a:t>lutanja u definisanju svojstava </a:t>
            </a:r>
            <a:r>
              <a:rPr lang="hr-BA" dirty="0"/>
              <a:t>počinioca krivičnog djela mogu stvarati značajne probleme u kasnijem dokazivanju krivičnog djela, pa je nužno imati u vidu potrebu da se svojstvo optuženog </a:t>
            </a:r>
            <a:r>
              <a:rPr lang="pl-PL" dirty="0"/>
              <a:t>što preciznije i ispravnije definiše.</a:t>
            </a:r>
            <a:endParaRPr lang="hr-BA" dirty="0"/>
          </a:p>
          <a:p>
            <a:endParaRPr lang="en-US" dirty="0"/>
          </a:p>
        </p:txBody>
      </p:sp>
    </p:spTree>
    <p:extLst>
      <p:ext uri="{BB962C8B-B14F-4D97-AF65-F5344CB8AC3E}">
        <p14:creationId xmlns:p14="http://schemas.microsoft.com/office/powerpoint/2010/main" val="1722528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fontScale="25000" lnSpcReduction="20000"/>
          </a:bodyPr>
          <a:lstStyle/>
          <a:p>
            <a:endParaRPr lang="sr-Latn-RS" dirty="0" smtClean="0"/>
          </a:p>
          <a:p>
            <a:r>
              <a:rPr lang="sr-Latn-RS" sz="11200" dirty="0" smtClean="0"/>
              <a:t>„</a:t>
            </a:r>
            <a:r>
              <a:rPr lang="en-GB" sz="11200" dirty="0" err="1" smtClean="0"/>
              <a:t>Nismo</a:t>
            </a:r>
            <a:r>
              <a:rPr lang="en-GB" sz="11200" dirty="0" smtClean="0"/>
              <a:t> </a:t>
            </a:r>
            <a:r>
              <a:rPr lang="en-GB" sz="11200" dirty="0" err="1"/>
              <a:t>uspjeli</a:t>
            </a:r>
            <a:r>
              <a:rPr lang="en-GB" sz="11200" dirty="0"/>
              <a:t> </a:t>
            </a:r>
            <a:r>
              <a:rPr lang="en-GB" sz="11200" dirty="0" err="1"/>
              <a:t>pronaći</a:t>
            </a:r>
            <a:r>
              <a:rPr lang="en-GB" sz="11200" dirty="0"/>
              <a:t> </a:t>
            </a:r>
            <a:r>
              <a:rPr lang="en-GB" sz="11200" dirty="0" err="1"/>
              <a:t>nijedno</a:t>
            </a:r>
            <a:r>
              <a:rPr lang="en-GB" sz="11200" dirty="0"/>
              <a:t> “</a:t>
            </a:r>
            <a:r>
              <a:rPr lang="en-GB" sz="11200" dirty="0" err="1"/>
              <a:t>Gallupovo</a:t>
            </a:r>
            <a:r>
              <a:rPr lang="en-GB" sz="11200" dirty="0"/>
              <a:t>” </a:t>
            </a:r>
            <a:r>
              <a:rPr lang="en-GB" sz="11200" dirty="0" err="1"/>
              <a:t>istraživanje</a:t>
            </a:r>
            <a:r>
              <a:rPr lang="en-GB" sz="11200" dirty="0"/>
              <a:t> </a:t>
            </a:r>
            <a:r>
              <a:rPr lang="en-GB" sz="11200" dirty="0" err="1"/>
              <a:t>koje</a:t>
            </a:r>
            <a:r>
              <a:rPr lang="en-GB" sz="11200" dirty="0"/>
              <a:t> bi </a:t>
            </a:r>
            <a:r>
              <a:rPr lang="en-GB" sz="11200" dirty="0" err="1"/>
              <a:t>odgovaralo</a:t>
            </a:r>
            <a:r>
              <a:rPr lang="en-GB" sz="11200" dirty="0"/>
              <a:t> </a:t>
            </a:r>
            <a:r>
              <a:rPr lang="en-GB" sz="11200" dirty="0" err="1"/>
              <a:t>podacima</a:t>
            </a:r>
            <a:r>
              <a:rPr lang="en-GB" sz="11200" dirty="0"/>
              <a:t> </a:t>
            </a:r>
            <a:r>
              <a:rPr lang="en-GB" sz="11200" dirty="0" err="1"/>
              <a:t>objavljenim</a:t>
            </a:r>
            <a:r>
              <a:rPr lang="en-GB" sz="11200" dirty="0"/>
              <a:t> u “</a:t>
            </a:r>
            <a:r>
              <a:rPr lang="en-GB" sz="11200" dirty="0" err="1"/>
              <a:t>Avazu</a:t>
            </a:r>
            <a:r>
              <a:rPr lang="en-GB" sz="11200" dirty="0"/>
              <a:t>”. </a:t>
            </a:r>
            <a:r>
              <a:rPr lang="en-GB" sz="11200" dirty="0" err="1"/>
              <a:t>Pregledom</a:t>
            </a:r>
            <a:r>
              <a:rPr lang="en-GB" sz="11200" dirty="0"/>
              <a:t> </a:t>
            </a:r>
            <a:r>
              <a:rPr lang="en-GB" sz="11200" dirty="0" err="1"/>
              <a:t>zvanične</a:t>
            </a:r>
            <a:r>
              <a:rPr lang="en-GB" sz="11200" dirty="0"/>
              <a:t> web </a:t>
            </a:r>
            <a:r>
              <a:rPr lang="en-GB" sz="11200" dirty="0" err="1"/>
              <a:t>stranice</a:t>
            </a:r>
            <a:r>
              <a:rPr lang="en-GB" sz="11200" dirty="0"/>
              <a:t> “</a:t>
            </a:r>
            <a:r>
              <a:rPr lang="en-GB" sz="11200" dirty="0" err="1"/>
              <a:t>Gallupa</a:t>
            </a:r>
            <a:r>
              <a:rPr lang="en-GB" sz="11200" dirty="0"/>
              <a:t>” </a:t>
            </a:r>
            <a:r>
              <a:rPr lang="en-GB" sz="11200" dirty="0" err="1"/>
              <a:t>ustanovili</a:t>
            </a:r>
            <a:r>
              <a:rPr lang="en-GB" sz="11200" dirty="0"/>
              <a:t> </a:t>
            </a:r>
            <a:r>
              <a:rPr lang="en-GB" sz="11200" dirty="0" err="1"/>
              <a:t>smo</a:t>
            </a:r>
            <a:r>
              <a:rPr lang="en-GB" sz="11200" dirty="0"/>
              <a:t> da je </a:t>
            </a:r>
            <a:r>
              <a:rPr lang="en-GB" sz="11200" dirty="0" err="1"/>
              <a:t>posljednje</a:t>
            </a:r>
            <a:r>
              <a:rPr lang="en-GB" sz="11200" dirty="0"/>
              <a:t> </a:t>
            </a:r>
            <a:r>
              <a:rPr lang="en-GB" sz="11200" dirty="0" err="1"/>
              <a:t>takvo</a:t>
            </a:r>
            <a:r>
              <a:rPr lang="en-GB" sz="11200" dirty="0"/>
              <a:t> </a:t>
            </a:r>
            <a:r>
              <a:rPr lang="en-GB" sz="11200" dirty="0" err="1">
                <a:hlinkClick r:id="rId2"/>
              </a:rPr>
              <a:t>istraživanje</a:t>
            </a:r>
            <a:r>
              <a:rPr lang="en-GB" sz="11200" dirty="0"/>
              <a:t> </a:t>
            </a:r>
            <a:r>
              <a:rPr lang="en-GB" sz="11200" dirty="0" err="1"/>
              <a:t>objavljeno</a:t>
            </a:r>
            <a:r>
              <a:rPr lang="en-GB" sz="11200" dirty="0"/>
              <a:t> 2013. </a:t>
            </a:r>
            <a:r>
              <a:rPr lang="en-GB" sz="11200" dirty="0" err="1"/>
              <a:t>godine</a:t>
            </a:r>
            <a:r>
              <a:rPr lang="en-GB" sz="11200" dirty="0"/>
              <a:t>, a u </a:t>
            </a:r>
            <a:r>
              <a:rPr lang="en-GB" sz="11200" dirty="0" err="1"/>
              <a:t>njemu</a:t>
            </a:r>
            <a:r>
              <a:rPr lang="en-GB" sz="11200" dirty="0"/>
              <a:t> je </a:t>
            </a:r>
            <a:r>
              <a:rPr lang="en-GB" sz="11200" dirty="0" err="1"/>
              <a:t>indeks</a:t>
            </a:r>
            <a:r>
              <a:rPr lang="en-GB" sz="11200" dirty="0"/>
              <a:t> </a:t>
            </a:r>
            <a:r>
              <a:rPr lang="en-GB" sz="11200" dirty="0" err="1"/>
              <a:t>percepcije</a:t>
            </a:r>
            <a:r>
              <a:rPr lang="en-GB" sz="11200" dirty="0"/>
              <a:t> </a:t>
            </a:r>
            <a:r>
              <a:rPr lang="en-GB" sz="11200" dirty="0" err="1"/>
              <a:t>korupcije</a:t>
            </a:r>
            <a:r>
              <a:rPr lang="en-GB" sz="11200" dirty="0"/>
              <a:t> u BIH bio 89%. To </a:t>
            </a:r>
            <a:r>
              <a:rPr lang="en-GB" sz="11200" dirty="0" err="1"/>
              <a:t>znači</a:t>
            </a:r>
            <a:r>
              <a:rPr lang="en-GB" sz="11200" dirty="0"/>
              <a:t> da je od 100 </a:t>
            </a:r>
            <a:r>
              <a:rPr lang="en-GB" sz="11200" dirty="0" err="1"/>
              <a:t>ispitanih</a:t>
            </a:r>
            <a:r>
              <a:rPr lang="en-GB" sz="11200" dirty="0"/>
              <a:t> </a:t>
            </a:r>
            <a:r>
              <a:rPr lang="en-GB" sz="11200" dirty="0" err="1"/>
              <a:t>građana</a:t>
            </a:r>
            <a:r>
              <a:rPr lang="en-GB" sz="11200" dirty="0"/>
              <a:t>/</a:t>
            </a:r>
            <a:r>
              <a:rPr lang="en-GB" sz="11200" dirty="0" err="1"/>
              <a:t>ki</a:t>
            </a:r>
            <a:r>
              <a:rPr lang="en-GB" sz="11200" dirty="0"/>
              <a:t> </a:t>
            </a:r>
            <a:r>
              <a:rPr lang="en-GB" sz="11200" dirty="0" err="1"/>
              <a:t>BiH</a:t>
            </a:r>
            <a:r>
              <a:rPr lang="en-GB" sz="11200" dirty="0"/>
              <a:t>, 89 </a:t>
            </a:r>
            <a:r>
              <a:rPr lang="en-GB" sz="11200" dirty="0" err="1"/>
              <a:t>njih</a:t>
            </a:r>
            <a:r>
              <a:rPr lang="en-GB" sz="11200" dirty="0"/>
              <a:t> </a:t>
            </a:r>
            <a:r>
              <a:rPr lang="en-GB" sz="11200" dirty="0" err="1"/>
              <a:t>reklo</a:t>
            </a:r>
            <a:r>
              <a:rPr lang="en-GB" sz="11200" dirty="0"/>
              <a:t> da je </a:t>
            </a:r>
            <a:r>
              <a:rPr lang="en-GB" sz="11200" dirty="0" err="1"/>
              <a:t>korupcija</a:t>
            </a:r>
            <a:r>
              <a:rPr lang="en-GB" sz="11200" dirty="0"/>
              <a:t> </a:t>
            </a:r>
            <a:r>
              <a:rPr lang="en-GB" sz="11200" dirty="0" err="1"/>
              <a:t>rasprostranjena</a:t>
            </a:r>
            <a:r>
              <a:rPr lang="en-GB" sz="11200" dirty="0"/>
              <a:t> u </a:t>
            </a:r>
            <a:r>
              <a:rPr lang="en-GB" sz="11200" dirty="0" err="1"/>
              <a:t>državnim</a:t>
            </a:r>
            <a:r>
              <a:rPr lang="en-GB" sz="11200" dirty="0"/>
              <a:t> </a:t>
            </a:r>
            <a:r>
              <a:rPr lang="en-GB" sz="11200" dirty="0" err="1" smtClean="0"/>
              <a:t>institucijama</a:t>
            </a:r>
            <a:r>
              <a:rPr lang="sr-Latn-RS" sz="11200" dirty="0" smtClean="0"/>
              <a:t>.</a:t>
            </a:r>
            <a:r>
              <a:rPr lang="sr-Latn-RS" sz="11200" u="sng" dirty="0" smtClean="0">
                <a:hlinkClick r:id="rId3"/>
              </a:rPr>
              <a:t>“</a:t>
            </a:r>
            <a:endParaRPr lang="sr-Latn-RS" u="sng" dirty="0">
              <a:hlinkClick r:id="rId3"/>
            </a:endParaRPr>
          </a:p>
          <a:p>
            <a:endParaRPr lang="sr-Latn-RS" dirty="0" smtClean="0">
              <a:hlinkClick r:id="rId3"/>
            </a:endParaRPr>
          </a:p>
          <a:p>
            <a:endParaRPr lang="sr-Latn-RS" dirty="0">
              <a:hlinkClick r:id="rId3"/>
            </a:endParaRPr>
          </a:p>
          <a:p>
            <a:endParaRPr lang="sr-Latn-RS" dirty="0" smtClean="0">
              <a:hlinkClick r:id="rId3"/>
            </a:endParaRPr>
          </a:p>
          <a:p>
            <a:r>
              <a:rPr lang="en-GB" sz="6400" dirty="0" smtClean="0">
                <a:hlinkClick r:id="rId3"/>
              </a:rPr>
              <a:t>raskrinkavanje.ba</a:t>
            </a:r>
            <a:endParaRPr lang="en-US" sz="6400" dirty="0"/>
          </a:p>
          <a:p>
            <a:r>
              <a:rPr lang="en-GB" sz="6400" dirty="0"/>
              <a:t> </a:t>
            </a:r>
            <a:endParaRPr lang="en-US" sz="6400" dirty="0"/>
          </a:p>
          <a:p>
            <a:r>
              <a:rPr lang="en-US" sz="6400" dirty="0"/>
              <a:t>https://analiziraj.ba/2018/03/28/kako-se-prosirila-dezinformacija-o-istrazivanju-korupcije-u-bih/</a:t>
            </a:r>
          </a:p>
          <a:p>
            <a:endParaRPr lang="sr-Latn-RS" dirty="0" smtClean="0"/>
          </a:p>
          <a:p>
            <a:endParaRPr lang="sr-Latn-RS" dirty="0"/>
          </a:p>
          <a:p>
            <a:endParaRPr lang="sr-Latn-RS" dirty="0" smtClean="0"/>
          </a:p>
          <a:p>
            <a:endParaRPr lang="sr-Latn-RS" dirty="0"/>
          </a:p>
          <a:p>
            <a:endParaRPr lang="sr-Latn-RS" dirty="0" smtClean="0"/>
          </a:p>
          <a:p>
            <a:endParaRPr lang="sr-Latn-RS" dirty="0"/>
          </a:p>
          <a:p>
            <a:endParaRPr lang="sr-Latn-RS" dirty="0" smtClean="0"/>
          </a:p>
          <a:p>
            <a:endParaRPr lang="en-US" dirty="0"/>
          </a:p>
        </p:txBody>
      </p:sp>
      <p:sp>
        <p:nvSpPr>
          <p:cNvPr id="3" name="Title 2"/>
          <p:cNvSpPr>
            <a:spLocks noGrp="1"/>
          </p:cNvSpPr>
          <p:nvPr>
            <p:ph type="title"/>
          </p:nvPr>
        </p:nvSpPr>
        <p:spPr/>
        <p:txBody>
          <a:bodyPr>
            <a:normAutofit/>
          </a:bodyPr>
          <a:lstStyle/>
          <a:p>
            <a:r>
              <a:rPr lang="sr-Latn-RS" sz="3200" dirty="0" smtClean="0"/>
              <a:t>Kako se proširila dezinformacija o istraživanju korupcije u BiH</a:t>
            </a:r>
            <a:endParaRPr lang="en-US" sz="3200" dirty="0"/>
          </a:p>
        </p:txBody>
      </p:sp>
    </p:spTree>
    <p:extLst>
      <p:ext uri="{BB962C8B-B14F-4D97-AF65-F5344CB8AC3E}">
        <p14:creationId xmlns:p14="http://schemas.microsoft.com/office/powerpoint/2010/main" val="16512141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fontScale="92500"/>
          </a:bodyPr>
          <a:lstStyle/>
          <a:p>
            <a:r>
              <a:rPr lang="en-US" altLang="en-US" sz="2800" dirty="0" err="1"/>
              <a:t>Tako</a:t>
            </a:r>
            <a:r>
              <a:rPr lang="en-US" altLang="en-US" sz="2800" dirty="0"/>
              <a:t> u </a:t>
            </a:r>
            <a:r>
              <a:rPr lang="en-US" altLang="en-US" sz="2800" dirty="0" err="1"/>
              <a:t>jednom</a:t>
            </a:r>
            <a:r>
              <a:rPr lang="en-US" altLang="en-US" sz="2800" dirty="0"/>
              <a:t> </a:t>
            </a:r>
            <a:r>
              <a:rPr lang="en-US" altLang="en-US" sz="2800" dirty="0" err="1"/>
              <a:t>predmetu</a:t>
            </a:r>
            <a:r>
              <a:rPr lang="en-US" altLang="en-US" sz="2800" dirty="0"/>
              <a:t> </a:t>
            </a:r>
            <a:r>
              <a:rPr lang="en-US" altLang="en-US" sz="2800" dirty="0" err="1"/>
              <a:t>drugostepena</a:t>
            </a:r>
            <a:r>
              <a:rPr lang="en-US" altLang="en-US" sz="2800" dirty="0"/>
              <a:t> </a:t>
            </a:r>
            <a:r>
              <a:rPr lang="en-US" altLang="en-US" sz="2800" dirty="0" err="1"/>
              <a:t>presuda</a:t>
            </a:r>
            <a:r>
              <a:rPr lang="en-US" altLang="en-US" sz="2800" dirty="0"/>
              <a:t> </a:t>
            </a:r>
            <a:r>
              <a:rPr lang="en-US" altLang="en-US" sz="2800" dirty="0" err="1"/>
              <a:t>navodi</a:t>
            </a:r>
            <a:r>
              <a:rPr lang="en-US" altLang="en-US" sz="2800" dirty="0"/>
              <a:t> da je </a:t>
            </a:r>
            <a:r>
              <a:rPr lang="en-US" altLang="en-US" sz="2800" dirty="0" err="1"/>
              <a:t>prvostepeni</a:t>
            </a:r>
            <a:r>
              <a:rPr lang="en-US" altLang="en-US" sz="2800" dirty="0"/>
              <a:t> </a:t>
            </a:r>
            <a:r>
              <a:rPr lang="en-US" altLang="en-US" sz="2800" b="1" dirty="0" err="1"/>
              <a:t>sud</a:t>
            </a:r>
            <a:r>
              <a:rPr lang="en-US" altLang="en-US" sz="2800" b="1" dirty="0"/>
              <a:t> </a:t>
            </a:r>
            <a:r>
              <a:rPr lang="en-US" altLang="en-US" sz="2800" b="1" dirty="0" err="1"/>
              <a:t>trebao</a:t>
            </a:r>
            <a:r>
              <a:rPr lang="en-US" altLang="en-US" sz="2800" b="1" dirty="0"/>
              <a:t> </a:t>
            </a:r>
            <a:r>
              <a:rPr lang="en-US" altLang="en-US" sz="2800" b="1" dirty="0" err="1"/>
              <a:t>na</a:t>
            </a:r>
            <a:r>
              <a:rPr lang="en-US" altLang="en-US" sz="2800" b="1" dirty="0"/>
              <a:t> </a:t>
            </a:r>
            <a:r>
              <a:rPr lang="en-US" altLang="en-US" sz="2800" b="1" dirty="0" err="1"/>
              <a:t>pouzdanij</a:t>
            </a:r>
            <a:r>
              <a:rPr lang="bs-Latn-BA" altLang="en-US" sz="2800" b="1" dirty="0"/>
              <a:t>i</a:t>
            </a:r>
            <a:r>
              <a:rPr lang="en-US" altLang="en-US" sz="2800" b="1" dirty="0"/>
              <a:t> </a:t>
            </a:r>
            <a:r>
              <a:rPr lang="en-US" altLang="en-US" sz="2800" b="1" dirty="0" err="1"/>
              <a:t>način</a:t>
            </a:r>
            <a:r>
              <a:rPr lang="en-US" altLang="en-US" sz="2800" b="1" dirty="0"/>
              <a:t> </a:t>
            </a:r>
            <a:r>
              <a:rPr lang="en-US" altLang="en-US" sz="2800" b="1" dirty="0" err="1"/>
              <a:t>utvrditi</a:t>
            </a:r>
            <a:r>
              <a:rPr lang="en-US" altLang="en-US" sz="2800" b="1" dirty="0"/>
              <a:t> da li je </a:t>
            </a:r>
            <a:r>
              <a:rPr lang="en-US" altLang="en-US" sz="2800" b="1" dirty="0" err="1"/>
              <a:t>optuženi</a:t>
            </a:r>
            <a:r>
              <a:rPr lang="en-US" altLang="en-US" sz="2800" b="1" dirty="0"/>
              <a:t> </a:t>
            </a:r>
            <a:r>
              <a:rPr lang="en-US" altLang="en-US" sz="2800" b="1" dirty="0" err="1"/>
              <a:t>komercijalni</a:t>
            </a:r>
            <a:r>
              <a:rPr lang="en-US" altLang="en-US" sz="2800" b="1" dirty="0"/>
              <a:t> </a:t>
            </a:r>
            <a:r>
              <a:rPr lang="en-US" altLang="en-US" sz="2800" b="1" dirty="0" err="1"/>
              <a:t>direktor</a:t>
            </a:r>
            <a:r>
              <a:rPr lang="en-US" altLang="en-US" sz="2800" b="1" dirty="0"/>
              <a:t> </a:t>
            </a:r>
            <a:r>
              <a:rPr lang="en-US" altLang="en-US" sz="2800" b="1" dirty="0" err="1"/>
              <a:t>ili</a:t>
            </a:r>
            <a:r>
              <a:rPr lang="en-US" altLang="en-US" sz="2800" b="1" dirty="0"/>
              <a:t> </a:t>
            </a:r>
            <a:r>
              <a:rPr lang="en-US" altLang="en-US" sz="2800" b="1" dirty="0" err="1"/>
              <a:t>nije</a:t>
            </a:r>
            <a:r>
              <a:rPr lang="en-US" altLang="en-US" sz="2800" b="1" dirty="0"/>
              <a:t>,</a:t>
            </a:r>
            <a:r>
              <a:rPr lang="en-US" altLang="en-US" sz="2800" dirty="0"/>
              <a:t> </a:t>
            </a:r>
            <a:r>
              <a:rPr lang="en-US" altLang="en-US" sz="2800" dirty="0" err="1"/>
              <a:t>odnosno</a:t>
            </a:r>
            <a:r>
              <a:rPr lang="en-US" altLang="en-US" sz="2800" dirty="0"/>
              <a:t> da li je </a:t>
            </a:r>
            <a:r>
              <a:rPr lang="en-US" altLang="en-US" sz="2800" dirty="0" err="1"/>
              <a:t>imao</a:t>
            </a:r>
            <a:r>
              <a:rPr lang="en-US" altLang="en-US" sz="2800" dirty="0"/>
              <a:t> </a:t>
            </a:r>
            <a:r>
              <a:rPr lang="en-US" altLang="en-US" sz="2800" dirty="0" err="1"/>
              <a:t>svojstvo</a:t>
            </a:r>
            <a:r>
              <a:rPr lang="en-US" altLang="en-US" sz="2800" dirty="0"/>
              <a:t> </a:t>
            </a:r>
            <a:r>
              <a:rPr lang="en-US" altLang="en-US" sz="2800" dirty="0" err="1"/>
              <a:t>odg.osobe</a:t>
            </a:r>
            <a:r>
              <a:rPr lang="en-US" altLang="en-US" sz="2800" dirty="0"/>
              <a:t> </a:t>
            </a:r>
            <a:r>
              <a:rPr lang="en-US" altLang="en-US" sz="2800" dirty="0" err="1"/>
              <a:t>ili</a:t>
            </a:r>
            <a:r>
              <a:rPr lang="en-US" altLang="en-US" sz="2800" dirty="0"/>
              <a:t> </a:t>
            </a:r>
            <a:r>
              <a:rPr lang="en-US" altLang="en-US" sz="2800" dirty="0" err="1"/>
              <a:t>nije</a:t>
            </a:r>
            <a:r>
              <a:rPr lang="en-US" altLang="en-US" sz="2800" dirty="0"/>
              <a:t> </a:t>
            </a:r>
            <a:r>
              <a:rPr lang="en-US" altLang="en-US" sz="2800" dirty="0" err="1"/>
              <a:t>i</a:t>
            </a:r>
            <a:r>
              <a:rPr lang="en-US" altLang="en-US" sz="2800" dirty="0"/>
              <a:t> da li to </a:t>
            </a:r>
            <a:r>
              <a:rPr lang="en-US" altLang="en-US" sz="2800" dirty="0" err="1"/>
              <a:t>proiz</a:t>
            </a:r>
            <a:r>
              <a:rPr lang="bs-Latn-BA" altLang="en-US" sz="2800" dirty="0"/>
              <a:t>i</a:t>
            </a:r>
            <a:r>
              <a:rPr lang="en-US" altLang="en-US" sz="2800" dirty="0" err="1"/>
              <a:t>lazi</a:t>
            </a:r>
            <a:r>
              <a:rPr lang="en-US" altLang="en-US" sz="2800" dirty="0"/>
              <a:t> </a:t>
            </a:r>
            <a:r>
              <a:rPr lang="en-US" altLang="en-US" sz="2800" dirty="0" err="1"/>
              <a:t>iz</a:t>
            </a:r>
            <a:r>
              <a:rPr lang="en-US" altLang="en-US" sz="2800" dirty="0"/>
              <a:t> </a:t>
            </a:r>
            <a:r>
              <a:rPr lang="en-US" altLang="en-US" sz="2800" dirty="0" err="1"/>
              <a:t>normativnih</a:t>
            </a:r>
            <a:r>
              <a:rPr lang="en-US" altLang="en-US" sz="2800" dirty="0"/>
              <a:t> </a:t>
            </a:r>
            <a:r>
              <a:rPr lang="bs-Latn-BA" altLang="en-US" sz="2800" dirty="0"/>
              <a:t>a</a:t>
            </a:r>
            <a:r>
              <a:rPr lang="en-US" altLang="en-US" sz="2800" dirty="0"/>
              <a:t>kata </a:t>
            </a:r>
            <a:r>
              <a:rPr lang="en-US" altLang="en-US" sz="2800" dirty="0" err="1"/>
              <a:t>ili</a:t>
            </a:r>
            <a:r>
              <a:rPr lang="en-US" altLang="en-US" sz="2800" dirty="0"/>
              <a:t> </a:t>
            </a:r>
            <a:r>
              <a:rPr lang="en-US" altLang="en-US" sz="2800" dirty="0" err="1"/>
              <a:t>iz</a:t>
            </a:r>
            <a:r>
              <a:rPr lang="en-US" altLang="en-US" sz="2800" dirty="0"/>
              <a:t> </a:t>
            </a:r>
            <a:r>
              <a:rPr lang="en-US" altLang="en-US" sz="2800" dirty="0" err="1"/>
              <a:t>ovlasti</a:t>
            </a:r>
            <a:r>
              <a:rPr lang="en-US" altLang="en-US" sz="2800" dirty="0"/>
              <a:t> </a:t>
            </a:r>
            <a:r>
              <a:rPr lang="en-US" altLang="en-US" sz="2800" dirty="0" err="1"/>
              <a:t>koje</a:t>
            </a:r>
            <a:r>
              <a:rPr lang="en-US" altLang="en-US" sz="2800" dirty="0"/>
              <a:t> je </a:t>
            </a:r>
            <a:r>
              <a:rPr lang="en-US" altLang="en-US" sz="2800" dirty="0" err="1"/>
              <a:t>faktički</a:t>
            </a:r>
            <a:r>
              <a:rPr lang="en-US" altLang="en-US" sz="2800" dirty="0"/>
              <a:t> </a:t>
            </a:r>
            <a:r>
              <a:rPr lang="en-US" altLang="en-US" sz="2800" dirty="0" err="1"/>
              <a:t>imao</a:t>
            </a:r>
            <a:r>
              <a:rPr lang="en-US" altLang="en-US" sz="2800" dirty="0"/>
              <a:t>. </a:t>
            </a:r>
            <a:r>
              <a:rPr lang="en-US" altLang="en-US" sz="2800" dirty="0" err="1"/>
              <a:t>Kako</a:t>
            </a:r>
            <a:r>
              <a:rPr lang="en-US" altLang="en-US" sz="2800" dirty="0"/>
              <a:t> je u </a:t>
            </a:r>
            <a:r>
              <a:rPr lang="en-US" altLang="en-US" sz="2800" dirty="0" err="1"/>
              <a:t>izreci</a:t>
            </a:r>
            <a:r>
              <a:rPr lang="en-US" altLang="en-US" sz="2800" dirty="0"/>
              <a:t> </a:t>
            </a:r>
            <a:r>
              <a:rPr lang="en-US" altLang="en-US" sz="2800" dirty="0" err="1"/>
              <a:t>pobijane</a:t>
            </a:r>
            <a:r>
              <a:rPr lang="en-US" altLang="en-US" sz="2800" dirty="0"/>
              <a:t> </a:t>
            </a:r>
            <a:r>
              <a:rPr lang="en-US" altLang="en-US" sz="2800" dirty="0" err="1"/>
              <a:t>presude</a:t>
            </a:r>
            <a:r>
              <a:rPr lang="en-US" altLang="en-US" sz="2800" dirty="0"/>
              <a:t> </a:t>
            </a:r>
            <a:r>
              <a:rPr lang="en-US" altLang="en-US" sz="2800" dirty="0" err="1"/>
              <a:t>izričito</a:t>
            </a:r>
            <a:r>
              <a:rPr lang="en-US" altLang="en-US" sz="2800" dirty="0"/>
              <a:t> </a:t>
            </a:r>
            <a:r>
              <a:rPr lang="en-US" altLang="en-US" sz="2800" dirty="0" err="1"/>
              <a:t>navedeno</a:t>
            </a:r>
            <a:r>
              <a:rPr lang="en-US" altLang="en-US" sz="2800" dirty="0"/>
              <a:t> da je bio </a:t>
            </a:r>
            <a:r>
              <a:rPr lang="en-US" altLang="en-US" sz="2800" dirty="0" err="1"/>
              <a:t>komercijalni</a:t>
            </a:r>
            <a:r>
              <a:rPr lang="en-US" altLang="en-US" sz="2800" dirty="0"/>
              <a:t> </a:t>
            </a:r>
            <a:r>
              <a:rPr lang="en-US" altLang="en-US" sz="2800" dirty="0" err="1"/>
              <a:t>direktor</a:t>
            </a:r>
            <a:r>
              <a:rPr lang="en-US" altLang="en-US" sz="2800" dirty="0"/>
              <a:t>, </a:t>
            </a:r>
            <a:r>
              <a:rPr lang="en-US" altLang="en-US" sz="2800" dirty="0" err="1"/>
              <a:t>sud</a:t>
            </a:r>
            <a:r>
              <a:rPr lang="en-US" altLang="en-US" sz="2800" dirty="0"/>
              <a:t> </a:t>
            </a:r>
            <a:r>
              <a:rPr lang="en-US" altLang="en-US" sz="2800" dirty="0" err="1"/>
              <a:t>prvog</a:t>
            </a:r>
            <a:r>
              <a:rPr lang="en-US" altLang="en-US" sz="2800" dirty="0"/>
              <a:t> </a:t>
            </a:r>
            <a:r>
              <a:rPr lang="en-US" altLang="en-US" sz="2800" dirty="0" err="1"/>
              <a:t>stepena</a:t>
            </a:r>
            <a:r>
              <a:rPr lang="en-US" altLang="en-US" sz="2800" dirty="0"/>
              <a:t> je </a:t>
            </a:r>
            <a:r>
              <a:rPr lang="en-US" altLang="en-US" sz="2800" dirty="0" err="1"/>
              <a:t>trebao</a:t>
            </a:r>
            <a:r>
              <a:rPr lang="en-US" altLang="en-US" sz="2800" dirty="0"/>
              <a:t> </a:t>
            </a:r>
            <a:r>
              <a:rPr lang="en-US" altLang="en-US" sz="2800" dirty="0" err="1"/>
              <a:t>ili</a:t>
            </a:r>
            <a:r>
              <a:rPr lang="en-US" altLang="en-US" sz="2800" dirty="0"/>
              <a:t> </a:t>
            </a:r>
            <a:r>
              <a:rPr lang="en-US" altLang="en-US" sz="2800" dirty="0" err="1"/>
              <a:t>nedvojbeno</a:t>
            </a:r>
            <a:r>
              <a:rPr lang="en-US" altLang="en-US" sz="2800" dirty="0"/>
              <a:t> </a:t>
            </a:r>
            <a:r>
              <a:rPr lang="en-US" altLang="en-US" sz="2800" dirty="0" err="1"/>
              <a:t>utvrditi</a:t>
            </a:r>
            <a:r>
              <a:rPr lang="en-US" altLang="en-US" sz="2800" dirty="0"/>
              <a:t> </a:t>
            </a:r>
            <a:r>
              <a:rPr lang="en-US" altLang="en-US" sz="2800" dirty="0" err="1"/>
              <a:t>ili</a:t>
            </a:r>
            <a:r>
              <a:rPr lang="en-US" altLang="en-US" sz="2800" dirty="0"/>
              <a:t> </a:t>
            </a:r>
            <a:r>
              <a:rPr lang="en-US" altLang="en-US" sz="2800" dirty="0" err="1"/>
              <a:t>izmijeniti</a:t>
            </a:r>
            <a:r>
              <a:rPr lang="en-US" altLang="en-US" sz="2800" dirty="0"/>
              <a:t> </a:t>
            </a:r>
            <a:r>
              <a:rPr lang="en-US" altLang="en-US" sz="2800" dirty="0" err="1"/>
              <a:t>činjenični</a:t>
            </a:r>
            <a:r>
              <a:rPr lang="en-US" altLang="en-US" sz="2800" dirty="0"/>
              <a:t> </a:t>
            </a:r>
            <a:r>
              <a:rPr lang="en-US" altLang="en-US" sz="2800" dirty="0" err="1"/>
              <a:t>opis</a:t>
            </a:r>
            <a:r>
              <a:rPr lang="en-US" altLang="en-US" sz="2800" dirty="0"/>
              <a:t> s </a:t>
            </a:r>
            <a:r>
              <a:rPr lang="en-US" altLang="en-US" sz="2800" dirty="0" err="1"/>
              <a:t>ciljem</a:t>
            </a:r>
            <a:r>
              <a:rPr lang="en-US" altLang="en-US" sz="2800" dirty="0"/>
              <a:t> </a:t>
            </a:r>
            <a:r>
              <a:rPr lang="en-US" altLang="en-US" sz="2800" dirty="0" err="1"/>
              <a:t>konstatiranja</a:t>
            </a:r>
            <a:r>
              <a:rPr lang="bs-Latn-BA" altLang="en-US" sz="2800" dirty="0"/>
              <a:t> </a:t>
            </a:r>
            <a:r>
              <a:rPr lang="en-US" altLang="en-US" sz="2800" b="1" u="sng" dirty="0" err="1"/>
              <a:t>faktičkog</a:t>
            </a:r>
            <a:r>
              <a:rPr lang="en-US" altLang="en-US" sz="2800" b="1" u="sng" dirty="0"/>
              <a:t> </a:t>
            </a:r>
            <a:r>
              <a:rPr lang="en-US" altLang="en-US" sz="2800" b="1" u="sng" dirty="0" err="1"/>
              <a:t>obavljanja</a:t>
            </a:r>
            <a:r>
              <a:rPr lang="en-US" altLang="en-US" sz="2800" b="1" u="sng" dirty="0"/>
              <a:t> </a:t>
            </a:r>
            <a:r>
              <a:rPr lang="en-US" altLang="en-US" sz="2800" b="1" u="sng" dirty="0" err="1"/>
              <a:t>rukovodećih</a:t>
            </a:r>
            <a:r>
              <a:rPr lang="en-US" altLang="en-US" sz="2800" b="1" u="sng" dirty="0"/>
              <a:t> </a:t>
            </a:r>
            <a:r>
              <a:rPr lang="en-US" altLang="en-US" sz="2800" b="1" u="sng" dirty="0" err="1"/>
              <a:t>komercijalnih</a:t>
            </a:r>
            <a:r>
              <a:rPr lang="en-US" altLang="en-US" sz="2800" b="1" u="sng" dirty="0"/>
              <a:t> </a:t>
            </a:r>
            <a:r>
              <a:rPr lang="en-US" altLang="en-US" sz="2800" b="1" u="sng" dirty="0" err="1"/>
              <a:t>poslova</a:t>
            </a:r>
            <a:r>
              <a:rPr lang="en-US" altLang="en-US" sz="2800" dirty="0"/>
              <a:t>, </a:t>
            </a:r>
            <a:r>
              <a:rPr lang="en-US" altLang="en-US" sz="2800" dirty="0" err="1"/>
              <a:t>ako</a:t>
            </a:r>
            <a:r>
              <a:rPr lang="en-US" altLang="en-US" sz="2800" dirty="0"/>
              <a:t> je to </a:t>
            </a:r>
            <a:r>
              <a:rPr lang="en-US" altLang="en-US" sz="2800" dirty="0" err="1"/>
              <a:t>odgovaralo</a:t>
            </a:r>
            <a:r>
              <a:rPr lang="en-US" altLang="en-US" sz="2800" dirty="0"/>
              <a:t> </a:t>
            </a:r>
            <a:r>
              <a:rPr lang="en-US" altLang="en-US" sz="2800" dirty="0" err="1"/>
              <a:t>činjeničnom</a:t>
            </a:r>
            <a:r>
              <a:rPr lang="en-US" altLang="en-US" sz="2800" dirty="0"/>
              <a:t> </a:t>
            </a:r>
            <a:r>
              <a:rPr lang="en-US" altLang="en-US" sz="2800" dirty="0" err="1"/>
              <a:t>stanju</a:t>
            </a:r>
            <a:endParaRPr lang="en-US" altLang="en-US" sz="2800" dirty="0"/>
          </a:p>
          <a:p>
            <a:endParaRPr lang="en-US" dirty="0"/>
          </a:p>
        </p:txBody>
      </p:sp>
      <p:sp>
        <p:nvSpPr>
          <p:cNvPr id="3" name="Title 2"/>
          <p:cNvSpPr>
            <a:spLocks noGrp="1"/>
          </p:cNvSpPr>
          <p:nvPr>
            <p:ph type="title"/>
          </p:nvPr>
        </p:nvSpPr>
        <p:spPr>
          <a:xfrm>
            <a:off x="467544" y="260648"/>
            <a:ext cx="8229600" cy="1143000"/>
          </a:xfrm>
        </p:spPr>
        <p:txBody>
          <a:bodyPr>
            <a:normAutofit/>
          </a:bodyPr>
          <a:lstStyle/>
          <a:p>
            <a:r>
              <a:rPr lang="bs-Latn-BA" sz="3200" dirty="0"/>
              <a:t>Primjer – nije dokazano svojstvo jer nije dobro opisano</a:t>
            </a:r>
            <a:endParaRPr lang="en-US" sz="3200" dirty="0"/>
          </a:p>
        </p:txBody>
      </p:sp>
    </p:spTree>
    <p:extLst>
      <p:ext uri="{BB962C8B-B14F-4D97-AF65-F5344CB8AC3E}">
        <p14:creationId xmlns:p14="http://schemas.microsoft.com/office/powerpoint/2010/main" val="28639682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fontScale="92500" lnSpcReduction="10000"/>
          </a:bodyPr>
          <a:lstStyle/>
          <a:p>
            <a:pPr marL="109538" indent="0" algn="just">
              <a:lnSpc>
                <a:spcPct val="80000"/>
              </a:lnSpc>
            </a:pPr>
            <a:r>
              <a:rPr lang="hr-BA" altLang="en-US" sz="2300" dirty="0"/>
              <a:t>“optuženi [...], prilikom obavljanja redovite kontrole poslovanja poduzeća [...], po prethodnom dogovoru, od vlasnika navedenog poduzeća [...], zatražili </a:t>
            </a:r>
            <a:r>
              <a:rPr lang="pl-PL" altLang="en-US" sz="2300" dirty="0"/>
              <a:t>dar u iznosu od [...] KM [...], s tim da bi oni u Zapisniku o kontroli poslovanja poduzeća kojega su </a:t>
            </a:r>
            <a:r>
              <a:rPr lang="vi-VN" altLang="en-US" sz="2300" dirty="0"/>
              <a:t>namjeravali sačiniti poslije izvršene kontrole u poduzeću - iznos utvrđenih obveza po osnovu poreza na</a:t>
            </a:r>
            <a:r>
              <a:rPr lang="hr-BA" altLang="en-US" sz="2300" dirty="0"/>
              <a:t> </a:t>
            </a:r>
            <a:r>
              <a:rPr lang="pl-PL" altLang="en-US" sz="2300" dirty="0"/>
              <a:t>dodanu vrijednost, umjesto realno utvrđenih [...] KM, umanjili na iznos [...]“.</a:t>
            </a:r>
          </a:p>
          <a:p>
            <a:pPr marL="109538" indent="0" algn="just">
              <a:lnSpc>
                <a:spcPct val="80000"/>
              </a:lnSpc>
              <a:buNone/>
            </a:pPr>
            <a:endParaRPr lang="pl-PL" altLang="en-US" sz="2300" dirty="0"/>
          </a:p>
          <a:p>
            <a:pPr marL="109538" indent="0" algn="just">
              <a:lnSpc>
                <a:spcPct val="80000"/>
              </a:lnSpc>
            </a:pPr>
            <a:r>
              <a:rPr lang="vi-VN" altLang="en-US" sz="2300" dirty="0"/>
              <a:t>S obzirom na ovakvu formulaciju činjeničnog opisa optužnice, sud je kod donošenja osuđujuće</a:t>
            </a:r>
            <a:r>
              <a:rPr lang="hr-BA" altLang="en-US" sz="2300" dirty="0"/>
              <a:t> presude, slijedeći dispozitiv optužnice, u obrazloženju presude utvrdio da su </a:t>
            </a:r>
            <a:r>
              <a:rPr lang="hr-BA" altLang="en-US" sz="2300" b="1" dirty="0"/>
              <a:t>oba optužena zatražila </a:t>
            </a:r>
            <a:r>
              <a:rPr lang="vi-VN" altLang="en-US" sz="2300" b="1" dirty="0"/>
              <a:t>dar</a:t>
            </a:r>
            <a:r>
              <a:rPr lang="vi-VN" altLang="en-US" sz="2300" dirty="0"/>
              <a:t>, iako za takvo utvrđenje nije imao adekvatnu dokaznu podlogu jer jedan od optuženih nije</a:t>
            </a:r>
            <a:r>
              <a:rPr lang="hr-BA" altLang="en-US" sz="2300" dirty="0"/>
              <a:t> direktno “zatražio“ dar za sebe, nego je zastrašivao oštećenog da oštećeni učini dar drugom optuženom (što je oštećeni i učinio, predavši dar drugom optuženom). Imajući u vidu da je su </a:t>
            </a:r>
            <a:r>
              <a:rPr lang="vi-VN" altLang="en-US" sz="2300" dirty="0"/>
              <a:t>donio osuđujuću presudu, da se zaključiti da je nastojao da umanji nedostatke i manjkavosti</a:t>
            </a:r>
            <a:r>
              <a:rPr lang="hr-BA" altLang="en-US" sz="2300" dirty="0"/>
              <a:t> činjeničnog opisa optužnice koja je nerazumljiva, čime je doveden u pitanje standard kvaliteta obrazložene sudske odluke.</a:t>
            </a:r>
          </a:p>
          <a:p>
            <a:endParaRPr lang="en-US" dirty="0"/>
          </a:p>
        </p:txBody>
      </p:sp>
      <p:sp>
        <p:nvSpPr>
          <p:cNvPr id="3" name="Title 2"/>
          <p:cNvSpPr>
            <a:spLocks noGrp="1"/>
          </p:cNvSpPr>
          <p:nvPr>
            <p:ph type="title"/>
          </p:nvPr>
        </p:nvSpPr>
        <p:spPr/>
        <p:txBody>
          <a:bodyPr>
            <a:noAutofit/>
          </a:bodyPr>
          <a:lstStyle/>
          <a:p>
            <a:r>
              <a:rPr lang="pl-PL" sz="2000" dirty="0"/>
              <a:t>“[i]zreka presude je nerazumljiva i onda kada je više osoba </a:t>
            </a:r>
            <a:r>
              <a:rPr lang="hr-BA" sz="2000" dirty="0"/>
              <a:t>oglašeno krivim za jedno krivično djelo, a za svakog saizvršioca nije opisana njegova djelatnost kojom je učestvovao u izvršenju zajedničkog krivičnog djela“.</a:t>
            </a:r>
            <a:br>
              <a:rPr lang="hr-BA" sz="2000" dirty="0"/>
            </a:br>
            <a:endParaRPr lang="en-US" sz="2000" dirty="0"/>
          </a:p>
        </p:txBody>
      </p:sp>
    </p:spTree>
    <p:extLst>
      <p:ext uri="{BB962C8B-B14F-4D97-AF65-F5344CB8AC3E}">
        <p14:creationId xmlns:p14="http://schemas.microsoft.com/office/powerpoint/2010/main" val="2451958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260040"/>
          </a:xfrm>
        </p:spPr>
        <p:txBody>
          <a:bodyPr>
            <a:normAutofit lnSpcReduction="10000"/>
          </a:bodyPr>
          <a:lstStyle/>
          <a:p>
            <a:r>
              <a:rPr lang="hr-BA" dirty="0"/>
              <a:t>prvostepeni sud je “</a:t>
            </a:r>
            <a:r>
              <a:rPr lang="hr-BA" i="1" dirty="0"/>
              <a:t>utvrdio da su optuženi počinili krivično djelo sa </a:t>
            </a:r>
            <a:r>
              <a:rPr lang="hr-BA" b="1" i="1" dirty="0"/>
              <a:t>direktnim umišljajem </a:t>
            </a:r>
            <a:r>
              <a:rPr lang="hr-BA" i="1" dirty="0"/>
              <a:t>jer su bili potpuno svjesni krivičnog djela i htjeli njegovo izvršenje. Optuženi su bili svjesni da zahtijevaju i primaju korist da bi pribavili protivpravnu imovinsku korist. Znali su da po završetku provjere moraju sačinjenu Službenu zabilješku o izvršenoj provjeri izvršavanja obaveza poreskih obveznika potpisati i predati u nadležnu službu, što oni nisu učinili, a kako bi dobili traženi iznos koji su u konačnici i primili i tako stekli protivpravnu imovinsku korist</a:t>
            </a:r>
            <a:r>
              <a:rPr lang="hr-BA" dirty="0"/>
              <a:t>“.</a:t>
            </a:r>
          </a:p>
          <a:p>
            <a:endParaRPr lang="en-US" dirty="0"/>
          </a:p>
        </p:txBody>
      </p:sp>
      <p:sp>
        <p:nvSpPr>
          <p:cNvPr id="3" name="Title 2"/>
          <p:cNvSpPr>
            <a:spLocks noGrp="1"/>
          </p:cNvSpPr>
          <p:nvPr>
            <p:ph type="title"/>
          </p:nvPr>
        </p:nvSpPr>
        <p:spPr/>
        <p:txBody>
          <a:bodyPr>
            <a:normAutofit/>
          </a:bodyPr>
          <a:lstStyle/>
          <a:p>
            <a:r>
              <a:rPr lang="hr-BA" sz="3200" dirty="0"/>
              <a:t>Iz obrazloženja presude-umišljaj </a:t>
            </a:r>
            <a:endParaRPr lang="en-US" sz="3200" dirty="0"/>
          </a:p>
        </p:txBody>
      </p:sp>
    </p:spTree>
    <p:extLst>
      <p:ext uri="{BB962C8B-B14F-4D97-AF65-F5344CB8AC3E}">
        <p14:creationId xmlns:p14="http://schemas.microsoft.com/office/powerpoint/2010/main" val="41693423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fontScale="92500" lnSpcReduction="20000"/>
          </a:bodyPr>
          <a:lstStyle/>
          <a:p>
            <a:r>
              <a:rPr lang="hr-BA" altLang="en-US" sz="2800" i="1" dirty="0"/>
              <a:t>“</a:t>
            </a:r>
            <a:r>
              <a:rPr lang="hr-BA" altLang="en-US" sz="2800" dirty="0"/>
              <a:t>Umišljaj i namjera optuženika da pribavi protivpravnu imovinsku korist mora se dokazati, a ne pretpostaviti. Kako je namjera pribavljanja imovinske koristi zloupotrebom službenog položaja ili prekoračenjem granica svog službenog ovlaštenja bitno obilježje bez kojeg nema krivičnog djela iz čl. 220. st. 3 KZ BiH, te kako ona kao subjektivni element krivičnog djela mora biti </a:t>
            </a:r>
            <a:r>
              <a:rPr lang="vi-VN" altLang="en-US" sz="2800" dirty="0"/>
              <a:t>nesumnjivo utvrđena, jer se inkriminisano djelo može izvršiti </a:t>
            </a:r>
            <a:r>
              <a:rPr lang="vi-VN" altLang="en-US" sz="2800" b="1" dirty="0"/>
              <a:t>samo direktnim umišljajem</a:t>
            </a:r>
            <a:r>
              <a:rPr lang="vi-VN" altLang="en-US" sz="2800" dirty="0"/>
              <a:t>, kao oblikom</a:t>
            </a:r>
            <a:r>
              <a:rPr lang="hr-BA" altLang="en-US" sz="2800" dirty="0"/>
              <a:t> vinosti, po ocjeni ovog vijeća nema čvrstih ni pouzdanih dokaza da je optuženi bio svjestan svog djela i da je htio njegovo izvršenje, odnosno da je postupao sa umišljajem da drugom pribavi imovinsku korist.</a:t>
            </a:r>
          </a:p>
          <a:p>
            <a:endParaRPr lang="en-US" dirty="0"/>
          </a:p>
        </p:txBody>
      </p:sp>
      <p:sp>
        <p:nvSpPr>
          <p:cNvPr id="3" name="Title 2"/>
          <p:cNvSpPr>
            <a:spLocks noGrp="1"/>
          </p:cNvSpPr>
          <p:nvPr>
            <p:ph type="title"/>
          </p:nvPr>
        </p:nvSpPr>
        <p:spPr/>
        <p:txBody>
          <a:bodyPr>
            <a:normAutofit/>
          </a:bodyPr>
          <a:lstStyle/>
          <a:p>
            <a:r>
              <a:rPr lang="hr-BA" sz="2800" dirty="0" smtClean="0"/>
              <a:t>...umišljaj</a:t>
            </a:r>
            <a:endParaRPr lang="en-US" sz="2800" dirty="0"/>
          </a:p>
        </p:txBody>
      </p:sp>
    </p:spTree>
    <p:extLst>
      <p:ext uri="{BB962C8B-B14F-4D97-AF65-F5344CB8AC3E}">
        <p14:creationId xmlns:p14="http://schemas.microsoft.com/office/powerpoint/2010/main" val="30473571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260040"/>
          </a:xfrm>
        </p:spPr>
        <p:txBody>
          <a:bodyPr>
            <a:normAutofit fontScale="85000" lnSpcReduction="20000"/>
          </a:bodyPr>
          <a:lstStyle/>
          <a:p>
            <a:pPr algn="just">
              <a:defRPr/>
            </a:pPr>
            <a:r>
              <a:rPr lang="hr-BA" dirty="0"/>
              <a:t>Namjera se najčešće dokazuje posrednim putem, posebno u predmetima s elementima korupcije, i gotovo nikad ne postoji jedan ili više dokaza na osnovu kojih se na direktan i nesumnjiv način izvodi zaključak o svijesti i volji optuženog. Sudovi zaključak o tom pitanju mnogo češće izvode iz niza dokaza, iskaza saslušanih svjedoka, radnji optuženog, pa ponekad i same prirode radnji ili učestalosti</a:t>
            </a:r>
            <a:r>
              <a:rPr lang="vi-VN" dirty="0"/>
              <a:t>ponavljanja radnji gdje, primjera radi, brojnost radnji može ukazivati na namjeru o određenom</a:t>
            </a:r>
            <a:r>
              <a:rPr lang="hr-BA" dirty="0"/>
              <a:t> djelovanju.</a:t>
            </a:r>
          </a:p>
          <a:p>
            <a:pPr algn="just">
              <a:defRPr/>
            </a:pPr>
            <a:r>
              <a:rPr lang="hr-BA" dirty="0"/>
              <a:t>Sudovi se kod dokazivanja namjere u ovim predmetima mogu češće oslanjati i na indicije, odnosno na </a:t>
            </a:r>
            <a:r>
              <a:rPr lang="hr-BA" b="1" dirty="0"/>
              <a:t>skup indicija</a:t>
            </a:r>
            <a:r>
              <a:rPr lang="hr-BA" dirty="0"/>
              <a:t>, pa kada one čine zatvoreni krug koji upućuje na samo jedan mogući zaključak, onda na temelju takvih dokaza donijeti ocjenu o postojanju namjere.</a:t>
            </a:r>
          </a:p>
          <a:p>
            <a:endParaRPr lang="en-US" dirty="0"/>
          </a:p>
        </p:txBody>
      </p:sp>
      <p:sp>
        <p:nvSpPr>
          <p:cNvPr id="3" name="Title 2"/>
          <p:cNvSpPr>
            <a:spLocks noGrp="1"/>
          </p:cNvSpPr>
          <p:nvPr>
            <p:ph type="title"/>
          </p:nvPr>
        </p:nvSpPr>
        <p:spPr/>
        <p:txBody>
          <a:bodyPr>
            <a:normAutofit/>
          </a:bodyPr>
          <a:lstStyle/>
          <a:p>
            <a:r>
              <a:rPr lang="hr-BA" sz="2800" dirty="0"/>
              <a:t>Namjera</a:t>
            </a:r>
            <a:endParaRPr lang="en-US" sz="2800" dirty="0"/>
          </a:p>
        </p:txBody>
      </p:sp>
    </p:spTree>
    <p:extLst>
      <p:ext uri="{BB962C8B-B14F-4D97-AF65-F5344CB8AC3E}">
        <p14:creationId xmlns:p14="http://schemas.microsoft.com/office/powerpoint/2010/main" val="23035640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fontScale="92500" lnSpcReduction="20000"/>
          </a:bodyPr>
          <a:lstStyle/>
          <a:p>
            <a:pPr algn="just">
              <a:lnSpc>
                <a:spcPct val="80000"/>
              </a:lnSpc>
            </a:pPr>
            <a:r>
              <a:rPr lang="pl-PL" altLang="en-US" sz="2800" dirty="0"/>
              <a:t>u dijelu optužnice </a:t>
            </a:r>
            <a:r>
              <a:rPr lang="hr-BA" altLang="en-US" sz="2800" dirty="0"/>
              <a:t>koji nosi naziv “rezultati istrage” (ili, u nekim slučajevima, “obrazloženje”) navodi se sadržina dokaza pribavljenih tokom istrage. Na taj se način potpuno izigrava zakonska odredba koja propisuje da, nakon izjave optuženog o poricanju krivnje, sudija za prethodno saslušanje dokaze koji potkrepljuju navode optužnice vraća </a:t>
            </a:r>
            <a:r>
              <a:rPr lang="vi-VN" altLang="en-US" sz="2800" dirty="0"/>
              <a:t>tužiocu, a čiji je smisao da osigura dosljedno provođenje načela neposrednosti</a:t>
            </a:r>
            <a:r>
              <a:rPr lang="hr-BA" altLang="en-US" sz="2800" dirty="0"/>
              <a:t> na glavnom pretresu.</a:t>
            </a:r>
          </a:p>
          <a:p>
            <a:pPr algn="just">
              <a:lnSpc>
                <a:spcPct val="80000"/>
              </a:lnSpc>
              <a:buNone/>
            </a:pPr>
            <a:endParaRPr lang="hr-BA" altLang="en-US" sz="2800" dirty="0"/>
          </a:p>
          <a:p>
            <a:pPr algn="just">
              <a:lnSpc>
                <a:spcPct val="80000"/>
              </a:lnSpc>
            </a:pPr>
            <a:r>
              <a:rPr lang="hr-BA" altLang="en-US" sz="2800" dirty="0"/>
              <a:t>Optuženi se teretio za djelo koje je vezano uz njegovu djelatnost ili dužnost i/ili za pribavljanje krivičnim djelom imovinske koristi, u velikom broju optužnica nije bio sadržan </a:t>
            </a:r>
            <a:r>
              <a:rPr lang="hr-BA" altLang="en-US" sz="2800" b="1" dirty="0"/>
              <a:t>prijedlog tužioca za izricanje </a:t>
            </a:r>
            <a:r>
              <a:rPr lang="hr-BA" altLang="en-US" sz="2800" b="1" dirty="0" smtClean="0"/>
              <a:t>mjere bezbjednosti zabrane </a:t>
            </a:r>
            <a:r>
              <a:rPr lang="hr-BA" altLang="en-US" sz="2800" b="1" dirty="0"/>
              <a:t>vršenja poziva, aktivnosti ili funkcije ili mjere oduzimanja imovinske koristi pribavljene krivičnim djelom.</a:t>
            </a:r>
          </a:p>
          <a:p>
            <a:endParaRPr lang="en-US" dirty="0"/>
          </a:p>
        </p:txBody>
      </p:sp>
      <p:sp>
        <p:nvSpPr>
          <p:cNvPr id="3" name="Title 2"/>
          <p:cNvSpPr>
            <a:spLocks noGrp="1"/>
          </p:cNvSpPr>
          <p:nvPr>
            <p:ph type="title"/>
          </p:nvPr>
        </p:nvSpPr>
        <p:spPr>
          <a:xfrm>
            <a:off x="457200" y="116632"/>
            <a:ext cx="8229600" cy="1080120"/>
          </a:xfrm>
        </p:spPr>
        <p:txBody>
          <a:bodyPr>
            <a:normAutofit/>
          </a:bodyPr>
          <a:lstStyle/>
          <a:p>
            <a:r>
              <a:rPr lang="bs-Latn-BA" sz="3200" dirty="0">
                <a:solidFill>
                  <a:schemeClr val="tx1"/>
                </a:solidFill>
                <a:cs typeface="Arial" panose="020B0604020202020204" pitchFamily="34" charset="0"/>
              </a:rPr>
              <a:t>Nedostaci ostalih dijelova optužnice</a:t>
            </a:r>
            <a:endParaRPr lang="en-US" sz="3200" dirty="0"/>
          </a:p>
        </p:txBody>
      </p:sp>
    </p:spTree>
    <p:extLst>
      <p:ext uri="{BB962C8B-B14F-4D97-AF65-F5344CB8AC3E}">
        <p14:creationId xmlns:p14="http://schemas.microsoft.com/office/powerpoint/2010/main" val="3243193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260040"/>
          </a:xfrm>
        </p:spPr>
        <p:txBody>
          <a:bodyPr>
            <a:normAutofit fontScale="92500"/>
          </a:bodyPr>
          <a:lstStyle/>
          <a:p>
            <a:pPr algn="just">
              <a:defRPr/>
            </a:pPr>
            <a:r>
              <a:rPr lang="hr-BA" altLang="en-US" dirty="0"/>
              <a:t>Zakonska odredba o sadržaju optužnice ne propisuje da je </a:t>
            </a:r>
            <a:r>
              <a:rPr lang="hr-BA" altLang="en-US" b="1" dirty="0"/>
              <a:t>prijedlog za izricanje </a:t>
            </a:r>
            <a:r>
              <a:rPr lang="vi-VN" altLang="en-US" b="1" dirty="0"/>
              <a:t>određene krivične sankcije ili posebne mjere</a:t>
            </a:r>
            <a:r>
              <a:rPr lang="vi-VN" altLang="en-US" dirty="0"/>
              <a:t> optuženom obavezan sadržaj</a:t>
            </a:r>
            <a:r>
              <a:rPr lang="hr-BA" altLang="en-US" dirty="0"/>
              <a:t> optužnice. Za njihovo izricanje nije neophodan prijedlog tužioca. </a:t>
            </a:r>
          </a:p>
          <a:p>
            <a:pPr algn="just">
              <a:defRPr/>
            </a:pPr>
            <a:r>
              <a:rPr lang="hr-BA" altLang="en-US" dirty="0"/>
              <a:t>Ipak, unošenjem takvih prijedloga u optužnicu podstiče se sud da razmotri potrebu izricanja tih mjera i obavezuje da u obrazloženju presude navede razloge zbog kojih nije uvažio prijedlog tužioca. Time se, dakle, u izvjesnoj mjeri može podstaći efikasnije suprotstavljanje krivičnim djelima korupcije.</a:t>
            </a:r>
          </a:p>
          <a:p>
            <a:endParaRPr lang="en-US" dirty="0"/>
          </a:p>
        </p:txBody>
      </p:sp>
      <p:sp>
        <p:nvSpPr>
          <p:cNvPr id="3" name="Title 2"/>
          <p:cNvSpPr>
            <a:spLocks noGrp="1"/>
          </p:cNvSpPr>
          <p:nvPr>
            <p:ph type="title"/>
          </p:nvPr>
        </p:nvSpPr>
        <p:spPr/>
        <p:txBody>
          <a:bodyPr>
            <a:normAutofit fontScale="90000"/>
          </a:bodyPr>
          <a:lstStyle/>
          <a:p>
            <a:r>
              <a:rPr lang="bs-Latn-BA" sz="3600" dirty="0" smtClean="0">
                <a:solidFill>
                  <a:schemeClr val="tx1"/>
                </a:solidFill>
                <a:cs typeface="Arial" panose="020B0604020202020204" pitchFamily="34" charset="0"/>
              </a:rPr>
              <a:t>...nedostaci </a:t>
            </a:r>
            <a:r>
              <a:rPr lang="bs-Latn-BA" sz="3600" dirty="0">
                <a:solidFill>
                  <a:schemeClr val="tx1"/>
                </a:solidFill>
                <a:cs typeface="Arial" panose="020B0604020202020204" pitchFamily="34" charset="0"/>
              </a:rPr>
              <a:t>ostalih dijelova optužnice</a:t>
            </a:r>
            <a:endParaRPr lang="en-US" sz="3600" dirty="0"/>
          </a:p>
        </p:txBody>
      </p:sp>
    </p:spTree>
    <p:extLst>
      <p:ext uri="{BB962C8B-B14F-4D97-AF65-F5344CB8AC3E}">
        <p14:creationId xmlns:p14="http://schemas.microsoft.com/office/powerpoint/2010/main" val="2187583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8229600" cy="5949280"/>
          </a:xfrm>
        </p:spPr>
        <p:txBody>
          <a:bodyPr>
            <a:normAutofit/>
          </a:bodyPr>
          <a:lstStyle/>
          <a:p>
            <a:pPr algn="just">
              <a:lnSpc>
                <a:spcPct val="70000"/>
              </a:lnSpc>
            </a:pPr>
            <a:endParaRPr lang="hr-BA" altLang="en-US" sz="2400" dirty="0" smtClean="0"/>
          </a:p>
          <a:p>
            <a:pPr algn="just">
              <a:lnSpc>
                <a:spcPct val="70000"/>
              </a:lnSpc>
            </a:pPr>
            <a:endParaRPr lang="hr-BA" altLang="en-US" sz="2400" dirty="0"/>
          </a:p>
          <a:p>
            <a:pPr algn="just">
              <a:lnSpc>
                <a:spcPct val="70000"/>
              </a:lnSpc>
            </a:pPr>
            <a:endParaRPr lang="hr-BA" altLang="en-US" sz="2400" dirty="0" smtClean="0"/>
          </a:p>
          <a:p>
            <a:pPr algn="just">
              <a:lnSpc>
                <a:spcPct val="70000"/>
              </a:lnSpc>
            </a:pPr>
            <a:r>
              <a:rPr lang="hr-BA" altLang="en-US" sz="2400" dirty="0" smtClean="0"/>
              <a:t>nekvalitetan </a:t>
            </a:r>
            <a:r>
              <a:rPr lang="hr-BA" altLang="en-US" sz="2400" dirty="0"/>
              <a:t>činjenični opis, izostanak blanketnih propisa, izostanak opisa iz kojih okolnosti proizilazi svojstvo optuženog, izostanak navoda koja ovlaštenja su </a:t>
            </a:r>
            <a:r>
              <a:rPr lang="hr-BA" altLang="en-US" sz="2400" dirty="0" smtClean="0"/>
              <a:t>prekoračena odnosno </a:t>
            </a:r>
            <a:r>
              <a:rPr lang="hr-BA" altLang="en-US" sz="2400" dirty="0"/>
              <a:t>iskorištena, ko je oštećen, umišljaj optuženog, </a:t>
            </a:r>
            <a:endParaRPr lang="hr-BA" altLang="en-US" sz="2400" dirty="0" smtClean="0"/>
          </a:p>
          <a:p>
            <a:pPr algn="just">
              <a:lnSpc>
                <a:spcPct val="70000"/>
              </a:lnSpc>
            </a:pPr>
            <a:endParaRPr lang="hr-BA" altLang="en-US" sz="2400" dirty="0"/>
          </a:p>
          <a:p>
            <a:pPr algn="just">
              <a:lnSpc>
                <a:spcPct val="70000"/>
              </a:lnSpc>
            </a:pPr>
            <a:r>
              <a:rPr lang="hr-BA" altLang="en-US" sz="2400" dirty="0"/>
              <a:t>o</a:t>
            </a:r>
            <a:r>
              <a:rPr lang="hr-BA" altLang="en-US" sz="2400" dirty="0" smtClean="0"/>
              <a:t>pterećivanje </a:t>
            </a:r>
            <a:r>
              <a:rPr lang="hr-BA" altLang="en-US" sz="2400" dirty="0"/>
              <a:t>činjeničnog opisa nebitnim činjenicama, što može imati za posljedicu da se uz optužnicu dostavi gotovo cjelokupan tužilački spis, a dokazivanje ovih činjenica može uticati na efikasnost i ugroziti ili </a:t>
            </a:r>
            <a:r>
              <a:rPr lang="hr-BA" altLang="en-US" sz="2400" dirty="0" smtClean="0"/>
              <a:t>umanjiti </a:t>
            </a:r>
            <a:r>
              <a:rPr lang="hr-BA" altLang="en-US" sz="2400" dirty="0"/>
              <a:t>mogućnost dokazivanja odlučnih </a:t>
            </a:r>
            <a:r>
              <a:rPr lang="hr-BA" altLang="en-US" sz="2400" dirty="0" smtClean="0"/>
              <a:t>činjenica</a:t>
            </a:r>
          </a:p>
          <a:p>
            <a:pPr algn="just">
              <a:lnSpc>
                <a:spcPct val="70000"/>
              </a:lnSpc>
            </a:pPr>
            <a:endParaRPr lang="hr-BA" altLang="en-US" sz="2400" dirty="0"/>
          </a:p>
          <a:p>
            <a:endParaRPr lang="en-US" dirty="0"/>
          </a:p>
        </p:txBody>
      </p:sp>
      <p:sp>
        <p:nvSpPr>
          <p:cNvPr id="3" name="Title 2"/>
          <p:cNvSpPr>
            <a:spLocks noGrp="1"/>
          </p:cNvSpPr>
          <p:nvPr>
            <p:ph type="title"/>
          </p:nvPr>
        </p:nvSpPr>
        <p:spPr>
          <a:xfrm>
            <a:off x="683568" y="-19178"/>
            <a:ext cx="8229600" cy="1143922"/>
          </a:xfrm>
        </p:spPr>
        <p:txBody>
          <a:bodyPr>
            <a:normAutofit fontScale="90000"/>
          </a:bodyPr>
          <a:lstStyle/>
          <a:p>
            <a:r>
              <a:rPr lang="hr-BA" dirty="0" smtClean="0"/>
              <a:t/>
            </a:r>
            <a:br>
              <a:rPr lang="hr-BA" dirty="0" smtClean="0"/>
            </a:br>
            <a:r>
              <a:rPr lang="hr-BA" sz="4000" dirty="0" smtClean="0">
                <a:latin typeface="+mn-lt"/>
              </a:rPr>
              <a:t>Ostale </a:t>
            </a:r>
            <a:r>
              <a:rPr lang="hr-BA" sz="4000" dirty="0">
                <a:latin typeface="+mn-lt"/>
              </a:rPr>
              <a:t>kritike na račun tužilaštva</a:t>
            </a:r>
            <a:endParaRPr lang="en-US" sz="4000" dirty="0">
              <a:latin typeface="+mn-lt"/>
            </a:endParaRPr>
          </a:p>
        </p:txBody>
      </p:sp>
    </p:spTree>
    <p:extLst>
      <p:ext uri="{BB962C8B-B14F-4D97-AF65-F5344CB8AC3E}">
        <p14:creationId xmlns:p14="http://schemas.microsoft.com/office/powerpoint/2010/main" val="21962343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6264696"/>
          </a:xfrm>
        </p:spPr>
        <p:txBody>
          <a:bodyPr>
            <a:normAutofit/>
          </a:bodyPr>
          <a:lstStyle/>
          <a:p>
            <a:pPr algn="just">
              <a:lnSpc>
                <a:spcPct val="70000"/>
              </a:lnSpc>
            </a:pPr>
            <a:r>
              <a:rPr lang="hr-BA" altLang="en-US" sz="2400" dirty="0"/>
              <a:t>Izostanak vizuelnih pomagala (šema i grafikona) kako </a:t>
            </a:r>
            <a:r>
              <a:rPr lang="hr-BA" altLang="en-US" sz="2400" dirty="0" smtClean="0"/>
              <a:t>bi </a:t>
            </a:r>
            <a:r>
              <a:rPr lang="hr-BA" altLang="en-US" sz="2400" dirty="0"/>
              <a:t>se sudu jasnije predstavio </a:t>
            </a:r>
            <a:r>
              <a:rPr lang="hr-BA" altLang="en-US" sz="2400" dirty="0" smtClean="0"/>
              <a:t>predmet</a:t>
            </a:r>
          </a:p>
          <a:p>
            <a:pPr marL="109728" indent="0" algn="just">
              <a:lnSpc>
                <a:spcPct val="70000"/>
              </a:lnSpc>
              <a:buNone/>
            </a:pPr>
            <a:endParaRPr lang="hr-BA" altLang="en-US" sz="2400" dirty="0"/>
          </a:p>
          <a:p>
            <a:pPr algn="just">
              <a:lnSpc>
                <a:spcPct val="70000"/>
              </a:lnSpc>
            </a:pPr>
            <a:r>
              <a:rPr lang="hr-BA" altLang="en-US" sz="2400" dirty="0"/>
              <a:t>Izostanak bavljenja „slabijim tačkama” optužnice i u vezi s tim mogućim verzijama odbrane</a:t>
            </a:r>
          </a:p>
          <a:p>
            <a:pPr marL="109728" indent="0" algn="just">
              <a:lnSpc>
                <a:spcPct val="70000"/>
              </a:lnSpc>
              <a:buNone/>
            </a:pPr>
            <a:r>
              <a:rPr lang="hr-BA" altLang="en-US" sz="2400" dirty="0"/>
              <a:t> </a:t>
            </a:r>
          </a:p>
          <a:p>
            <a:pPr algn="just">
              <a:lnSpc>
                <a:spcPct val="70000"/>
              </a:lnSpc>
            </a:pPr>
            <a:r>
              <a:rPr lang="hr-BA" altLang="en-US" sz="2400" dirty="0"/>
              <a:t>Loša ili nikakva priprema svjedoka, loš koncept dir.ispitivanja i propust da se svjedok ispita i na sporedne okolnosti npr. položaj optuženog u priv.društvu</a:t>
            </a:r>
          </a:p>
          <a:p>
            <a:pPr algn="just">
              <a:lnSpc>
                <a:spcPct val="70000"/>
              </a:lnSpc>
            </a:pPr>
            <a:endParaRPr lang="hr-BA" altLang="en-US" sz="2400" dirty="0"/>
          </a:p>
          <a:p>
            <a:pPr algn="just">
              <a:lnSpc>
                <a:spcPct val="70000"/>
              </a:lnSpc>
            </a:pPr>
            <a:r>
              <a:rPr lang="hr-BA" altLang="en-US" sz="2400" dirty="0"/>
              <a:t>Materijalni dokazi –prosto nabrajanje i identifikacija bez komentara i dovođenja u vezu sa drugim dokazima, izostanak upotrebe mat.dokaza prilikom ispitivanja </a:t>
            </a:r>
            <a:r>
              <a:rPr lang="hr-BA" altLang="en-US" sz="2400" dirty="0" smtClean="0"/>
              <a:t>svjedoka</a:t>
            </a:r>
          </a:p>
          <a:p>
            <a:pPr marL="109728" indent="0" algn="just">
              <a:lnSpc>
                <a:spcPct val="70000"/>
              </a:lnSpc>
              <a:buNone/>
            </a:pPr>
            <a:endParaRPr lang="hr-BA" altLang="en-US" sz="2400" dirty="0"/>
          </a:p>
          <a:p>
            <a:pPr algn="just">
              <a:lnSpc>
                <a:spcPct val="70000"/>
              </a:lnSpc>
            </a:pPr>
            <a:r>
              <a:rPr lang="hr-BA" altLang="en-US" sz="2400" dirty="0"/>
              <a:t>Odabir vještaka, propust da se tokom ispitivanja naglase ključne činjenice koje je vještak utvrdio</a:t>
            </a:r>
          </a:p>
          <a:p>
            <a:endParaRPr lang="en-US" dirty="0"/>
          </a:p>
        </p:txBody>
      </p:sp>
    </p:spTree>
    <p:extLst>
      <p:ext uri="{BB962C8B-B14F-4D97-AF65-F5344CB8AC3E}">
        <p14:creationId xmlns:p14="http://schemas.microsoft.com/office/powerpoint/2010/main" val="3431722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8640"/>
            <a:ext cx="8229600" cy="5818651"/>
          </a:xfrm>
        </p:spPr>
        <p:txBody>
          <a:bodyPr/>
          <a:lstStyle/>
          <a:p>
            <a:pPr algn="just"/>
            <a:r>
              <a:rPr lang="hr-BA" altLang="en-US" dirty="0"/>
              <a:t>Izostanak operativnog rada u pogledu pribavljanja informacija o potencijalnim svjedocima odbrane</a:t>
            </a:r>
            <a:r>
              <a:rPr lang="hr-BA" altLang="en-US" b="1" dirty="0"/>
              <a:t> </a:t>
            </a:r>
            <a:r>
              <a:rPr lang="hr-BA" altLang="en-US" dirty="0"/>
              <a:t>i drugim potencijalnim dokazima odbrane</a:t>
            </a:r>
          </a:p>
          <a:p>
            <a:pPr algn="just"/>
            <a:r>
              <a:rPr lang="hr-BA" altLang="en-US" dirty="0"/>
              <a:t>Rezultati istrage ne trebaju sadržavati obrazloženje dokaza u optužnici kako se ne bi ugrozila kasnija strategija i plan izvođenja dokaza na glavnom pretresu te uticalo na sudiju prije izvođenja dokaza</a:t>
            </a:r>
          </a:p>
          <a:p>
            <a:pPr algn="just"/>
            <a:r>
              <a:rPr lang="hr-BA" altLang="en-US" dirty="0"/>
              <a:t>Nepridavanje značaja činjenicama koje mogu ići u korist optuženom u fazi istrage </a:t>
            </a:r>
          </a:p>
          <a:p>
            <a:pPr algn="just"/>
            <a:r>
              <a:rPr lang="hr-BA" altLang="en-US" dirty="0"/>
              <a:t>Provjera kredibiliteta svjedoka </a:t>
            </a:r>
          </a:p>
          <a:p>
            <a:endParaRPr lang="en-US" dirty="0"/>
          </a:p>
        </p:txBody>
      </p:sp>
    </p:spTree>
    <p:extLst>
      <p:ext uri="{BB962C8B-B14F-4D97-AF65-F5344CB8AC3E}">
        <p14:creationId xmlns:p14="http://schemas.microsoft.com/office/powerpoint/2010/main" val="2543695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sr-Latn-RS" dirty="0" smtClean="0"/>
          </a:p>
          <a:p>
            <a:pPr marL="109728" indent="0">
              <a:buNone/>
            </a:pPr>
            <a:r>
              <a:rPr lang="sr-Latn-RS" dirty="0" smtClean="0"/>
              <a:t>Krivični zakonik Republike Srpske:</a:t>
            </a:r>
            <a:endParaRPr lang="sr-Latn-RS" dirty="0"/>
          </a:p>
          <a:p>
            <a:pPr>
              <a:buFontTx/>
              <a:buChar char="-"/>
            </a:pPr>
            <a:r>
              <a:rPr lang="sr-Latn-RS" dirty="0" smtClean="0"/>
              <a:t>30 krivičnih </a:t>
            </a:r>
            <a:r>
              <a:rPr lang="sr-Latn-RS" dirty="0"/>
              <a:t>djela odnosno</a:t>
            </a:r>
            <a:endParaRPr lang="sr-Latn-RS" dirty="0" smtClean="0"/>
          </a:p>
          <a:p>
            <a:pPr>
              <a:buFontTx/>
              <a:buChar char="-"/>
            </a:pPr>
            <a:r>
              <a:rPr lang="sr-Latn-RS" dirty="0" smtClean="0"/>
              <a:t>kvalifikovanih oblika pojedinih krivičnih djela iz različitih glava (gdje je prisutan element: službeno lice kao izvršilac i drugo svojstvo, visina pribavljene imovinske koristi, koristoljublje, pribavljene protivpravne imovinske koristi ili prouzrokovanje štete)</a:t>
            </a:r>
          </a:p>
          <a:p>
            <a:pPr marL="109728" indent="0">
              <a:buNone/>
            </a:pPr>
            <a:endParaRPr lang="sr-Latn-RS" dirty="0" smtClean="0"/>
          </a:p>
          <a:p>
            <a:pPr>
              <a:buFont typeface="Wingdings" panose="05000000000000000000" pitchFamily="2" charset="2"/>
              <a:buChar char="Ø"/>
            </a:pPr>
            <a:endParaRPr lang="sr-Latn-RS" dirty="0" smtClean="0"/>
          </a:p>
          <a:p>
            <a:pPr>
              <a:buFont typeface="Wingdings" panose="05000000000000000000" pitchFamily="2" charset="2"/>
              <a:buChar char="Ø"/>
            </a:pPr>
            <a:endParaRPr lang="sr-Latn-RS" dirty="0" smtClean="0"/>
          </a:p>
          <a:p>
            <a:pPr>
              <a:buFont typeface="Wingdings" panose="05000000000000000000" pitchFamily="2" charset="2"/>
              <a:buChar char="Ø"/>
            </a:pPr>
            <a:endParaRPr lang="en-US" dirty="0"/>
          </a:p>
        </p:txBody>
      </p:sp>
      <p:sp>
        <p:nvSpPr>
          <p:cNvPr id="3" name="Title 2"/>
          <p:cNvSpPr>
            <a:spLocks noGrp="1"/>
          </p:cNvSpPr>
          <p:nvPr>
            <p:ph type="title"/>
          </p:nvPr>
        </p:nvSpPr>
        <p:spPr/>
        <p:txBody>
          <a:bodyPr>
            <a:normAutofit/>
          </a:bodyPr>
          <a:lstStyle/>
          <a:p>
            <a:pPr algn="ctr"/>
            <a:r>
              <a:rPr lang="sr-Latn-RS" sz="3600" dirty="0" smtClean="0"/>
              <a:t>Lista koruptivnih krivičnih djela</a:t>
            </a:r>
            <a:br>
              <a:rPr lang="sr-Latn-RS" sz="3600" dirty="0" smtClean="0"/>
            </a:br>
            <a:r>
              <a:rPr lang="sr-Latn-RS" sz="2800" dirty="0" smtClean="0"/>
              <a:t>(VSTS, april 2015, rev.2018.)</a:t>
            </a:r>
            <a:endParaRPr lang="en-US" sz="3600" dirty="0"/>
          </a:p>
        </p:txBody>
      </p:sp>
    </p:spTree>
    <p:extLst>
      <p:ext uri="{BB962C8B-B14F-4D97-AF65-F5344CB8AC3E}">
        <p14:creationId xmlns:p14="http://schemas.microsoft.com/office/powerpoint/2010/main" val="22935681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lnSpcReduction="10000"/>
          </a:bodyPr>
          <a:lstStyle/>
          <a:p>
            <a:r>
              <a:rPr lang="hr-BA" altLang="en-US" dirty="0"/>
              <a:t>Nadležnosti tužilaštava/sudova</a:t>
            </a:r>
          </a:p>
          <a:p>
            <a:r>
              <a:rPr lang="hr-BA" altLang="en-US" dirty="0"/>
              <a:t>Saradnja između policijskih </a:t>
            </a:r>
            <a:r>
              <a:rPr lang="hr-BA" altLang="en-US" dirty="0" smtClean="0"/>
              <a:t>agencija</a:t>
            </a:r>
          </a:p>
          <a:p>
            <a:r>
              <a:rPr lang="hr-BA" altLang="en-US" dirty="0" smtClean="0"/>
              <a:t>Saradnja policije i tužilaca </a:t>
            </a:r>
            <a:endParaRPr lang="hr-BA" altLang="en-US" dirty="0"/>
          </a:p>
          <a:p>
            <a:r>
              <a:rPr lang="hr-BA" altLang="en-US" dirty="0"/>
              <a:t>Mali broj izvještaja o počinjenom krivičnom djelu</a:t>
            </a:r>
          </a:p>
          <a:p>
            <a:r>
              <a:rPr lang="hr-BA" altLang="en-US" dirty="0"/>
              <a:t>Poteškoće u pronalaženju materijalnih dokaza</a:t>
            </a:r>
          </a:p>
          <a:p>
            <a:r>
              <a:rPr lang="hr-BA" altLang="en-US" dirty="0"/>
              <a:t>Složenost i neizvjesnost u finansijskim istragama</a:t>
            </a:r>
          </a:p>
          <a:p>
            <a:r>
              <a:rPr lang="hr-BA" altLang="en-US" dirty="0" smtClean="0"/>
              <a:t>Formulisanje zadatka </a:t>
            </a:r>
            <a:r>
              <a:rPr lang="hr-BA" altLang="en-US" dirty="0"/>
              <a:t>finansijskog vještačenja</a:t>
            </a:r>
          </a:p>
          <a:p>
            <a:r>
              <a:rPr lang="hr-BA" altLang="en-US" dirty="0"/>
              <a:t>Kvalitet optužnica (vještine pisanja)</a:t>
            </a:r>
          </a:p>
          <a:p>
            <a:r>
              <a:rPr lang="hr-BA" altLang="en-US" dirty="0"/>
              <a:t>Visoki standardi sudova kod donošenja odluka</a:t>
            </a:r>
          </a:p>
          <a:p>
            <a:endParaRPr lang="en-US" dirty="0"/>
          </a:p>
        </p:txBody>
      </p:sp>
      <p:sp>
        <p:nvSpPr>
          <p:cNvPr id="3" name="Title 2"/>
          <p:cNvSpPr>
            <a:spLocks noGrp="1"/>
          </p:cNvSpPr>
          <p:nvPr>
            <p:ph type="title"/>
          </p:nvPr>
        </p:nvSpPr>
        <p:spPr/>
        <p:txBody>
          <a:bodyPr/>
          <a:lstStyle/>
          <a:p>
            <a:r>
              <a:rPr lang="hr-BA" dirty="0"/>
              <a:t>Poteškoće u procesuiranju</a:t>
            </a:r>
            <a:endParaRPr lang="en-US" dirty="0"/>
          </a:p>
        </p:txBody>
      </p:sp>
    </p:spTree>
    <p:extLst>
      <p:ext uri="{BB962C8B-B14F-4D97-AF65-F5344CB8AC3E}">
        <p14:creationId xmlns:p14="http://schemas.microsoft.com/office/powerpoint/2010/main" val="32323521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a:bodyPr>
          <a:lstStyle/>
          <a:p>
            <a:pPr algn="just">
              <a:lnSpc>
                <a:spcPct val="80000"/>
              </a:lnSpc>
              <a:buFont typeface="Wingdings" pitchFamily="2" charset="2"/>
              <a:buChar char="§"/>
            </a:pPr>
            <a:r>
              <a:rPr lang="hr-BA" altLang="en-US" dirty="0"/>
              <a:t>kod prijave </a:t>
            </a:r>
            <a:r>
              <a:rPr lang="hr-BA" altLang="en-US" dirty="0" smtClean="0"/>
              <a:t>određenih </a:t>
            </a:r>
            <a:r>
              <a:rPr lang="hr-BA" altLang="en-US" dirty="0"/>
              <a:t>koruptivnih krivičnih djela (pr. primanje i davanje </a:t>
            </a:r>
            <a:r>
              <a:rPr lang="hr-BA" altLang="en-US" dirty="0" smtClean="0"/>
              <a:t>mita, trgovina uticajem) potrebno je hitno djelovanje organa gonjenja i tužilaca, obavezna primjena PIR,  </a:t>
            </a:r>
          </a:p>
          <a:p>
            <a:pPr algn="just">
              <a:lnSpc>
                <a:spcPct val="80000"/>
              </a:lnSpc>
              <a:buFont typeface="Wingdings" pitchFamily="2" charset="2"/>
              <a:buChar char="§"/>
            </a:pPr>
            <a:r>
              <a:rPr lang="hr-BA" altLang="en-US" dirty="0" smtClean="0"/>
              <a:t>kod prijava koruptivnih krivičnih djela, pr. zloupotreba službenog položaja ili ovlaštenja i sl. </a:t>
            </a:r>
            <a:r>
              <a:rPr lang="hr-BA" altLang="en-US" dirty="0"/>
              <a:t>k</a:t>
            </a:r>
            <a:r>
              <a:rPr lang="hr-BA" altLang="en-US" dirty="0" smtClean="0"/>
              <a:t>od kojih postoji odmak vremena od događaja primjena PIR nema efekta već se </a:t>
            </a:r>
            <a:r>
              <a:rPr lang="hr-BA" altLang="en-US" dirty="0" err="1" smtClean="0"/>
              <a:t>preduzimaju</a:t>
            </a:r>
            <a:r>
              <a:rPr lang="hr-BA" altLang="en-US" dirty="0" smtClean="0"/>
              <a:t> druge istražne radnje: </a:t>
            </a:r>
          </a:p>
          <a:p>
            <a:pPr marL="109728" indent="0" algn="just">
              <a:lnSpc>
                <a:spcPct val="80000"/>
              </a:lnSpc>
              <a:buNone/>
            </a:pPr>
            <a:r>
              <a:rPr lang="hr-BA" altLang="en-US" dirty="0" smtClean="0"/>
              <a:t>   -   prikupljanje različite dokumentacije,</a:t>
            </a:r>
          </a:p>
          <a:p>
            <a:pPr marL="109728" indent="0" algn="just">
              <a:lnSpc>
                <a:spcPct val="80000"/>
              </a:lnSpc>
              <a:buNone/>
            </a:pPr>
            <a:r>
              <a:rPr lang="hr-BA" altLang="en-US" dirty="0" smtClean="0"/>
              <a:t>   - praćenje </a:t>
            </a:r>
            <a:r>
              <a:rPr lang="hr-BA" altLang="en-US" dirty="0" err="1"/>
              <a:t>finansijskih</a:t>
            </a:r>
            <a:r>
              <a:rPr lang="hr-BA" altLang="en-US" dirty="0"/>
              <a:t> </a:t>
            </a:r>
            <a:r>
              <a:rPr lang="hr-BA" altLang="en-US" dirty="0" smtClean="0"/>
              <a:t>tokova (obimnost  dokaza </a:t>
            </a:r>
            <a:r>
              <a:rPr lang="hr-BA" altLang="en-US" dirty="0" err="1" smtClean="0"/>
              <a:t>finansijske</a:t>
            </a:r>
            <a:r>
              <a:rPr lang="hr-BA" altLang="en-US" dirty="0" smtClean="0"/>
              <a:t> prirode)</a:t>
            </a:r>
          </a:p>
          <a:p>
            <a:pPr marL="109728" indent="0" algn="just">
              <a:lnSpc>
                <a:spcPct val="80000"/>
              </a:lnSpc>
              <a:buNone/>
            </a:pPr>
            <a:r>
              <a:rPr lang="hr-BA" altLang="en-US" dirty="0" smtClean="0"/>
              <a:t>   - analiza </a:t>
            </a:r>
            <a:r>
              <a:rPr lang="hr-BA" altLang="en-US" dirty="0"/>
              <a:t>dokaza, </a:t>
            </a:r>
            <a:endParaRPr lang="hr-BA" altLang="en-US" dirty="0" smtClean="0"/>
          </a:p>
          <a:p>
            <a:pPr marL="109728" indent="0" algn="just">
              <a:lnSpc>
                <a:spcPct val="80000"/>
              </a:lnSpc>
              <a:buNone/>
            </a:pPr>
            <a:r>
              <a:rPr lang="hr-BA" altLang="en-US" dirty="0" smtClean="0"/>
              <a:t>   - potreba angažovanja finansijskih vještaka</a:t>
            </a:r>
          </a:p>
          <a:p>
            <a:pPr marL="109728" indent="0" algn="just">
              <a:lnSpc>
                <a:spcPct val="80000"/>
              </a:lnSpc>
              <a:buNone/>
            </a:pPr>
            <a:r>
              <a:rPr lang="hr-BA" altLang="en-US" dirty="0" smtClean="0"/>
              <a:t>   - </a:t>
            </a:r>
            <a:r>
              <a:rPr lang="hr-BA" altLang="en-US" dirty="0" err="1" smtClean="0"/>
              <a:t>finansijske</a:t>
            </a:r>
            <a:r>
              <a:rPr lang="hr-BA" altLang="en-US" dirty="0" smtClean="0"/>
              <a:t> </a:t>
            </a:r>
            <a:r>
              <a:rPr lang="hr-BA" altLang="en-US" dirty="0"/>
              <a:t>istrage u predmetima korupcije </a:t>
            </a:r>
          </a:p>
          <a:p>
            <a:pPr algn="just">
              <a:lnSpc>
                <a:spcPct val="80000"/>
              </a:lnSpc>
              <a:buFont typeface="Wingdings" pitchFamily="2" charset="2"/>
              <a:buChar char="§"/>
            </a:pPr>
            <a:endParaRPr lang="en-US" dirty="0"/>
          </a:p>
        </p:txBody>
      </p:sp>
      <p:sp>
        <p:nvSpPr>
          <p:cNvPr id="3" name="Title 2"/>
          <p:cNvSpPr>
            <a:spLocks noGrp="1"/>
          </p:cNvSpPr>
          <p:nvPr>
            <p:ph type="title"/>
          </p:nvPr>
        </p:nvSpPr>
        <p:spPr/>
        <p:txBody>
          <a:bodyPr>
            <a:normAutofit fontScale="90000"/>
          </a:bodyPr>
          <a:lstStyle/>
          <a:p>
            <a:pPr algn="ctr"/>
            <a:r>
              <a:rPr lang="sr-Latn-RS" sz="3600" dirty="0" smtClean="0"/>
              <a:t>Specifičnosti u istraživanju koruptivnih krivičnih djela</a:t>
            </a:r>
            <a:endParaRPr lang="en-US" sz="3600" dirty="0"/>
          </a:p>
        </p:txBody>
      </p:sp>
    </p:spTree>
    <p:extLst>
      <p:ext uri="{BB962C8B-B14F-4D97-AF65-F5344CB8AC3E}">
        <p14:creationId xmlns:p14="http://schemas.microsoft.com/office/powerpoint/2010/main" val="8073159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fontScale="25000" lnSpcReduction="20000"/>
          </a:bodyPr>
          <a:lstStyle/>
          <a:p>
            <a:pPr marL="109728" indent="0">
              <a:buNone/>
            </a:pPr>
            <a:r>
              <a:rPr lang="hr-BA" altLang="en-US" sz="9600" dirty="0" smtClean="0"/>
              <a:t>Sadržaj optužnice (čl. 242 ZKP RS)</a:t>
            </a:r>
          </a:p>
          <a:p>
            <a:r>
              <a:rPr lang="hr-BA" altLang="en-US" sz="9600" dirty="0" smtClean="0"/>
              <a:t>a) naziv suda</a:t>
            </a:r>
          </a:p>
          <a:p>
            <a:r>
              <a:rPr lang="hr-BA" altLang="en-US" sz="9600" dirty="0" smtClean="0"/>
              <a:t>b) ime i prezime osumnj., sa ličnim podacima</a:t>
            </a:r>
          </a:p>
          <a:p>
            <a:r>
              <a:rPr lang="hr-BA" altLang="en-US" sz="9600" dirty="0"/>
              <a:t>v</a:t>
            </a:r>
            <a:r>
              <a:rPr lang="hr-BA" altLang="en-US" sz="9600" dirty="0" smtClean="0"/>
              <a:t>) opis djela...</a:t>
            </a:r>
          </a:p>
          <a:p>
            <a:r>
              <a:rPr lang="hr-BA" altLang="en-US" sz="9600" dirty="0"/>
              <a:t>g</a:t>
            </a:r>
            <a:r>
              <a:rPr lang="hr-BA" altLang="en-US" sz="9600" dirty="0" smtClean="0"/>
              <a:t>) zakonski naziv krivičnog djela...</a:t>
            </a:r>
          </a:p>
          <a:p>
            <a:r>
              <a:rPr lang="hr-BA" altLang="en-US" sz="9600" dirty="0"/>
              <a:t>d</a:t>
            </a:r>
            <a:r>
              <a:rPr lang="hr-BA" altLang="en-US" sz="9600" dirty="0" smtClean="0"/>
              <a:t>) prijedlog o dokazima koje treba izvesti...</a:t>
            </a:r>
          </a:p>
          <a:p>
            <a:r>
              <a:rPr lang="hr-BA" altLang="en-US" sz="9600" dirty="0" smtClean="0"/>
              <a:t>đ) rezultati istrage i</a:t>
            </a:r>
          </a:p>
          <a:p>
            <a:r>
              <a:rPr lang="hr-BA" altLang="en-US" sz="9600" dirty="0" smtClean="0"/>
              <a:t>e) dokaze koji potkrepljuju navode optužnice</a:t>
            </a:r>
          </a:p>
          <a:p>
            <a:endParaRPr lang="hr-BA" altLang="en-US" sz="9600" dirty="0"/>
          </a:p>
          <a:p>
            <a:r>
              <a:rPr lang="hr-BA" altLang="en-US" sz="9600" dirty="0" smtClean="0"/>
              <a:t>Ostalo: prijedlog vezano za pritvor</a:t>
            </a:r>
          </a:p>
          <a:p>
            <a:endParaRPr lang="hr-BA" altLang="en-US" sz="9600" dirty="0" smtClean="0"/>
          </a:p>
          <a:p>
            <a:r>
              <a:rPr lang="hr-BA" altLang="en-US" sz="9600" dirty="0" smtClean="0"/>
              <a:t>Dodatno: prijedlog za izricanje mjera bezbjednosti,</a:t>
            </a:r>
          </a:p>
          <a:p>
            <a:pPr marL="109728" indent="0">
              <a:buNone/>
            </a:pPr>
            <a:r>
              <a:rPr lang="hr-BA" altLang="en-US" sz="9600" dirty="0"/>
              <a:t>o</a:t>
            </a:r>
            <a:r>
              <a:rPr lang="hr-BA" altLang="en-US" sz="9600" dirty="0" smtClean="0"/>
              <a:t>duzimanje imovinske koristi, </a:t>
            </a:r>
            <a:r>
              <a:rPr lang="hr-BA" altLang="en-US" sz="9600" u="sng" dirty="0" smtClean="0"/>
              <a:t>oduzimanje imovine</a:t>
            </a:r>
          </a:p>
          <a:p>
            <a:endParaRPr lang="hr-BA" altLang="en-US" sz="9600" dirty="0" smtClean="0"/>
          </a:p>
          <a:p>
            <a:endParaRPr lang="hr-BA" altLang="en-US" sz="8600" dirty="0" smtClean="0"/>
          </a:p>
          <a:p>
            <a:pPr marL="109728" indent="0">
              <a:buNone/>
            </a:pPr>
            <a:endParaRPr lang="hr-BA" altLang="en-US" sz="8600" dirty="0"/>
          </a:p>
          <a:p>
            <a:pPr marL="109728" indent="0">
              <a:buNone/>
            </a:pPr>
            <a:endParaRPr lang="hr-BA" altLang="en-US" dirty="0" smtClean="0"/>
          </a:p>
          <a:p>
            <a:pPr marL="109728" indent="0">
              <a:buNone/>
            </a:pPr>
            <a:endParaRPr lang="hr-BA" altLang="en-US" dirty="0"/>
          </a:p>
          <a:p>
            <a:pPr marL="109728" indent="0">
              <a:buNone/>
            </a:pPr>
            <a:endParaRPr lang="hr-BA" altLang="en-US" dirty="0"/>
          </a:p>
          <a:p>
            <a:endParaRPr lang="hr-BA" altLang="en-US" dirty="0" smtClean="0"/>
          </a:p>
          <a:p>
            <a:r>
              <a:rPr lang="hr-BA" altLang="en-US" dirty="0" smtClean="0"/>
              <a:t>Vježba </a:t>
            </a:r>
            <a:r>
              <a:rPr lang="hr-BA" altLang="en-US" dirty="0"/>
              <a:t>pisanja činjeničnog dijela </a:t>
            </a:r>
            <a:r>
              <a:rPr lang="hr-BA" altLang="en-US" dirty="0" smtClean="0"/>
              <a:t>optužnice</a:t>
            </a:r>
          </a:p>
          <a:p>
            <a:endParaRPr lang="en-US" dirty="0"/>
          </a:p>
        </p:txBody>
      </p:sp>
      <p:sp>
        <p:nvSpPr>
          <p:cNvPr id="3" name="Title 2"/>
          <p:cNvSpPr>
            <a:spLocks noGrp="1"/>
          </p:cNvSpPr>
          <p:nvPr>
            <p:ph type="title"/>
          </p:nvPr>
        </p:nvSpPr>
        <p:spPr/>
        <p:txBody>
          <a:bodyPr>
            <a:noAutofit/>
          </a:bodyPr>
          <a:lstStyle/>
          <a:p>
            <a:r>
              <a:rPr lang="hr-BA" altLang="en-US" sz="3200" dirty="0"/>
              <a:t>Pisanje optužnice kod koruptivnih krivičnih djela</a:t>
            </a:r>
            <a:r>
              <a:rPr lang="hr-BA" altLang="en-US" sz="2800" dirty="0"/>
              <a:t/>
            </a:r>
            <a:br>
              <a:rPr lang="hr-BA" altLang="en-US" sz="2800" dirty="0"/>
            </a:br>
            <a:endParaRPr lang="en-US" sz="2800" dirty="0"/>
          </a:p>
        </p:txBody>
      </p:sp>
    </p:spTree>
    <p:extLst>
      <p:ext uri="{BB962C8B-B14F-4D97-AF65-F5344CB8AC3E}">
        <p14:creationId xmlns:p14="http://schemas.microsoft.com/office/powerpoint/2010/main" val="42949073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260040"/>
          </a:xfrm>
        </p:spPr>
        <p:txBody>
          <a:bodyPr>
            <a:normAutofit fontScale="77500" lnSpcReduction="20000"/>
          </a:bodyPr>
          <a:lstStyle/>
          <a:p>
            <a:pPr>
              <a:defRPr/>
            </a:pPr>
            <a:r>
              <a:rPr lang="hr-BA" dirty="0" smtClean="0"/>
              <a:t>Zakon o oduzimanju imovine proistekle</a:t>
            </a:r>
            <a:r>
              <a:rPr lang="hr-BA" dirty="0" smtClean="0">
                <a:solidFill>
                  <a:srgbClr val="FF0000"/>
                </a:solidFill>
              </a:rPr>
              <a:t> </a:t>
            </a:r>
            <a:r>
              <a:rPr lang="hr-BA" dirty="0" smtClean="0"/>
              <a:t>izvršenjem krivičnog djela („Službeni glasnik RS” br.65/18)</a:t>
            </a:r>
          </a:p>
          <a:p>
            <a:pPr>
              <a:defRPr/>
            </a:pPr>
            <a:endParaRPr lang="hr-BA" dirty="0" smtClean="0">
              <a:solidFill>
                <a:srgbClr val="FF0000"/>
              </a:solidFill>
            </a:endParaRPr>
          </a:p>
          <a:p>
            <a:pPr>
              <a:defRPr/>
            </a:pPr>
            <a:r>
              <a:rPr lang="hr-BA" dirty="0" smtClean="0"/>
              <a:t>Zahtjev sadrži (uz optužnicu ili nakon pravosn.presude):</a:t>
            </a:r>
            <a:endParaRPr lang="hr-BA" dirty="0"/>
          </a:p>
          <a:p>
            <a:pPr>
              <a:defRPr/>
            </a:pPr>
            <a:r>
              <a:rPr lang="hr-BA" dirty="0"/>
              <a:t>podatke o </a:t>
            </a:r>
            <a:r>
              <a:rPr lang="hr-BA" dirty="0" smtClean="0"/>
              <a:t>licu od kojeg </a:t>
            </a:r>
            <a:r>
              <a:rPr lang="hr-BA" dirty="0"/>
              <a:t>se oduzima </a:t>
            </a:r>
            <a:r>
              <a:rPr lang="hr-BA" dirty="0" smtClean="0"/>
              <a:t>imovina,</a:t>
            </a:r>
            <a:endParaRPr lang="hr-BA" dirty="0"/>
          </a:p>
          <a:p>
            <a:pPr>
              <a:defRPr/>
            </a:pPr>
            <a:r>
              <a:rPr lang="hr-BA" dirty="0"/>
              <a:t>opis i zakonski naziv krivičnog djela, podatke ili opis </a:t>
            </a:r>
            <a:r>
              <a:rPr lang="hr-BA" dirty="0" smtClean="0"/>
              <a:t>imovine koju</a:t>
            </a:r>
            <a:r>
              <a:rPr lang="vi-VN" dirty="0" smtClean="0"/>
              <a:t>treba </a:t>
            </a:r>
            <a:r>
              <a:rPr lang="vi-VN" dirty="0"/>
              <a:t>oduzeti, </a:t>
            </a:r>
            <a:endParaRPr lang="hr-BA" dirty="0"/>
          </a:p>
          <a:p>
            <a:pPr>
              <a:defRPr/>
            </a:pPr>
            <a:r>
              <a:rPr lang="vi-VN" dirty="0"/>
              <a:t>dokaze o imovini koja je predmet </a:t>
            </a:r>
            <a:r>
              <a:rPr lang="vi-VN" dirty="0" smtClean="0"/>
              <a:t>oduzimanja</a:t>
            </a:r>
            <a:r>
              <a:rPr lang="sr-Latn-BA" dirty="0" smtClean="0"/>
              <a:t>,</a:t>
            </a:r>
            <a:r>
              <a:rPr lang="vi-VN" dirty="0" smtClean="0"/>
              <a:t> </a:t>
            </a:r>
            <a:r>
              <a:rPr lang="vi-VN" dirty="0"/>
              <a:t>a do kojih se došlo provođenjem</a:t>
            </a:r>
            <a:r>
              <a:rPr lang="hr-BA" dirty="0"/>
              <a:t> </a:t>
            </a:r>
            <a:r>
              <a:rPr lang="pl-PL" dirty="0"/>
              <a:t>finansijske istrage, </a:t>
            </a:r>
          </a:p>
          <a:p>
            <a:pPr>
              <a:defRPr/>
            </a:pPr>
            <a:r>
              <a:rPr lang="pl-PL" dirty="0"/>
              <a:t>dokaze o zakonitim prihodima te osobe i okolnostima koje ukazuju </a:t>
            </a:r>
            <a:r>
              <a:rPr lang="vi-VN" dirty="0"/>
              <a:t>na postojanje očigledne nesrazmjere između imovine i prihoda tog lica. </a:t>
            </a:r>
            <a:endParaRPr lang="hr-BA" dirty="0"/>
          </a:p>
          <a:p>
            <a:pPr>
              <a:defRPr/>
            </a:pPr>
            <a:r>
              <a:rPr lang="hr-BA" dirty="0"/>
              <a:t>p</a:t>
            </a:r>
            <a:r>
              <a:rPr lang="vi-VN" dirty="0"/>
              <a:t>rijedlog protiv</a:t>
            </a:r>
            <a:r>
              <a:rPr lang="hr-BA" dirty="0"/>
              <a:t> </a:t>
            </a:r>
            <a:r>
              <a:rPr lang="hr-BA" dirty="0" smtClean="0"/>
              <a:t>trećeg lica sadrži </a:t>
            </a:r>
            <a:r>
              <a:rPr lang="hr-BA" dirty="0"/>
              <a:t>dokaze da je </a:t>
            </a:r>
            <a:r>
              <a:rPr lang="hr-BA" dirty="0" smtClean="0"/>
              <a:t>imovina  stečena </a:t>
            </a:r>
            <a:r>
              <a:rPr lang="hr-BA" dirty="0"/>
              <a:t>izvršenjem krivičnog djela prenesena bez naknade ili uz naknadu koja ne odgovara stvarnoj vrijednosti radi onemogućavanja oduzimanja ili </a:t>
            </a:r>
            <a:r>
              <a:rPr lang="hr-BA" dirty="0" smtClean="0"/>
              <a:t>da je  naslijedila </a:t>
            </a:r>
            <a:r>
              <a:rPr lang="hr-BA" dirty="0"/>
              <a:t>imovinu pribavljenu krivičnim djelom</a:t>
            </a:r>
          </a:p>
          <a:p>
            <a:endParaRPr lang="en-US" dirty="0"/>
          </a:p>
        </p:txBody>
      </p:sp>
      <p:sp>
        <p:nvSpPr>
          <p:cNvPr id="3" name="Title 2"/>
          <p:cNvSpPr>
            <a:spLocks noGrp="1"/>
          </p:cNvSpPr>
          <p:nvPr>
            <p:ph type="title"/>
          </p:nvPr>
        </p:nvSpPr>
        <p:spPr/>
        <p:txBody>
          <a:bodyPr>
            <a:normAutofit/>
          </a:bodyPr>
          <a:lstStyle/>
          <a:p>
            <a:r>
              <a:rPr lang="sr-Latn-RS" sz="2800" dirty="0" smtClean="0"/>
              <a:t>Finansijska istraga i zahtjev za oduzimanje  imovine</a:t>
            </a:r>
            <a:endParaRPr lang="en-US" sz="2800" dirty="0"/>
          </a:p>
        </p:txBody>
      </p:sp>
    </p:spTree>
    <p:extLst>
      <p:ext uri="{BB962C8B-B14F-4D97-AF65-F5344CB8AC3E}">
        <p14:creationId xmlns:p14="http://schemas.microsoft.com/office/powerpoint/2010/main" val="42463074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fontScale="92500" lnSpcReduction="10000"/>
          </a:bodyPr>
          <a:lstStyle/>
          <a:p>
            <a:pPr>
              <a:lnSpc>
                <a:spcPct val="80000"/>
              </a:lnSpc>
            </a:pPr>
            <a:r>
              <a:rPr lang="hr-BA" altLang="en-US" sz="2800" dirty="0"/>
              <a:t>Strategija izvođenja dokaza zavisi </a:t>
            </a:r>
            <a:r>
              <a:rPr lang="hr-BA" altLang="en-US" sz="2800" i="1" dirty="0"/>
              <a:t>in concreto </a:t>
            </a:r>
            <a:r>
              <a:rPr lang="hr-BA" altLang="en-US" sz="2800" dirty="0"/>
              <a:t>i tužilac treba da izvrši izbor redoslijeda i načina izvođenja </a:t>
            </a:r>
            <a:r>
              <a:rPr lang="hr-BA" altLang="en-US" sz="2800" dirty="0" smtClean="0"/>
              <a:t>dokaza:</a:t>
            </a:r>
            <a:endParaRPr lang="hr-BA" altLang="en-US" sz="2800" dirty="0"/>
          </a:p>
          <a:p>
            <a:pPr marL="109728" indent="0">
              <a:lnSpc>
                <a:spcPct val="80000"/>
              </a:lnSpc>
              <a:buNone/>
            </a:pPr>
            <a:r>
              <a:rPr lang="hr-BA" altLang="en-US" sz="2800" dirty="0" smtClean="0"/>
              <a:t>1) </a:t>
            </a:r>
            <a:r>
              <a:rPr lang="hr-BA" altLang="en-US" sz="2800" dirty="0"/>
              <a:t>Uobičajena </a:t>
            </a:r>
            <a:r>
              <a:rPr lang="hr-BA" altLang="en-US" sz="2800" dirty="0" smtClean="0"/>
              <a:t>praksa: </a:t>
            </a:r>
            <a:r>
              <a:rPr lang="hr-BA" altLang="en-US" sz="2800" dirty="0"/>
              <a:t>svjedoci, vještaci, materijalni </a:t>
            </a:r>
            <a:r>
              <a:rPr lang="hr-BA" altLang="en-US" sz="2800" dirty="0" smtClean="0"/>
              <a:t>dokazi (nedostatak </a:t>
            </a:r>
            <a:r>
              <a:rPr lang="hr-BA" altLang="en-US" sz="2800" dirty="0"/>
              <a:t>ovog načina je u tome što najveći dio suđenja sudija ne zna strategiju tužioca i kojim objektivnim dokazima raspolaže te se zbog toga uzdražava od aktivnijeg učešća u ispitivanju svjedoka i </a:t>
            </a:r>
            <a:r>
              <a:rPr lang="hr-BA" altLang="en-US" sz="2800" dirty="0" smtClean="0"/>
              <a:t>vještaka) </a:t>
            </a:r>
            <a:endParaRPr lang="hr-BA" altLang="en-US" sz="2800" dirty="0"/>
          </a:p>
          <a:p>
            <a:pPr marL="109728" indent="0">
              <a:lnSpc>
                <a:spcPct val="80000"/>
              </a:lnSpc>
              <a:buNone/>
            </a:pPr>
            <a:r>
              <a:rPr lang="hr-BA" altLang="en-US" sz="2800" dirty="0"/>
              <a:t>2. Hronološki pristup u izvođenju </a:t>
            </a:r>
            <a:r>
              <a:rPr lang="hr-BA" altLang="en-US" sz="2800" dirty="0" smtClean="0"/>
              <a:t>dokaza: </a:t>
            </a:r>
            <a:r>
              <a:rPr lang="hr-BA" altLang="en-US" sz="2800" dirty="0"/>
              <a:t>kombinovana tehnika izvođenja raznih vrsta </a:t>
            </a:r>
            <a:r>
              <a:rPr lang="hr-BA" altLang="en-US" sz="2800" dirty="0" smtClean="0"/>
              <a:t>dokaza ( </a:t>
            </a:r>
            <a:r>
              <a:rPr lang="hr-BA" altLang="en-US" sz="2800" dirty="0"/>
              <a:t>npr. </a:t>
            </a:r>
            <a:r>
              <a:rPr lang="hr-BA" altLang="en-US" sz="2800" dirty="0" smtClean="0"/>
              <a:t>tužilac </a:t>
            </a:r>
            <a:r>
              <a:rPr lang="hr-BA" altLang="en-US" sz="2800" dirty="0"/>
              <a:t>saslušava svjedoka, predoči mu neki dokaz i nakon saslušanja svjedoka predloži da se u sudski spis uloži materijalni dokaz koji je svjedoku </a:t>
            </a:r>
            <a:r>
              <a:rPr lang="hr-BA" altLang="en-US" sz="2800" dirty="0" smtClean="0"/>
              <a:t>predočavan)</a:t>
            </a:r>
            <a:endParaRPr lang="hr-BA" altLang="en-US" sz="2800" dirty="0"/>
          </a:p>
          <a:p>
            <a:pPr marL="109728" indent="0">
              <a:lnSpc>
                <a:spcPct val="80000"/>
              </a:lnSpc>
              <a:buNone/>
            </a:pPr>
            <a:r>
              <a:rPr lang="hr-BA" altLang="en-US" sz="2800" dirty="0"/>
              <a:t>3. Izvođenje materijalnih dokaza, a potom vještaci i svjedoci</a:t>
            </a:r>
          </a:p>
          <a:p>
            <a:endParaRPr lang="en-US" dirty="0"/>
          </a:p>
        </p:txBody>
      </p:sp>
      <p:sp>
        <p:nvSpPr>
          <p:cNvPr id="3" name="Title 2"/>
          <p:cNvSpPr>
            <a:spLocks noGrp="1"/>
          </p:cNvSpPr>
          <p:nvPr>
            <p:ph type="title"/>
          </p:nvPr>
        </p:nvSpPr>
        <p:spPr/>
        <p:txBody>
          <a:bodyPr>
            <a:normAutofit/>
          </a:bodyPr>
          <a:lstStyle/>
          <a:p>
            <a:r>
              <a:rPr lang="hr-BA" altLang="en-US" sz="3200" dirty="0"/>
              <a:t>Način izvođenja dokaza na glavnom </a:t>
            </a:r>
            <a:r>
              <a:rPr lang="hr-BA" altLang="en-US" sz="3200" dirty="0" smtClean="0"/>
              <a:t>pretresu</a:t>
            </a:r>
            <a:endParaRPr lang="en-US" sz="3200" dirty="0"/>
          </a:p>
        </p:txBody>
      </p:sp>
    </p:spTree>
    <p:extLst>
      <p:ext uri="{BB962C8B-B14F-4D97-AF65-F5344CB8AC3E}">
        <p14:creationId xmlns:p14="http://schemas.microsoft.com/office/powerpoint/2010/main" val="169743658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260040"/>
          </a:xfrm>
        </p:spPr>
        <p:txBody>
          <a:bodyPr>
            <a:normAutofit lnSpcReduction="10000"/>
          </a:bodyPr>
          <a:lstStyle/>
          <a:p>
            <a:pPr algn="just">
              <a:defRPr/>
            </a:pPr>
            <a:r>
              <a:rPr lang="hr-BA" altLang="en-US" dirty="0" smtClean="0"/>
              <a:t>U pravilu, u </a:t>
            </a:r>
            <a:r>
              <a:rPr lang="hr-BA" altLang="en-US" dirty="0"/>
              <a:t>predmetima organizovanog i privrednog kriminala </a:t>
            </a:r>
            <a:r>
              <a:rPr lang="hr-BA" altLang="en-US" dirty="0" smtClean="0"/>
              <a:t>radi se </a:t>
            </a:r>
            <a:r>
              <a:rPr lang="hr-BA" altLang="en-US" dirty="0"/>
              <a:t>o obimnoj prikupljenoj dokumentaciji (</a:t>
            </a:r>
            <a:r>
              <a:rPr lang="hr-BA" altLang="en-US" dirty="0" smtClean="0"/>
              <a:t>obično, </a:t>
            </a:r>
            <a:r>
              <a:rPr lang="hr-BA" altLang="en-US" dirty="0"/>
              <a:t>kod </a:t>
            </a:r>
            <a:r>
              <a:rPr lang="hr-BA" altLang="en-US" dirty="0" smtClean="0"/>
              <a:t>privrednih predmeta </a:t>
            </a:r>
            <a:r>
              <a:rPr lang="hr-BA" altLang="en-US" dirty="0"/>
              <a:t>dokazi su „pogled unazad</a:t>
            </a:r>
            <a:r>
              <a:rPr lang="hr-BA" altLang="en-US" dirty="0" smtClean="0"/>
              <a:t>”, PIR se ne predlažu, </a:t>
            </a:r>
            <a:r>
              <a:rPr lang="hr-BA" altLang="en-US" dirty="0"/>
              <a:t>dok kod organizovanog istrage su dinamičnije i potreban je neposredan nadzor nad </a:t>
            </a:r>
            <a:r>
              <a:rPr lang="hr-BA" altLang="en-US" dirty="0" smtClean="0"/>
              <a:t>policijom, obično se koriste PIR  „prisluškivanje” </a:t>
            </a:r>
            <a:r>
              <a:rPr lang="hr-BA" altLang="en-US" dirty="0"/>
              <a:t>u realnom vremenu)</a:t>
            </a:r>
          </a:p>
          <a:p>
            <a:pPr algn="just">
              <a:defRPr/>
            </a:pPr>
            <a:r>
              <a:rPr lang="hr-BA" altLang="en-US" dirty="0"/>
              <a:t>Nužna sistematizacija i izdvajanje relevantnih dokaza (za dokazivanje obilježja krivičnog djela i kontraargument dokazima odbrane npr.dokazi kojim se pobijaju navodi alibija)</a:t>
            </a:r>
          </a:p>
          <a:p>
            <a:endParaRPr lang="en-US" dirty="0"/>
          </a:p>
        </p:txBody>
      </p:sp>
      <p:sp>
        <p:nvSpPr>
          <p:cNvPr id="3" name="Title 2"/>
          <p:cNvSpPr>
            <a:spLocks noGrp="1"/>
          </p:cNvSpPr>
          <p:nvPr>
            <p:ph type="title"/>
          </p:nvPr>
        </p:nvSpPr>
        <p:spPr/>
        <p:txBody>
          <a:bodyPr>
            <a:normAutofit/>
          </a:bodyPr>
          <a:lstStyle/>
          <a:p>
            <a:r>
              <a:rPr lang="hr-BA" sz="3600" dirty="0"/>
              <a:t>Sistematizacija dokaza </a:t>
            </a:r>
            <a:endParaRPr lang="en-US" sz="3600" dirty="0"/>
          </a:p>
        </p:txBody>
      </p:sp>
    </p:spTree>
    <p:extLst>
      <p:ext uri="{BB962C8B-B14F-4D97-AF65-F5344CB8AC3E}">
        <p14:creationId xmlns:p14="http://schemas.microsoft.com/office/powerpoint/2010/main" val="15472269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229600" cy="5805264"/>
          </a:xfrm>
        </p:spPr>
        <p:txBody>
          <a:bodyPr/>
          <a:lstStyle/>
          <a:p>
            <a:pPr marL="0" indent="0" algn="just">
              <a:lnSpc>
                <a:spcPct val="60000"/>
              </a:lnSpc>
              <a:buNone/>
            </a:pPr>
            <a:r>
              <a:rPr lang="hr-BA" altLang="en-US" sz="2400" dirty="0"/>
              <a:t>Izvođenje materijalnih dokaza u predmetima finansijskog kriminala (tokom izvođenja dokaza saslušanjem vještaka finansijske struke ili naknadno), prednosti i nedostaci (DOKAZI O KRIVIČNOM DJELU</a:t>
            </a:r>
            <a:r>
              <a:rPr lang="hr-BA" altLang="en-US" sz="2400" dirty="0" smtClean="0"/>
              <a:t>)</a:t>
            </a:r>
          </a:p>
          <a:p>
            <a:pPr marL="0" indent="0" algn="just">
              <a:lnSpc>
                <a:spcPct val="60000"/>
              </a:lnSpc>
              <a:buNone/>
            </a:pPr>
            <a:endParaRPr lang="hr-BA" altLang="en-US" sz="2400" dirty="0"/>
          </a:p>
          <a:p>
            <a:pPr marL="0" indent="0" algn="just">
              <a:lnSpc>
                <a:spcPct val="60000"/>
              </a:lnSpc>
            </a:pPr>
            <a:r>
              <a:rPr lang="hr-BA" altLang="en-US" sz="2400" dirty="0"/>
              <a:t>finansijsko-knjigovodstvena dokumentacija (računi, otpremnice, narudžbenice, jedinstvene carinske isprave, bilansi stanja i uspjeha, porezni bilans, analitičke kartice sa banaka, sortiranje po godinama ili </a:t>
            </a:r>
            <a:r>
              <a:rPr lang="hr-BA" altLang="en-US" sz="2400" dirty="0" smtClean="0"/>
              <a:t>bankama</a:t>
            </a:r>
          </a:p>
          <a:p>
            <a:pPr marL="0" indent="0" algn="just">
              <a:lnSpc>
                <a:spcPct val="60000"/>
              </a:lnSpc>
            </a:pPr>
            <a:endParaRPr lang="hr-BA" altLang="en-US" sz="2400" dirty="0"/>
          </a:p>
          <a:p>
            <a:pPr marL="0" indent="0" algn="just">
              <a:lnSpc>
                <a:spcPct val="60000"/>
              </a:lnSpc>
            </a:pPr>
            <a:r>
              <a:rPr lang="hr-BA" altLang="en-US" sz="2400" dirty="0"/>
              <a:t>tokovi novca - upotreba grafikona, tabela i vizuelnih prikaza kretanja tokova novca, da ili ne? Kako uvesti ove dokaze? Ko treba da pripremi šemu</a:t>
            </a:r>
            <a:r>
              <a:rPr lang="hr-BA" altLang="en-US" sz="2400" dirty="0" smtClean="0"/>
              <a:t>?</a:t>
            </a:r>
          </a:p>
          <a:p>
            <a:pPr marL="0" indent="0" algn="just">
              <a:lnSpc>
                <a:spcPct val="60000"/>
              </a:lnSpc>
              <a:buNone/>
            </a:pPr>
            <a:endParaRPr lang="hr-BA" altLang="en-US" sz="2400" dirty="0" smtClean="0"/>
          </a:p>
          <a:p>
            <a:pPr marL="0" indent="0" algn="just">
              <a:lnSpc>
                <a:spcPct val="60000"/>
              </a:lnSpc>
            </a:pPr>
            <a:r>
              <a:rPr lang="hr-BA" altLang="en-US" sz="2400" dirty="0" smtClean="0"/>
              <a:t>Pored </a:t>
            </a:r>
            <a:r>
              <a:rPr lang="hr-BA" altLang="en-US" sz="2400" dirty="0"/>
              <a:t>čitanja sadržaja isprava, dati osvrt na sadržaj isprave, ukazati na odredbe zakona, jasno ukazivati na činjenice koje dokazujemo, imati na umu redoslijed elemenata kri</a:t>
            </a:r>
            <a:r>
              <a:rPr lang="hr-BA" altLang="en-US" sz="2800" dirty="0"/>
              <a:t>vičnog djela </a:t>
            </a:r>
          </a:p>
          <a:p>
            <a:endParaRPr lang="en-US" dirty="0"/>
          </a:p>
        </p:txBody>
      </p:sp>
      <p:sp>
        <p:nvSpPr>
          <p:cNvPr id="3" name="Title 2"/>
          <p:cNvSpPr>
            <a:spLocks noGrp="1"/>
          </p:cNvSpPr>
          <p:nvPr>
            <p:ph type="title"/>
          </p:nvPr>
        </p:nvSpPr>
        <p:spPr>
          <a:xfrm>
            <a:off x="457200" y="274638"/>
            <a:ext cx="8229600" cy="562074"/>
          </a:xfrm>
        </p:spPr>
        <p:txBody>
          <a:bodyPr>
            <a:normAutofit fontScale="90000"/>
          </a:bodyPr>
          <a:lstStyle/>
          <a:p>
            <a:r>
              <a:rPr lang="hr-BA" altLang="en-US" dirty="0" smtClean="0"/>
              <a:t/>
            </a:r>
            <a:br>
              <a:rPr lang="hr-BA" altLang="en-US" dirty="0" smtClean="0"/>
            </a:br>
            <a:r>
              <a:rPr lang="hr-BA" altLang="en-US" dirty="0" smtClean="0"/>
              <a:t>Redoslijed </a:t>
            </a:r>
            <a:r>
              <a:rPr lang="hr-BA" altLang="en-US" dirty="0"/>
              <a:t>izvođenja dokaza</a:t>
            </a:r>
            <a:br>
              <a:rPr lang="hr-BA" altLang="en-US" dirty="0"/>
            </a:br>
            <a:endParaRPr lang="en-US" dirty="0"/>
          </a:p>
        </p:txBody>
      </p:sp>
    </p:spTree>
    <p:extLst>
      <p:ext uri="{BB962C8B-B14F-4D97-AF65-F5344CB8AC3E}">
        <p14:creationId xmlns:p14="http://schemas.microsoft.com/office/powerpoint/2010/main" val="28003134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lstStyle/>
          <a:p>
            <a:r>
              <a:rPr lang="hr-BA" altLang="en-US" dirty="0"/>
              <a:t>Preporuka da se dokazi o pribavljenoj </a:t>
            </a:r>
            <a:r>
              <a:rPr lang="hr-BA" altLang="en-US" dirty="0" smtClean="0"/>
              <a:t>im.koristi </a:t>
            </a:r>
            <a:r>
              <a:rPr lang="hr-BA" altLang="en-US" dirty="0"/>
              <a:t>izvode odvojeno od dokaza o</a:t>
            </a:r>
            <a:r>
              <a:rPr lang="hr-BA" altLang="en-US" dirty="0" smtClean="0"/>
              <a:t> krivičnom djelu, </a:t>
            </a:r>
            <a:r>
              <a:rPr lang="hr-BA" altLang="en-US" dirty="0"/>
              <a:t>a najbolje ako je </a:t>
            </a:r>
            <a:r>
              <a:rPr lang="hr-BA" altLang="en-US" dirty="0" smtClean="0"/>
              <a:t>urađeno vještačenje, </a:t>
            </a:r>
            <a:r>
              <a:rPr lang="hr-BA" altLang="en-US" dirty="0"/>
              <a:t>uz nalaz vještaka koji je procijenio vrijednost imovine i izračunao zakonite prihode i doveo ih u vezu sa imovinom koja je u vlasništvu ili posjedu osumnjičenih i povezanih lica </a:t>
            </a:r>
          </a:p>
          <a:p>
            <a:r>
              <a:rPr lang="hr-BA" altLang="en-US" dirty="0"/>
              <a:t>Zk izvadci, izvodi iz katastra, MUP-a, podaci iz </a:t>
            </a:r>
            <a:r>
              <a:rPr lang="hr-BA" altLang="en-US" dirty="0" smtClean="0"/>
              <a:t>PU, banaka</a:t>
            </a:r>
            <a:r>
              <a:rPr lang="hr-BA" altLang="en-US" dirty="0"/>
              <a:t>, </a:t>
            </a:r>
            <a:r>
              <a:rPr lang="hr-BA" altLang="en-US" dirty="0" smtClean="0"/>
              <a:t>Centr.registra HOV...</a:t>
            </a:r>
            <a:endParaRPr lang="hr-BA" altLang="en-US" dirty="0"/>
          </a:p>
          <a:p>
            <a:r>
              <a:rPr lang="hr-BA" altLang="en-US" dirty="0"/>
              <a:t>Fotodokumentacija sefa, pretresa i dr.</a:t>
            </a:r>
          </a:p>
          <a:p>
            <a:endParaRPr lang="en-US" dirty="0"/>
          </a:p>
        </p:txBody>
      </p:sp>
      <p:sp>
        <p:nvSpPr>
          <p:cNvPr id="3" name="Title 2"/>
          <p:cNvSpPr>
            <a:spLocks noGrp="1"/>
          </p:cNvSpPr>
          <p:nvPr>
            <p:ph type="title"/>
          </p:nvPr>
        </p:nvSpPr>
        <p:spPr/>
        <p:txBody>
          <a:bodyPr>
            <a:normAutofit/>
          </a:bodyPr>
          <a:lstStyle/>
          <a:p>
            <a:r>
              <a:rPr lang="hr-BA" sz="2800" dirty="0"/>
              <a:t>DOKAZI O NEZAKONITO PRIBAVLJENOJ IMOVINSKOJ KORISTI</a:t>
            </a:r>
            <a:endParaRPr lang="en-US" sz="2800" dirty="0"/>
          </a:p>
        </p:txBody>
      </p:sp>
    </p:spTree>
    <p:extLst>
      <p:ext uri="{BB962C8B-B14F-4D97-AF65-F5344CB8AC3E}">
        <p14:creationId xmlns:p14="http://schemas.microsoft.com/office/powerpoint/2010/main" val="17188989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fontScale="92500" lnSpcReduction="10000"/>
          </a:bodyPr>
          <a:lstStyle/>
          <a:p>
            <a:pPr>
              <a:lnSpc>
                <a:spcPct val="80000"/>
              </a:lnSpc>
            </a:pPr>
            <a:r>
              <a:rPr lang="hr-BA" altLang="en-US" sz="2800" dirty="0"/>
              <a:t>Tehnički problemi sa obimom materijala, opremom za prezentaciju, pripreme za suđenje</a:t>
            </a:r>
          </a:p>
          <a:p>
            <a:pPr>
              <a:lnSpc>
                <a:spcPct val="80000"/>
              </a:lnSpc>
            </a:pPr>
            <a:r>
              <a:rPr lang="hr-BA" altLang="en-US" sz="2800" dirty="0"/>
              <a:t>Šta kad sud odbije izvođenje nekog materijalnog dokaza u toku suđenja jer je nezakonit ili postoje sumnje u autentičnost? Šta ako je takav dokaz korišten za vještačenje? </a:t>
            </a:r>
          </a:p>
          <a:p>
            <a:pPr>
              <a:lnSpc>
                <a:spcPct val="80000"/>
              </a:lnSpc>
            </a:pPr>
            <a:r>
              <a:rPr lang="hr-BA" altLang="en-US" sz="2800" dirty="0"/>
              <a:t>Moguća rješenja (dodatni dokazi, žalba...)</a:t>
            </a:r>
          </a:p>
          <a:p>
            <a:pPr>
              <a:lnSpc>
                <a:spcPct val="80000"/>
              </a:lnSpc>
            </a:pPr>
            <a:r>
              <a:rPr lang="hr-BA" altLang="en-US" sz="2800" dirty="0"/>
              <a:t>Primjeri u praksi kad su odbijeni dokazi kao nezakoniti u finansijskim predmetima:</a:t>
            </a:r>
          </a:p>
          <a:p>
            <a:pPr>
              <a:lnSpc>
                <a:spcPct val="80000"/>
              </a:lnSpc>
              <a:buNone/>
            </a:pPr>
            <a:r>
              <a:rPr lang="hr-BA" altLang="en-US" sz="2800" i="1" dirty="0"/>
              <a:t>Dokazi pribavljeni od strane vještaka u banci (bez naredbe suda, iako je u naredbi tužioca bilo navedeno da vještak može izvršiti uvid u banci); dokazi prikupljeni sa manjkavim naredbama o pir; nije skinuta oznaka tajnosti sa dokaza; res iudicata tužilačka odluka o obustavi istrage; nije ispitan osumnjičeni iako je tražio odgodu ispitivanja itd.</a:t>
            </a:r>
          </a:p>
          <a:p>
            <a:endParaRPr lang="en-US" dirty="0"/>
          </a:p>
        </p:txBody>
      </p:sp>
      <p:sp>
        <p:nvSpPr>
          <p:cNvPr id="3" name="Title 2"/>
          <p:cNvSpPr>
            <a:spLocks noGrp="1"/>
          </p:cNvSpPr>
          <p:nvPr>
            <p:ph type="title"/>
          </p:nvPr>
        </p:nvSpPr>
        <p:spPr/>
        <p:txBody>
          <a:bodyPr>
            <a:normAutofit fontScale="90000"/>
          </a:bodyPr>
          <a:lstStyle/>
          <a:p>
            <a:r>
              <a:rPr lang="hr-BA" altLang="en-US" dirty="0"/>
              <a:t>Specifičnosti izvođenja dokaza u finansijskim predmetima</a:t>
            </a:r>
            <a:endParaRPr lang="en-US" dirty="0"/>
          </a:p>
        </p:txBody>
      </p:sp>
    </p:spTree>
    <p:extLst>
      <p:ext uri="{BB962C8B-B14F-4D97-AF65-F5344CB8AC3E}">
        <p14:creationId xmlns:p14="http://schemas.microsoft.com/office/powerpoint/2010/main" val="13994316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877272"/>
          </a:xfrm>
        </p:spPr>
        <p:txBody>
          <a:bodyPr>
            <a:normAutofit fontScale="92500" lnSpcReduction="10000"/>
          </a:bodyPr>
          <a:lstStyle/>
          <a:p>
            <a:pPr>
              <a:lnSpc>
                <a:spcPct val="80000"/>
              </a:lnSpc>
            </a:pPr>
            <a:r>
              <a:rPr lang="hr-BA" altLang="en-US" sz="2800" dirty="0"/>
              <a:t>Strategija izvođenja dokaza zavisi </a:t>
            </a:r>
            <a:r>
              <a:rPr lang="hr-BA" altLang="en-US" sz="2800" i="1" dirty="0"/>
              <a:t>in concreto </a:t>
            </a:r>
            <a:r>
              <a:rPr lang="hr-BA" altLang="en-US" sz="2800" dirty="0"/>
              <a:t>i tužilac treba da izvrši izbor redoslijeda i načina izvođenja dokaza</a:t>
            </a:r>
          </a:p>
          <a:p>
            <a:pPr>
              <a:lnSpc>
                <a:spcPct val="80000"/>
              </a:lnSpc>
            </a:pPr>
            <a:r>
              <a:rPr lang="hr-BA" altLang="en-US" sz="2800" dirty="0"/>
              <a:t>1.  Uobičajena praksa svjedoci, vještaci, materijalni dokazi</a:t>
            </a:r>
          </a:p>
          <a:p>
            <a:pPr>
              <a:lnSpc>
                <a:spcPct val="80000"/>
              </a:lnSpc>
            </a:pPr>
            <a:r>
              <a:rPr lang="hr-BA" altLang="en-US" sz="2800" dirty="0"/>
              <a:t>Nedostatak ovog načina je u tome što najveći dio suđenja sudija ne zna strategiju tužioca i kojim objektivnim dokazima raspolaže te se zbog toga uzdražava od aktivnijeg učešća u ispitivanju svjedoka i vještaka </a:t>
            </a:r>
          </a:p>
          <a:p>
            <a:pPr>
              <a:lnSpc>
                <a:spcPct val="80000"/>
              </a:lnSpc>
            </a:pPr>
            <a:r>
              <a:rPr lang="hr-BA" altLang="en-US" sz="2800" dirty="0"/>
              <a:t>2. Hronološki pristup u izvođenju dokaza – kombinovana tehnika izvođenja raznih vrsta dokaza, npr. Tužilac saslušava svjedoka, predoči mu neki dokaz i nakon saslušanja svjedoka predloži da se u sudski spis uloži materijalni dokaz koji je svjedoku predočavan</a:t>
            </a:r>
          </a:p>
          <a:p>
            <a:pPr>
              <a:lnSpc>
                <a:spcPct val="80000"/>
              </a:lnSpc>
            </a:pPr>
            <a:r>
              <a:rPr lang="hr-BA" altLang="en-US" sz="2800" dirty="0"/>
              <a:t>3. Izvođenje materijalnih dokaza, a potom vještaci i svjedoci</a:t>
            </a:r>
          </a:p>
        </p:txBody>
      </p:sp>
      <p:sp>
        <p:nvSpPr>
          <p:cNvPr id="3" name="Title 2"/>
          <p:cNvSpPr>
            <a:spLocks noGrp="1"/>
          </p:cNvSpPr>
          <p:nvPr>
            <p:ph type="title"/>
          </p:nvPr>
        </p:nvSpPr>
        <p:spPr>
          <a:xfrm>
            <a:off x="457200" y="274638"/>
            <a:ext cx="8229600" cy="562074"/>
          </a:xfrm>
        </p:spPr>
        <p:txBody>
          <a:bodyPr>
            <a:normAutofit fontScale="90000"/>
          </a:bodyPr>
          <a:lstStyle/>
          <a:p>
            <a:r>
              <a:rPr lang="hr-BA" altLang="en-US" sz="3600" dirty="0"/>
              <a:t>Izvođenje dokaza na glavnom pretresu </a:t>
            </a:r>
            <a:r>
              <a:rPr lang="hr-BA" altLang="en-US" dirty="0"/>
              <a:t/>
            </a:r>
            <a:br>
              <a:rPr lang="hr-BA" altLang="en-US" dirty="0"/>
            </a:br>
            <a:endParaRPr lang="en-US" dirty="0"/>
          </a:p>
        </p:txBody>
      </p:sp>
    </p:spTree>
    <p:extLst>
      <p:ext uri="{BB962C8B-B14F-4D97-AF65-F5344CB8AC3E}">
        <p14:creationId xmlns:p14="http://schemas.microsoft.com/office/powerpoint/2010/main" val="2514862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858000"/>
          </a:xfrm>
        </p:spPr>
        <p:txBody>
          <a:bodyPr>
            <a:normAutofit fontScale="92500"/>
          </a:bodyPr>
          <a:lstStyle/>
          <a:p>
            <a:pPr>
              <a:buFont typeface="Wingdings" panose="05000000000000000000" pitchFamily="2" charset="2"/>
              <a:buChar char="Ø"/>
            </a:pPr>
            <a:r>
              <a:rPr lang="sr-Latn-RS" dirty="0"/>
              <a:t> Trgovina ljudima (čl.145 stav 5)</a:t>
            </a:r>
          </a:p>
          <a:p>
            <a:pPr>
              <a:buFont typeface="Wingdings" panose="05000000000000000000" pitchFamily="2" charset="2"/>
              <a:buChar char="Ø"/>
            </a:pPr>
            <a:r>
              <a:rPr lang="sr-Latn-RS" dirty="0"/>
              <a:t> Trgovina djecom (čl.146 st.6 u vezi sa st.2)</a:t>
            </a:r>
          </a:p>
          <a:p>
            <a:pPr>
              <a:buFont typeface="Wingdings" panose="05000000000000000000" pitchFamily="2" charset="2"/>
              <a:buChar char="Ø"/>
            </a:pPr>
            <a:r>
              <a:rPr lang="sr-Latn-RS" dirty="0"/>
              <a:t> Povreda tajnosti pisama ili drugih pošiljki (čl. 153 st.3 u vezi sa st.2)</a:t>
            </a:r>
          </a:p>
          <a:p>
            <a:pPr>
              <a:buFont typeface="Wingdings" panose="05000000000000000000" pitchFamily="2" charset="2"/>
              <a:buChar char="Ø"/>
            </a:pPr>
            <a:r>
              <a:rPr lang="sr-Latn-RS" dirty="0"/>
              <a:t> Neovlaštena proizvodnja i promet opojnih droga (čl.207 st.3)</a:t>
            </a:r>
          </a:p>
          <a:p>
            <a:pPr>
              <a:buFont typeface="Wingdings" panose="05000000000000000000" pitchFamily="2" charset="2"/>
              <a:buChar char="Ø"/>
            </a:pPr>
            <a:r>
              <a:rPr lang="sr-Latn-RS" dirty="0"/>
              <a:t> Povreda slobode opredjeljenja birača (čl.218)</a:t>
            </a:r>
          </a:p>
          <a:p>
            <a:pPr>
              <a:buFont typeface="Wingdings" panose="05000000000000000000" pitchFamily="2" charset="2"/>
              <a:buChar char="Ø"/>
            </a:pPr>
            <a:r>
              <a:rPr lang="sr-Latn-RS" dirty="0"/>
              <a:t> Podmićivanje pri izborima i glasanju (čl.220)</a:t>
            </a:r>
          </a:p>
          <a:p>
            <a:r>
              <a:rPr lang="sr-Latn-RS" dirty="0"/>
              <a:t>Zloupotreba povjerenja (čl.234)</a:t>
            </a:r>
          </a:p>
          <a:p>
            <a:r>
              <a:rPr lang="sr-Latn-RS" dirty="0"/>
              <a:t>Nezakonito postupanje u privrednom poslovanju (čl.248)</a:t>
            </a:r>
          </a:p>
          <a:p>
            <a:r>
              <a:rPr lang="sr-Latn-RS" dirty="0"/>
              <a:t>Zloupotreba položaja odgovornog lica (čl.249)</a:t>
            </a:r>
          </a:p>
          <a:p>
            <a:r>
              <a:rPr lang="sr-Latn-RS" dirty="0"/>
              <a:t>Zloupotreba u postupku javne nabavke (čl.250)</a:t>
            </a:r>
          </a:p>
          <a:p>
            <a:r>
              <a:rPr lang="sr-Latn-RS" dirty="0"/>
              <a:t>Zloupotreba u stečajnom postupku ili postupku restruktuiranja (čl.253 st. 2 i 3</a:t>
            </a:r>
            <a:r>
              <a:rPr lang="sr-Latn-RS" dirty="0" smtClean="0"/>
              <a:t>)</a:t>
            </a:r>
            <a:endParaRPr lang="sr-Latn-RS" dirty="0"/>
          </a:p>
        </p:txBody>
      </p:sp>
    </p:spTree>
    <p:extLst>
      <p:ext uri="{BB962C8B-B14F-4D97-AF65-F5344CB8AC3E}">
        <p14:creationId xmlns:p14="http://schemas.microsoft.com/office/powerpoint/2010/main" val="23505503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lstStyle/>
          <a:p>
            <a:pPr algn="just">
              <a:defRPr/>
            </a:pPr>
            <a:r>
              <a:rPr lang="hr-BA" altLang="en-US" dirty="0"/>
              <a:t>Pravilo je da se u predmetima organizovanog i privrednog kriminala radi o obimnoj prikupljenoj dokumentaciji (obično kod privrednih dokazi su „pogled unazad”, nije potreban pir, dok kod organizovanog su istrage dinamičnije i potreban je neposredan nadzor nad policijom, najčešće prisluškivanje u realnom vremenu)</a:t>
            </a:r>
          </a:p>
          <a:p>
            <a:pPr algn="just">
              <a:defRPr/>
            </a:pPr>
            <a:r>
              <a:rPr lang="hr-BA" altLang="en-US" dirty="0"/>
              <a:t>Nužna sistematizacija i izdvajanje relevantnih dokaza (za dokazivanje obilježja krivičnog djela i kontraargument dokazima odbrane npr.dokazi kojim se pobijaju navodi alibija)</a:t>
            </a:r>
          </a:p>
          <a:p>
            <a:endParaRPr lang="en-US" dirty="0"/>
          </a:p>
        </p:txBody>
      </p:sp>
      <p:sp>
        <p:nvSpPr>
          <p:cNvPr id="3" name="Title 2"/>
          <p:cNvSpPr>
            <a:spLocks noGrp="1"/>
          </p:cNvSpPr>
          <p:nvPr>
            <p:ph type="title"/>
          </p:nvPr>
        </p:nvSpPr>
        <p:spPr>
          <a:xfrm>
            <a:off x="457200" y="0"/>
            <a:ext cx="8229600" cy="1417638"/>
          </a:xfrm>
        </p:spPr>
        <p:txBody>
          <a:bodyPr/>
          <a:lstStyle/>
          <a:p>
            <a:r>
              <a:rPr lang="hr-BA" dirty="0"/>
              <a:t>Sistematizacija dokaza </a:t>
            </a:r>
            <a:endParaRPr lang="en-US" dirty="0"/>
          </a:p>
        </p:txBody>
      </p:sp>
    </p:spTree>
    <p:extLst>
      <p:ext uri="{BB962C8B-B14F-4D97-AF65-F5344CB8AC3E}">
        <p14:creationId xmlns:p14="http://schemas.microsoft.com/office/powerpoint/2010/main" val="308888452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normAutofit fontScale="92500"/>
          </a:bodyPr>
          <a:lstStyle/>
          <a:p>
            <a:pPr algn="just">
              <a:defRPr/>
            </a:pPr>
            <a:r>
              <a:rPr lang="hr-BA" altLang="en-US" dirty="0"/>
              <a:t>Poželjno je „slabijeg” svjedoka pratiti dokazima koji potkrepljuju njegovo svjedočenje</a:t>
            </a:r>
          </a:p>
          <a:p>
            <a:pPr algn="just">
              <a:defRPr/>
            </a:pPr>
            <a:r>
              <a:rPr lang="hr-BA" altLang="en-US" dirty="0"/>
              <a:t>Kada se izvode fizički dokazi – npr. oduzeti predmeti poželjno je predočiti sudu dokaze o zakonitosti pribavljanja takvog dokaza (zapisnik o pretresanju, naredbu za pretres) i razmotriti mogućnost da se sasluša kao svjedok OSL koji je učestvovao u radnji ako postoje neke specifične okolnosti koje ukazuju na način izvršenja krivičnog djela, upornost počinioca jer iz zapisnika ne mora nužno da proizilazi svaka okolnost koja se tiče onog što se dešavalo prije, za vrijeme i nakon pretresa</a:t>
            </a:r>
          </a:p>
          <a:p>
            <a:endParaRPr lang="en-US" dirty="0"/>
          </a:p>
        </p:txBody>
      </p:sp>
      <p:sp>
        <p:nvSpPr>
          <p:cNvPr id="3" name="Title 2"/>
          <p:cNvSpPr>
            <a:spLocks noGrp="1"/>
          </p:cNvSpPr>
          <p:nvPr>
            <p:ph type="title"/>
          </p:nvPr>
        </p:nvSpPr>
        <p:spPr/>
        <p:txBody>
          <a:bodyPr/>
          <a:lstStyle/>
          <a:p>
            <a:r>
              <a:rPr lang="hr-BA" dirty="0" smtClean="0"/>
              <a:t>...Sistematizacija </a:t>
            </a:r>
            <a:r>
              <a:rPr lang="hr-BA" dirty="0"/>
              <a:t>dokaza </a:t>
            </a:r>
            <a:endParaRPr lang="en-US" dirty="0"/>
          </a:p>
        </p:txBody>
      </p:sp>
    </p:spTree>
    <p:extLst>
      <p:ext uri="{BB962C8B-B14F-4D97-AF65-F5344CB8AC3E}">
        <p14:creationId xmlns:p14="http://schemas.microsoft.com/office/powerpoint/2010/main" val="114971536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1124744"/>
            <a:ext cx="8229600" cy="5472608"/>
          </a:xfrm>
        </p:spPr>
        <p:txBody>
          <a:bodyPr/>
          <a:lstStyle/>
          <a:p>
            <a:pPr marL="0" indent="0" algn="just">
              <a:lnSpc>
                <a:spcPct val="60000"/>
              </a:lnSpc>
              <a:buNone/>
            </a:pPr>
            <a:r>
              <a:rPr lang="hr-BA" altLang="en-US" sz="2400" dirty="0"/>
              <a:t>Izvođenje materijalnih dokaza u predmetima finansijskog kriminala (tokom izvođenja dokaza saslušanjem vještaka finansijske struke ili naknadno), prednosti i nedostaci (DOKAZI O KRIVIČNOM DJELU</a:t>
            </a:r>
            <a:r>
              <a:rPr lang="hr-BA" altLang="en-US" sz="2400" dirty="0" smtClean="0"/>
              <a:t>)</a:t>
            </a:r>
          </a:p>
          <a:p>
            <a:pPr marL="0" indent="0" algn="just">
              <a:lnSpc>
                <a:spcPct val="60000"/>
              </a:lnSpc>
              <a:buNone/>
            </a:pPr>
            <a:endParaRPr lang="hr-BA" altLang="en-US" sz="2400" dirty="0"/>
          </a:p>
          <a:p>
            <a:pPr marL="0" indent="0" algn="just">
              <a:lnSpc>
                <a:spcPct val="60000"/>
              </a:lnSpc>
            </a:pPr>
            <a:r>
              <a:rPr lang="hr-BA" altLang="en-US" sz="2400" dirty="0"/>
              <a:t>finansijsko-knjigovodstvena dokumentacija (računi, otpremnice, narudžbenice, jedinstvene carinske isprave, bilansi stanja i uspjeha, porezni bilans, analitičke kartice sa banaka, sortiranje po godinama ili </a:t>
            </a:r>
            <a:r>
              <a:rPr lang="hr-BA" altLang="en-US" sz="2400" dirty="0" smtClean="0"/>
              <a:t>bankama</a:t>
            </a:r>
          </a:p>
          <a:p>
            <a:pPr marL="0" indent="0" algn="just">
              <a:lnSpc>
                <a:spcPct val="60000"/>
              </a:lnSpc>
              <a:buNone/>
            </a:pPr>
            <a:endParaRPr lang="hr-BA" altLang="en-US" sz="2400" dirty="0"/>
          </a:p>
          <a:p>
            <a:pPr marL="0" indent="0" algn="just">
              <a:lnSpc>
                <a:spcPct val="60000"/>
              </a:lnSpc>
            </a:pPr>
            <a:r>
              <a:rPr lang="hr-BA" altLang="en-US" sz="2400" dirty="0"/>
              <a:t>tokovi novca - upotreba grafikona, tabela i vizuelnih prikaza kretanja tokova novca, da ili ne? Kako uvesti ove dokaze? Ko treba da pripremi šemu?</a:t>
            </a:r>
          </a:p>
          <a:p>
            <a:pPr marL="0" indent="0" algn="just">
              <a:lnSpc>
                <a:spcPct val="60000"/>
              </a:lnSpc>
            </a:pPr>
            <a:r>
              <a:rPr lang="hr-BA" altLang="en-US" sz="2400" dirty="0"/>
              <a:t>Pored čitanja sadržaja isprava, dati osvrt na sadržaj isprave, ukazati na odredbe zakona, jasno ukazivati na činjenice koje dokazujemo, imati na umu redoslijed elemenata krivičnog djela </a:t>
            </a:r>
          </a:p>
          <a:p>
            <a:pPr marL="0" indent="0">
              <a:lnSpc>
                <a:spcPct val="60000"/>
              </a:lnSpc>
              <a:buNone/>
            </a:pPr>
            <a:endParaRPr lang="hr-BA" altLang="en-US" sz="700" dirty="0"/>
          </a:p>
          <a:p>
            <a:endParaRPr lang="en-US" dirty="0"/>
          </a:p>
        </p:txBody>
      </p:sp>
      <p:sp>
        <p:nvSpPr>
          <p:cNvPr id="3" name="Title 2"/>
          <p:cNvSpPr>
            <a:spLocks noGrp="1"/>
          </p:cNvSpPr>
          <p:nvPr>
            <p:ph type="title"/>
          </p:nvPr>
        </p:nvSpPr>
        <p:spPr>
          <a:xfrm>
            <a:off x="457200" y="0"/>
            <a:ext cx="8229600" cy="1052736"/>
          </a:xfrm>
        </p:spPr>
        <p:txBody>
          <a:bodyPr>
            <a:normAutofit/>
          </a:bodyPr>
          <a:lstStyle/>
          <a:p>
            <a:r>
              <a:rPr lang="hr-BA" altLang="en-US" sz="3200" dirty="0"/>
              <a:t>Redoslijed izvođenja dokaza</a:t>
            </a:r>
            <a:endParaRPr lang="en-US" sz="3200" dirty="0"/>
          </a:p>
        </p:txBody>
      </p:sp>
    </p:spTree>
    <p:extLst>
      <p:ext uri="{BB962C8B-B14F-4D97-AF65-F5344CB8AC3E}">
        <p14:creationId xmlns:p14="http://schemas.microsoft.com/office/powerpoint/2010/main" val="4780758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376672"/>
          </a:xfrm>
        </p:spPr>
        <p:txBody>
          <a:bodyPr/>
          <a:lstStyle/>
          <a:p>
            <a:r>
              <a:rPr lang="hr-BA" altLang="en-US" dirty="0"/>
              <a:t>Preporuka da se dokazi o pribavljenoj </a:t>
            </a:r>
            <a:r>
              <a:rPr lang="hr-BA" altLang="en-US" dirty="0" smtClean="0"/>
              <a:t>im.koristi </a:t>
            </a:r>
            <a:r>
              <a:rPr lang="hr-BA" altLang="en-US" dirty="0"/>
              <a:t>izvode odvojeno od dokaza za krivično djelo, a najbolje ako je </a:t>
            </a:r>
            <a:r>
              <a:rPr lang="hr-BA" altLang="en-US" dirty="0" smtClean="0"/>
              <a:t>urađeno </a:t>
            </a:r>
            <a:r>
              <a:rPr lang="hr-BA" altLang="en-US" dirty="0"/>
              <a:t>vještačenje uz nalaz vještaka koji je procijenio vrijednost imovine i izračunao zakonite prihode i doveo ih u vezu sa imovinom koja je u vlasništvu ili posjedu osumnjičenih i povezanih lica </a:t>
            </a:r>
          </a:p>
          <a:p>
            <a:r>
              <a:rPr lang="hr-BA" altLang="en-US" dirty="0"/>
              <a:t>Zk izvadci, izvodi iz katastra, MUP-a, podaci </a:t>
            </a:r>
            <a:r>
              <a:rPr lang="hr-BA" altLang="en-US"/>
              <a:t>iz </a:t>
            </a:r>
            <a:r>
              <a:rPr lang="hr-BA" altLang="en-US" smtClean="0"/>
              <a:t>, </a:t>
            </a:r>
            <a:r>
              <a:rPr lang="hr-BA" altLang="en-US" dirty="0"/>
              <a:t>KVP, banaka, </a:t>
            </a:r>
          </a:p>
          <a:p>
            <a:r>
              <a:rPr lang="hr-BA" altLang="en-US" dirty="0"/>
              <a:t>Fotodokumentacija sefa, pretresa i dr.</a:t>
            </a:r>
          </a:p>
          <a:p>
            <a:endParaRPr lang="en-US" dirty="0"/>
          </a:p>
        </p:txBody>
      </p:sp>
      <p:sp>
        <p:nvSpPr>
          <p:cNvPr id="3" name="Title 2"/>
          <p:cNvSpPr>
            <a:spLocks noGrp="1"/>
          </p:cNvSpPr>
          <p:nvPr>
            <p:ph type="title"/>
          </p:nvPr>
        </p:nvSpPr>
        <p:spPr/>
        <p:txBody>
          <a:bodyPr>
            <a:normAutofit/>
          </a:bodyPr>
          <a:lstStyle/>
          <a:p>
            <a:r>
              <a:rPr lang="hr-BA" sz="2400" dirty="0"/>
              <a:t>DOKAZI O NEZAKONITO PRIBAVLJENOJ IMOVINSKOJ KORISTI</a:t>
            </a:r>
            <a:endParaRPr lang="en-US" sz="2400" dirty="0"/>
          </a:p>
        </p:txBody>
      </p:sp>
    </p:spTree>
    <p:extLst>
      <p:ext uri="{BB962C8B-B14F-4D97-AF65-F5344CB8AC3E}">
        <p14:creationId xmlns:p14="http://schemas.microsoft.com/office/powerpoint/2010/main" val="31949242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5746643"/>
          </a:xfrm>
        </p:spPr>
        <p:txBody>
          <a:bodyPr>
            <a:normAutofit lnSpcReduction="10000"/>
          </a:bodyPr>
          <a:lstStyle/>
          <a:p>
            <a:pPr>
              <a:lnSpc>
                <a:spcPct val="80000"/>
              </a:lnSpc>
            </a:pPr>
            <a:endParaRPr lang="hr-BA" altLang="en-US" sz="2400" dirty="0" smtClean="0"/>
          </a:p>
          <a:p>
            <a:pPr marL="109728" indent="0">
              <a:lnSpc>
                <a:spcPct val="80000"/>
              </a:lnSpc>
              <a:buNone/>
            </a:pPr>
            <a:r>
              <a:rPr lang="hr-BA" altLang="en-US" sz="2400" dirty="0" smtClean="0"/>
              <a:t>...</a:t>
            </a:r>
          </a:p>
          <a:p>
            <a:pPr marL="109728" indent="0">
              <a:lnSpc>
                <a:spcPct val="80000"/>
              </a:lnSpc>
              <a:buNone/>
            </a:pPr>
            <a:endParaRPr lang="hr-BA" altLang="en-US" sz="2400" dirty="0"/>
          </a:p>
          <a:p>
            <a:pPr>
              <a:lnSpc>
                <a:spcPct val="80000"/>
              </a:lnSpc>
            </a:pPr>
            <a:r>
              <a:rPr lang="hr-BA" altLang="en-US" sz="2800" dirty="0" smtClean="0"/>
              <a:t>Pripremiti </a:t>
            </a:r>
            <a:r>
              <a:rPr lang="hr-BA" altLang="en-US" sz="2800" dirty="0"/>
              <a:t>svjedoke i </a:t>
            </a:r>
            <a:r>
              <a:rPr lang="hr-BA" altLang="en-US" sz="2800" dirty="0" smtClean="0"/>
              <a:t>vještake</a:t>
            </a:r>
          </a:p>
          <a:p>
            <a:pPr>
              <a:lnSpc>
                <a:spcPct val="80000"/>
              </a:lnSpc>
            </a:pPr>
            <a:endParaRPr lang="hr-BA" altLang="en-US" sz="2800" dirty="0"/>
          </a:p>
          <a:p>
            <a:pPr>
              <a:lnSpc>
                <a:spcPct val="80000"/>
              </a:lnSpc>
            </a:pPr>
            <a:r>
              <a:rPr lang="hr-BA" altLang="en-US" sz="2800" dirty="0"/>
              <a:t>Obrazlagati materijalne </a:t>
            </a:r>
            <a:r>
              <a:rPr lang="hr-BA" altLang="en-US" sz="2800" dirty="0" smtClean="0"/>
              <a:t>dokaze</a:t>
            </a:r>
          </a:p>
          <a:p>
            <a:pPr>
              <a:lnSpc>
                <a:spcPct val="80000"/>
              </a:lnSpc>
            </a:pPr>
            <a:endParaRPr lang="hr-BA" altLang="en-US" sz="2800" dirty="0"/>
          </a:p>
          <a:p>
            <a:pPr>
              <a:lnSpc>
                <a:spcPct val="80000"/>
              </a:lnSpc>
            </a:pPr>
            <a:r>
              <a:rPr lang="hr-BA" altLang="en-US" sz="2800" dirty="0"/>
              <a:t>Kombinovati izvođenje dokaza radi jasnoće i razumjevanja dokaza od strane </a:t>
            </a:r>
            <a:r>
              <a:rPr lang="hr-BA" altLang="en-US" sz="2800" dirty="0" smtClean="0"/>
              <a:t>suda</a:t>
            </a:r>
          </a:p>
          <a:p>
            <a:pPr>
              <a:lnSpc>
                <a:spcPct val="80000"/>
              </a:lnSpc>
            </a:pPr>
            <a:endParaRPr lang="hr-BA" altLang="en-US" sz="2800" dirty="0"/>
          </a:p>
          <a:p>
            <a:pPr>
              <a:lnSpc>
                <a:spcPct val="80000"/>
              </a:lnSpc>
            </a:pPr>
            <a:r>
              <a:rPr lang="hr-BA" altLang="en-US" sz="2800" dirty="0"/>
              <a:t>Sigurnim nastupom stavljati akcenat na bitne činjenice te u vezi s njim bitne propise i hronološki prikazati redoslijed izvršenja krivičnog </a:t>
            </a:r>
            <a:r>
              <a:rPr lang="hr-BA" altLang="en-US" sz="2800" dirty="0" smtClean="0"/>
              <a:t>djela</a:t>
            </a:r>
          </a:p>
          <a:p>
            <a:pPr>
              <a:lnSpc>
                <a:spcPct val="80000"/>
              </a:lnSpc>
            </a:pPr>
            <a:endParaRPr lang="hr-BA" altLang="en-US" sz="2800" dirty="0"/>
          </a:p>
          <a:p>
            <a:pPr>
              <a:lnSpc>
                <a:spcPct val="80000"/>
              </a:lnSpc>
            </a:pPr>
            <a:r>
              <a:rPr lang="hr-BA" altLang="en-US" sz="2800" dirty="0"/>
              <a:t>Završnom riječi sumirati sve prethodno</a:t>
            </a:r>
          </a:p>
          <a:p>
            <a:endParaRPr lang="en-US" dirty="0"/>
          </a:p>
        </p:txBody>
      </p:sp>
    </p:spTree>
    <p:extLst>
      <p:ext uri="{BB962C8B-B14F-4D97-AF65-F5344CB8AC3E}">
        <p14:creationId xmlns:p14="http://schemas.microsoft.com/office/powerpoint/2010/main" val="4396633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1124744"/>
            <a:ext cx="8229600" cy="5808720"/>
          </a:xfrm>
        </p:spPr>
        <p:txBody>
          <a:bodyPr>
            <a:normAutofit fontScale="92500" lnSpcReduction="10000"/>
          </a:bodyPr>
          <a:lstStyle/>
          <a:p>
            <a:pPr>
              <a:lnSpc>
                <a:spcPct val="80000"/>
              </a:lnSpc>
            </a:pPr>
            <a:r>
              <a:rPr lang="hr-HR" altLang="en-US" sz="3300" dirty="0"/>
              <a:t>Tužioci trebaju poboljšati kvalitet optužnica u predmetima korupcije </a:t>
            </a:r>
            <a:r>
              <a:rPr lang="hr-HR" altLang="en-US" sz="3300" dirty="0" smtClean="0"/>
              <a:t>– pisati jasne </a:t>
            </a:r>
            <a:r>
              <a:rPr lang="hr-HR" altLang="en-US" sz="3300" dirty="0"/>
              <a:t>optužnice iz kojih će se vidjeti na koji elemenat se odnosi konkretna činjenica (nadzor glavnih </a:t>
            </a:r>
            <a:r>
              <a:rPr lang="hr-HR" altLang="en-US" sz="3300" dirty="0" smtClean="0"/>
              <a:t>tužilaca i zamjenika)</a:t>
            </a:r>
          </a:p>
          <a:p>
            <a:pPr>
              <a:lnSpc>
                <a:spcPct val="80000"/>
              </a:lnSpc>
            </a:pPr>
            <a:endParaRPr lang="hr-HR" altLang="en-US" sz="3300" dirty="0"/>
          </a:p>
          <a:p>
            <a:pPr>
              <a:lnSpc>
                <a:spcPct val="80000"/>
              </a:lnSpc>
            </a:pPr>
            <a:r>
              <a:rPr lang="hr-HR" altLang="en-US" sz="3300" dirty="0"/>
              <a:t>Razviti smjernice u pogledu utvrđivanja finansijskih aspekata krivičnih djela, umišljaja optuženog, namjere i korištenje činjeničnih okolnosti za dokazivanje ovih </a:t>
            </a:r>
            <a:r>
              <a:rPr lang="hr-HR" altLang="en-US" sz="3300" dirty="0" smtClean="0"/>
              <a:t>elemenata</a:t>
            </a:r>
          </a:p>
          <a:p>
            <a:pPr>
              <a:lnSpc>
                <a:spcPct val="80000"/>
              </a:lnSpc>
            </a:pPr>
            <a:endParaRPr lang="hr-HR" altLang="en-US" sz="3300" dirty="0"/>
          </a:p>
          <a:p>
            <a:pPr>
              <a:lnSpc>
                <a:spcPct val="80000"/>
              </a:lnSpc>
            </a:pPr>
            <a:r>
              <a:rPr lang="hr-BA" altLang="en-US" sz="3300" dirty="0"/>
              <a:t>Na glavnom pretresu imati </a:t>
            </a:r>
            <a:r>
              <a:rPr lang="hr-BA" altLang="en-US" sz="3300" dirty="0" smtClean="0"/>
              <a:t>plan</a:t>
            </a:r>
          </a:p>
          <a:p>
            <a:pPr>
              <a:lnSpc>
                <a:spcPct val="80000"/>
              </a:lnSpc>
            </a:pPr>
            <a:r>
              <a:rPr lang="hr-BA" altLang="en-US" sz="3300" dirty="0" smtClean="0"/>
              <a:t> </a:t>
            </a:r>
            <a:r>
              <a:rPr lang="hr-BA" altLang="en-US" sz="3300" dirty="0"/>
              <a:t>izvođenja dokaza</a:t>
            </a:r>
          </a:p>
          <a:p>
            <a:endParaRPr lang="en-US" dirty="0"/>
          </a:p>
        </p:txBody>
      </p:sp>
      <p:sp>
        <p:nvSpPr>
          <p:cNvPr id="3" name="Title 2"/>
          <p:cNvSpPr>
            <a:spLocks noGrp="1"/>
          </p:cNvSpPr>
          <p:nvPr>
            <p:ph type="title"/>
          </p:nvPr>
        </p:nvSpPr>
        <p:spPr>
          <a:xfrm>
            <a:off x="251520" y="188640"/>
            <a:ext cx="8229600" cy="648072"/>
          </a:xfrm>
        </p:spPr>
        <p:txBody>
          <a:bodyPr>
            <a:normAutofit/>
          </a:bodyPr>
          <a:lstStyle/>
          <a:p>
            <a:r>
              <a:rPr lang="hr-BA" sz="3600" dirty="0" smtClean="0"/>
              <a:t>      Preporuke</a:t>
            </a:r>
            <a:endParaRPr lang="en-US" sz="3600" dirty="0"/>
          </a:p>
        </p:txBody>
      </p:sp>
    </p:spTree>
    <p:extLst>
      <p:ext uri="{BB962C8B-B14F-4D97-AF65-F5344CB8AC3E}">
        <p14:creationId xmlns:p14="http://schemas.microsoft.com/office/powerpoint/2010/main" val="246829211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29600" cy="6336704"/>
          </a:xfrm>
        </p:spPr>
        <p:txBody>
          <a:bodyPr/>
          <a:lstStyle/>
          <a:p>
            <a:endParaRPr lang="sr-Latn-RS" dirty="0" smtClean="0"/>
          </a:p>
          <a:p>
            <a:endParaRPr lang="sr-Latn-RS" dirty="0"/>
          </a:p>
          <a:p>
            <a:pPr marL="109728" indent="0">
              <a:buNone/>
            </a:pPr>
            <a:endParaRPr lang="sr-Latn-RS" dirty="0" smtClean="0"/>
          </a:p>
          <a:p>
            <a:endParaRPr lang="sr-Latn-RS" dirty="0"/>
          </a:p>
          <a:p>
            <a:pPr marL="109728" indent="0">
              <a:buNone/>
            </a:pPr>
            <a:endParaRPr lang="sr-Latn-RS" dirty="0"/>
          </a:p>
          <a:p>
            <a:pPr marL="109728" indent="0">
              <a:buNone/>
            </a:pPr>
            <a:r>
              <a:rPr lang="sr-Latn-RS" dirty="0" smtClean="0"/>
              <a:t>                  </a:t>
            </a:r>
            <a:r>
              <a:rPr lang="sr-Latn-RS" sz="4400" dirty="0" smtClean="0"/>
              <a:t>Hvala na pažnji!</a:t>
            </a:r>
          </a:p>
          <a:p>
            <a:endParaRPr lang="sr-Latn-RS" sz="4400" dirty="0"/>
          </a:p>
          <a:p>
            <a:pPr marL="109728" indent="0">
              <a:buNone/>
            </a:pPr>
            <a:endParaRPr lang="sr-Latn-RS" sz="4400" dirty="0" smtClean="0"/>
          </a:p>
          <a:p>
            <a:pPr marL="109728" indent="0">
              <a:buNone/>
            </a:pPr>
            <a:r>
              <a:rPr lang="sr-Latn-RS" sz="2400" dirty="0" smtClean="0"/>
              <a:t>Prezentaciju pripremila: Svetlanka Bijelić, RJT RS</a:t>
            </a:r>
          </a:p>
        </p:txBody>
      </p:sp>
    </p:spTree>
    <p:extLst>
      <p:ext uri="{BB962C8B-B14F-4D97-AF65-F5344CB8AC3E}">
        <p14:creationId xmlns:p14="http://schemas.microsoft.com/office/powerpoint/2010/main" val="1909575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904656"/>
          </a:xfrm>
        </p:spPr>
        <p:txBody>
          <a:bodyPr>
            <a:normAutofit fontScale="92500" lnSpcReduction="20000"/>
          </a:bodyPr>
          <a:lstStyle/>
          <a:p>
            <a:r>
              <a:rPr lang="sr-Latn-RS" dirty="0"/>
              <a:t>Primanje mita u </a:t>
            </a:r>
            <a:r>
              <a:rPr lang="sr-Latn-RS" dirty="0" smtClean="0"/>
              <a:t>obavljanju privredne djelatnosti (čl.256)</a:t>
            </a:r>
          </a:p>
          <a:p>
            <a:r>
              <a:rPr lang="sr-Latn-RS" dirty="0" smtClean="0"/>
              <a:t>Davanje mita u obavljanju privredne djelatnosti (čl.257)</a:t>
            </a:r>
          </a:p>
          <a:p>
            <a:r>
              <a:rPr lang="sr-Latn-RS" dirty="0"/>
              <a:t>Nezakonito postupanje ovlaštenog revizora (čl.258)</a:t>
            </a:r>
          </a:p>
          <a:p>
            <a:r>
              <a:rPr lang="sr-Latn-RS" dirty="0"/>
              <a:t>Odavanje i neovlašteno pribavljanje poslovne tajne (čl.259 st.3)</a:t>
            </a:r>
          </a:p>
          <a:p>
            <a:r>
              <a:rPr lang="sr-Latn-RS" dirty="0"/>
              <a:t>Zloupotreba procjene (čl.266)</a:t>
            </a:r>
          </a:p>
          <a:p>
            <a:r>
              <a:rPr lang="sr-Latn-RS" dirty="0"/>
              <a:t>Zloupotreba u postupku privatizacije (čl.268)</a:t>
            </a:r>
          </a:p>
          <a:p>
            <a:r>
              <a:rPr lang="sr-Latn-RS" dirty="0"/>
              <a:t>Zloupotreba službenog položaja ili ovlaštenja (čl.315)</a:t>
            </a:r>
          </a:p>
          <a:p>
            <a:r>
              <a:rPr lang="sr-Latn-RS" dirty="0"/>
              <a:t>Prevara u službi (čl.317)</a:t>
            </a:r>
          </a:p>
          <a:p>
            <a:r>
              <a:rPr lang="sr-Latn-RS" dirty="0"/>
              <a:t>Primanje mita (čl.319)</a:t>
            </a:r>
          </a:p>
          <a:p>
            <a:r>
              <a:rPr lang="sr-Latn-RS" dirty="0"/>
              <a:t>Davanje mita (čl.320)</a:t>
            </a:r>
          </a:p>
          <a:p>
            <a:r>
              <a:rPr lang="sr-Latn-RS" dirty="0"/>
              <a:t>Trgovina uticajem (čl.321)</a:t>
            </a:r>
          </a:p>
          <a:p>
            <a:endParaRPr lang="sr-Latn-RS" dirty="0"/>
          </a:p>
        </p:txBody>
      </p:sp>
    </p:spTree>
    <p:extLst>
      <p:ext uri="{BB962C8B-B14F-4D97-AF65-F5344CB8AC3E}">
        <p14:creationId xmlns:p14="http://schemas.microsoft.com/office/powerpoint/2010/main" val="3435223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76672"/>
            <a:ext cx="8229600" cy="5904656"/>
          </a:xfrm>
        </p:spPr>
        <p:txBody>
          <a:bodyPr>
            <a:normAutofit fontScale="92500" lnSpcReduction="10000"/>
          </a:bodyPr>
          <a:lstStyle/>
          <a:p>
            <a:r>
              <a:rPr lang="sr-Latn-RS" dirty="0" smtClean="0"/>
              <a:t>Odavanje službene tajne (čl.323 st.3)</a:t>
            </a:r>
          </a:p>
          <a:p>
            <a:r>
              <a:rPr lang="sr-Latn-RS" dirty="0"/>
              <a:t>Nezakonito davanje pogodnostu privrednim subjektima (čl.325 st.2 u vezi st.1)</a:t>
            </a:r>
          </a:p>
          <a:p>
            <a:r>
              <a:rPr lang="sr-Latn-RS" dirty="0"/>
              <a:t>Protivzakonito prisvajanje stvari prilikom vršenja pretresanja ili sprovođenja izvršenja (čl.330)</a:t>
            </a:r>
          </a:p>
          <a:p>
            <a:r>
              <a:rPr lang="sr-Latn-RS" dirty="0"/>
              <a:t>Kršenje sudske odluke o zabrani vršenja dužnosti ili zanimanja (čl.342)</a:t>
            </a:r>
          </a:p>
          <a:p>
            <a:r>
              <a:rPr lang="sr-Latn-RS" dirty="0"/>
              <a:t>Povreda zakona od strane sudije ili javnog tužioca (čl.346)</a:t>
            </a:r>
          </a:p>
          <a:p>
            <a:r>
              <a:rPr lang="sr-Latn-RS" dirty="0"/>
              <a:t>Protivzakonito zauzimanje  i eksploatacija prirodnih bogatstava i dobara od opšteg značaja (čl.391 st.3 u vezi sa st.2)</a:t>
            </a:r>
          </a:p>
          <a:p>
            <a:r>
              <a:rPr lang="sr-Latn-RS" dirty="0"/>
              <a:t>Stvaranje opasnosti nepropisnim izvođenjem građevinskih radova (čl.395 st.5u vezi sa st.1)</a:t>
            </a:r>
          </a:p>
          <a:p>
            <a:r>
              <a:rPr lang="sr-Latn-RS" dirty="0"/>
              <a:t>Kompjuterska prevara (čl.410 st.2 i 3 u v. st.1)</a:t>
            </a:r>
            <a:endParaRPr lang="sr-Latn-RS" dirty="0" smtClean="0"/>
          </a:p>
        </p:txBody>
      </p:sp>
    </p:spTree>
    <p:extLst>
      <p:ext uri="{BB962C8B-B14F-4D97-AF65-F5344CB8AC3E}">
        <p14:creationId xmlns:p14="http://schemas.microsoft.com/office/powerpoint/2010/main" val="3795719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00808"/>
            <a:ext cx="8229600" cy="5157192"/>
          </a:xfrm>
        </p:spPr>
        <p:txBody>
          <a:bodyPr/>
          <a:lstStyle/>
          <a:p>
            <a:r>
              <a:rPr lang="sr-Latn-RS" dirty="0" smtClean="0"/>
              <a:t>Faktori kvaliteta i efikasnosti rada tužilaca</a:t>
            </a:r>
          </a:p>
          <a:p>
            <a:pPr marL="624078" indent="-514350">
              <a:buAutoNum type="alphaUcPeriod"/>
            </a:pPr>
            <a:r>
              <a:rPr lang="sr-Latn-RS" dirty="0" smtClean="0"/>
              <a:t>Spoljno okruženje (1.zakonodavni okvir, 2.resursi 3.uticaj javnosti 4.neprimj.spoljni uticaj)</a:t>
            </a:r>
          </a:p>
          <a:p>
            <a:pPr marL="624078" indent="-514350">
              <a:buAutoNum type="alphaUcPeriod"/>
            </a:pPr>
            <a:r>
              <a:rPr lang="sr-Latn-RS" dirty="0" smtClean="0"/>
              <a:t>Interna sredina (1.strateška vizija 2. upravljanje ljudskim resursima 3.upravljanje državnim tužilaštvima </a:t>
            </a:r>
            <a:r>
              <a:rPr lang="sr-Latn-RS" b="1" dirty="0" smtClean="0"/>
              <a:t>4.upravljanje predmetima </a:t>
            </a:r>
            <a:r>
              <a:rPr lang="sr-Latn-RS" dirty="0" smtClean="0"/>
              <a:t>:objektivnost i nepristrasnost, sveobuhvatnost, </a:t>
            </a:r>
            <a:r>
              <a:rPr lang="sr-Latn-RS" u="sng" dirty="0" smtClean="0"/>
              <a:t>obrazloženje</a:t>
            </a:r>
            <a:r>
              <a:rPr lang="sr-Latn-RS" dirty="0" smtClean="0"/>
              <a:t>, jasnoća, razmjena informacija i saradnja).</a:t>
            </a:r>
          </a:p>
          <a:p>
            <a:pPr marL="624078" indent="-514350">
              <a:buAutoNum type="alphaUcPeriod"/>
            </a:pPr>
            <a:r>
              <a:rPr lang="sr-Latn-RS" dirty="0"/>
              <a:t> </a:t>
            </a:r>
            <a:r>
              <a:rPr lang="sr-Latn-RS" dirty="0" smtClean="0"/>
              <a:t>             ....</a:t>
            </a:r>
          </a:p>
          <a:p>
            <a:pPr marL="624078" indent="-514350">
              <a:buAutoNum type="alphaUcPeriod"/>
            </a:pPr>
            <a:endParaRPr lang="sr-Latn-RS" dirty="0" smtClean="0"/>
          </a:p>
          <a:p>
            <a:endParaRPr lang="en-US" dirty="0"/>
          </a:p>
        </p:txBody>
      </p:sp>
      <p:sp>
        <p:nvSpPr>
          <p:cNvPr id="3" name="Title 2"/>
          <p:cNvSpPr>
            <a:spLocks noGrp="1"/>
          </p:cNvSpPr>
          <p:nvPr>
            <p:ph type="title"/>
          </p:nvPr>
        </p:nvSpPr>
        <p:spPr/>
        <p:txBody>
          <a:bodyPr>
            <a:normAutofit fontScale="90000"/>
          </a:bodyPr>
          <a:lstStyle/>
          <a:p>
            <a:r>
              <a:rPr lang="sr-Latn-RS" sz="3200" dirty="0" smtClean="0"/>
              <a:t>Mišljenje br.11Konsultativnog vijeća evropskih tužilaca (CCPE) o kvalitetu i efikasnosti rada tužilaca</a:t>
            </a:r>
            <a:endParaRPr lang="en-US" sz="3200" dirty="0"/>
          </a:p>
        </p:txBody>
      </p:sp>
    </p:spTree>
    <p:extLst>
      <p:ext uri="{BB962C8B-B14F-4D97-AF65-F5344CB8AC3E}">
        <p14:creationId xmlns:p14="http://schemas.microsoft.com/office/powerpoint/2010/main" val="3040017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endParaRPr lang="en-US" dirty="0"/>
          </a:p>
          <a:p>
            <a:pPr marL="109728" indent="0">
              <a:buNone/>
            </a:pPr>
            <a:r>
              <a:rPr lang="sr-Latn-RS" dirty="0" smtClean="0"/>
              <a:t>„ </a:t>
            </a:r>
            <a:r>
              <a:rPr lang="en-US" dirty="0" err="1" smtClean="0"/>
              <a:t>Jasno</a:t>
            </a:r>
            <a:r>
              <a:rPr lang="en-US" dirty="0" smtClean="0"/>
              <a:t> </a:t>
            </a:r>
            <a:r>
              <a:rPr lang="en-US" dirty="0" err="1"/>
              <a:t>obrazloženje</a:t>
            </a:r>
            <a:r>
              <a:rPr lang="en-US" dirty="0"/>
              <a:t> </a:t>
            </a:r>
            <a:r>
              <a:rPr lang="en-US" dirty="0" err="1"/>
              <a:t>i</a:t>
            </a:r>
            <a:r>
              <a:rPr lang="en-US" dirty="0"/>
              <a:t> </a:t>
            </a:r>
            <a:r>
              <a:rPr lang="en-US" dirty="0" err="1"/>
              <a:t>analiza</a:t>
            </a:r>
            <a:r>
              <a:rPr lang="en-US" dirty="0"/>
              <a:t> </a:t>
            </a:r>
            <a:r>
              <a:rPr lang="en-US" dirty="0" err="1"/>
              <a:t>su</a:t>
            </a:r>
            <a:r>
              <a:rPr lang="en-US" dirty="0"/>
              <a:t> </a:t>
            </a:r>
            <a:r>
              <a:rPr lang="en-US" dirty="0" err="1"/>
              <a:t>osnovni</a:t>
            </a:r>
            <a:r>
              <a:rPr lang="en-US" dirty="0"/>
              <a:t> </a:t>
            </a:r>
            <a:r>
              <a:rPr lang="en-US" dirty="0" err="1"/>
              <a:t>zahtjevi</a:t>
            </a:r>
            <a:r>
              <a:rPr lang="en-US" dirty="0"/>
              <a:t> </a:t>
            </a:r>
            <a:r>
              <a:rPr lang="en-US" dirty="0" err="1"/>
              <a:t>rada</a:t>
            </a:r>
            <a:r>
              <a:rPr lang="en-US" dirty="0"/>
              <a:t> </a:t>
            </a:r>
            <a:r>
              <a:rPr lang="en-US" dirty="0" err="1"/>
              <a:t>tužilaca</a:t>
            </a:r>
            <a:r>
              <a:rPr lang="en-US" dirty="0"/>
              <a:t>. Oni </a:t>
            </a:r>
            <a:r>
              <a:rPr lang="en-US" dirty="0" err="1"/>
              <a:t>treba</a:t>
            </a:r>
            <a:r>
              <a:rPr lang="en-US" dirty="0"/>
              <a:t> da u </a:t>
            </a:r>
            <a:r>
              <a:rPr lang="en-US" dirty="0" err="1"/>
              <a:t>potpunosti</a:t>
            </a:r>
            <a:r>
              <a:rPr lang="en-US" dirty="0"/>
              <a:t> </a:t>
            </a:r>
            <a:r>
              <a:rPr lang="en-US" dirty="0" err="1"/>
              <a:t>razmotre</a:t>
            </a:r>
            <a:r>
              <a:rPr lang="en-US" dirty="0"/>
              <a:t> </a:t>
            </a:r>
            <a:r>
              <a:rPr lang="en-US" dirty="0" err="1"/>
              <a:t>relevantne</a:t>
            </a:r>
            <a:r>
              <a:rPr lang="en-US" dirty="0"/>
              <a:t> </a:t>
            </a:r>
            <a:r>
              <a:rPr lang="en-US" dirty="0" err="1"/>
              <a:t>dokaze</a:t>
            </a:r>
            <a:r>
              <a:rPr lang="en-US" dirty="0"/>
              <a:t> </a:t>
            </a:r>
            <a:r>
              <a:rPr lang="en-US" dirty="0" err="1"/>
              <a:t>i</a:t>
            </a:r>
            <a:r>
              <a:rPr lang="en-US" dirty="0"/>
              <a:t> da </a:t>
            </a:r>
            <a:r>
              <a:rPr lang="en-US" dirty="0" err="1"/>
              <a:t>ispitaju</a:t>
            </a:r>
            <a:r>
              <a:rPr lang="en-US" dirty="0"/>
              <a:t> </a:t>
            </a:r>
            <a:r>
              <a:rPr lang="en-US" dirty="0" err="1"/>
              <a:t>činjenična</a:t>
            </a:r>
            <a:r>
              <a:rPr lang="en-US" dirty="0"/>
              <a:t> </a:t>
            </a:r>
            <a:r>
              <a:rPr lang="en-US" dirty="0" err="1"/>
              <a:t>i</a:t>
            </a:r>
            <a:r>
              <a:rPr lang="en-US" dirty="0"/>
              <a:t> </a:t>
            </a:r>
            <a:r>
              <a:rPr lang="en-US" dirty="0" err="1"/>
              <a:t>druga</a:t>
            </a:r>
            <a:r>
              <a:rPr lang="en-US" dirty="0"/>
              <a:t> </a:t>
            </a:r>
            <a:r>
              <a:rPr lang="en-US" dirty="0" err="1"/>
              <a:t>pitanja</a:t>
            </a:r>
            <a:r>
              <a:rPr lang="en-US" dirty="0"/>
              <a:t> </a:t>
            </a:r>
            <a:r>
              <a:rPr lang="en-US" dirty="0" err="1"/>
              <a:t>koja</a:t>
            </a:r>
            <a:r>
              <a:rPr lang="en-US" dirty="0"/>
              <a:t> </a:t>
            </a:r>
            <a:r>
              <a:rPr lang="en-US" dirty="0" err="1"/>
              <a:t>su</a:t>
            </a:r>
            <a:r>
              <a:rPr lang="en-US" dirty="0"/>
              <a:t> </a:t>
            </a:r>
            <a:r>
              <a:rPr lang="en-US" dirty="0" err="1"/>
              <a:t>otkrili</a:t>
            </a:r>
            <a:r>
              <a:rPr lang="en-US" dirty="0"/>
              <a:t> </a:t>
            </a:r>
            <a:r>
              <a:rPr lang="en-US" dirty="0" err="1"/>
              <a:t>istražitelji</a:t>
            </a:r>
            <a:r>
              <a:rPr lang="en-US" dirty="0"/>
              <a:t> </a:t>
            </a:r>
            <a:r>
              <a:rPr lang="en-US" dirty="0" err="1"/>
              <a:t>i</a:t>
            </a:r>
            <a:r>
              <a:rPr lang="en-US" dirty="0"/>
              <a:t> </a:t>
            </a:r>
            <a:r>
              <a:rPr lang="en-US" dirty="0" err="1"/>
              <a:t>stranke</a:t>
            </a:r>
            <a:r>
              <a:rPr lang="en-US" dirty="0"/>
              <a:t>. </a:t>
            </a:r>
            <a:r>
              <a:rPr lang="en-US" dirty="0" err="1"/>
              <a:t>Sve</a:t>
            </a:r>
            <a:r>
              <a:rPr lang="en-US" dirty="0"/>
              <a:t> </a:t>
            </a:r>
            <a:r>
              <a:rPr lang="en-US" dirty="0" err="1"/>
              <a:t>odluke</a:t>
            </a:r>
            <a:r>
              <a:rPr lang="en-US" dirty="0"/>
              <a:t> </a:t>
            </a:r>
            <a:r>
              <a:rPr lang="en-US" dirty="0" err="1"/>
              <a:t>ili</a:t>
            </a:r>
            <a:r>
              <a:rPr lang="en-US" dirty="0"/>
              <a:t> </a:t>
            </a:r>
            <a:r>
              <a:rPr lang="en-US" dirty="0" err="1"/>
              <a:t>radnje</a:t>
            </a:r>
            <a:r>
              <a:rPr lang="en-US" dirty="0"/>
              <a:t> </a:t>
            </a:r>
            <a:r>
              <a:rPr lang="en-US" dirty="0" err="1"/>
              <a:t>tužioca</a:t>
            </a:r>
            <a:r>
              <a:rPr lang="en-US" dirty="0"/>
              <a:t> </a:t>
            </a:r>
            <a:r>
              <a:rPr lang="en-US" dirty="0" err="1"/>
              <a:t>treba</a:t>
            </a:r>
            <a:r>
              <a:rPr lang="en-US" dirty="0"/>
              <a:t> da se </a:t>
            </a:r>
            <a:r>
              <a:rPr lang="en-US" dirty="0" err="1"/>
              <a:t>zasnivaju</a:t>
            </a:r>
            <a:r>
              <a:rPr lang="en-US" dirty="0"/>
              <a:t> </a:t>
            </a:r>
            <a:r>
              <a:rPr lang="en-US" dirty="0" err="1"/>
              <a:t>na</a:t>
            </a:r>
            <a:r>
              <a:rPr lang="en-US" dirty="0"/>
              <a:t> </a:t>
            </a:r>
            <a:r>
              <a:rPr lang="en-US" dirty="0" err="1"/>
              <a:t>relevantnim</a:t>
            </a:r>
            <a:r>
              <a:rPr lang="en-US" dirty="0"/>
              <a:t> </a:t>
            </a:r>
            <a:r>
              <a:rPr lang="en-US" dirty="0" err="1"/>
              <a:t>dokazima</a:t>
            </a:r>
            <a:r>
              <a:rPr lang="en-US" dirty="0"/>
              <a:t>, da </a:t>
            </a:r>
            <a:r>
              <a:rPr lang="en-US" dirty="0" err="1"/>
              <a:t>budu</a:t>
            </a:r>
            <a:r>
              <a:rPr lang="en-US" dirty="0"/>
              <a:t> u </a:t>
            </a:r>
            <a:r>
              <a:rPr lang="en-US" dirty="0" err="1"/>
              <a:t>skladu</a:t>
            </a:r>
            <a:r>
              <a:rPr lang="en-US" dirty="0"/>
              <a:t> </a:t>
            </a:r>
            <a:r>
              <a:rPr lang="en-US" dirty="0" err="1"/>
              <a:t>sa</a:t>
            </a:r>
            <a:r>
              <a:rPr lang="en-US" dirty="0"/>
              <a:t> </a:t>
            </a:r>
            <a:r>
              <a:rPr lang="en-US" dirty="0" err="1"/>
              <a:t>zakonom</a:t>
            </a:r>
            <a:r>
              <a:rPr lang="en-US" dirty="0"/>
              <a:t> </a:t>
            </a:r>
            <a:r>
              <a:rPr lang="en-US" dirty="0" err="1"/>
              <a:t>i</a:t>
            </a:r>
            <a:r>
              <a:rPr lang="en-US" dirty="0"/>
              <a:t> </a:t>
            </a:r>
            <a:r>
              <a:rPr lang="en-US" dirty="0" err="1"/>
              <a:t>opštim</a:t>
            </a:r>
            <a:r>
              <a:rPr lang="en-US" dirty="0"/>
              <a:t> </a:t>
            </a:r>
            <a:r>
              <a:rPr lang="en-US" dirty="0" err="1"/>
              <a:t>smjernicama</a:t>
            </a:r>
            <a:r>
              <a:rPr lang="en-US" dirty="0"/>
              <a:t> </a:t>
            </a:r>
            <a:r>
              <a:rPr lang="en-US" dirty="0" err="1"/>
              <a:t>koje</a:t>
            </a:r>
            <a:r>
              <a:rPr lang="en-US" dirty="0"/>
              <a:t> </a:t>
            </a:r>
            <a:r>
              <a:rPr lang="en-US" dirty="0" err="1"/>
              <a:t>mogu</a:t>
            </a:r>
            <a:r>
              <a:rPr lang="en-US" dirty="0"/>
              <a:t> </a:t>
            </a:r>
            <a:r>
              <a:rPr lang="en-US" dirty="0" err="1"/>
              <a:t>postojati</a:t>
            </a:r>
            <a:r>
              <a:rPr lang="en-US" dirty="0"/>
              <a:t> u </a:t>
            </a:r>
            <a:r>
              <a:rPr lang="en-US" dirty="0" err="1"/>
              <a:t>odnosu</a:t>
            </a:r>
            <a:r>
              <a:rPr lang="en-US" dirty="0"/>
              <a:t> </a:t>
            </a:r>
            <a:r>
              <a:rPr lang="en-US" dirty="0" err="1"/>
              <a:t>na</a:t>
            </a:r>
            <a:r>
              <a:rPr lang="en-US" dirty="0"/>
              <a:t> </a:t>
            </a:r>
            <a:r>
              <a:rPr lang="en-US" dirty="0" err="1"/>
              <a:t>konkretnu</a:t>
            </a:r>
            <a:r>
              <a:rPr lang="en-US" dirty="0"/>
              <a:t> </a:t>
            </a:r>
            <a:r>
              <a:rPr lang="en-US" dirty="0" err="1"/>
              <a:t>situaciju</a:t>
            </a:r>
            <a:r>
              <a:rPr lang="en-US" dirty="0"/>
              <a:t>. </a:t>
            </a:r>
            <a:r>
              <a:rPr lang="en-US" dirty="0" err="1"/>
              <a:t>Odluke</a:t>
            </a:r>
            <a:r>
              <a:rPr lang="en-US" dirty="0"/>
              <a:t> </a:t>
            </a:r>
            <a:r>
              <a:rPr lang="en-US" dirty="0" err="1"/>
              <a:t>i</a:t>
            </a:r>
            <a:r>
              <a:rPr lang="en-US" dirty="0"/>
              <a:t> </a:t>
            </a:r>
            <a:r>
              <a:rPr lang="en-US" dirty="0" err="1" smtClean="0"/>
              <a:t>radnje</a:t>
            </a:r>
            <a:r>
              <a:rPr lang="en-US" dirty="0" smtClean="0"/>
              <a:t> </a:t>
            </a:r>
            <a:r>
              <a:rPr lang="en-US" dirty="0" err="1"/>
              <a:t>tužilaca</a:t>
            </a:r>
            <a:r>
              <a:rPr lang="en-US" dirty="0"/>
              <a:t> </a:t>
            </a:r>
            <a:r>
              <a:rPr lang="en-US" dirty="0" err="1"/>
              <a:t>treba</a:t>
            </a:r>
            <a:r>
              <a:rPr lang="en-US" dirty="0"/>
              <a:t> da </a:t>
            </a:r>
            <a:r>
              <a:rPr lang="en-US" dirty="0" err="1"/>
              <a:t>budu</a:t>
            </a:r>
            <a:r>
              <a:rPr lang="en-US" dirty="0"/>
              <a:t> </a:t>
            </a:r>
            <a:r>
              <a:rPr lang="en-US" dirty="0" err="1"/>
              <a:t>obrazložene</a:t>
            </a:r>
            <a:r>
              <a:rPr lang="en-US" dirty="0"/>
              <a:t> </a:t>
            </a:r>
            <a:r>
              <a:rPr lang="en-US" dirty="0" err="1"/>
              <a:t>na</a:t>
            </a:r>
            <a:r>
              <a:rPr lang="en-US" dirty="0"/>
              <a:t> </a:t>
            </a:r>
            <a:r>
              <a:rPr lang="en-US" dirty="0" err="1"/>
              <a:t>konzistentan</a:t>
            </a:r>
            <a:r>
              <a:rPr lang="en-US" dirty="0"/>
              <a:t>, </a:t>
            </a:r>
            <a:r>
              <a:rPr lang="en-US" dirty="0" err="1"/>
              <a:t>jasan</a:t>
            </a:r>
            <a:r>
              <a:rPr lang="en-US" dirty="0"/>
              <a:t>, </a:t>
            </a:r>
            <a:r>
              <a:rPr lang="en-US" dirty="0" err="1"/>
              <a:t>nedvosmislen</a:t>
            </a:r>
            <a:r>
              <a:rPr lang="en-US" dirty="0"/>
              <a:t> </a:t>
            </a:r>
            <a:r>
              <a:rPr lang="en-US" dirty="0" err="1"/>
              <a:t>i</a:t>
            </a:r>
            <a:r>
              <a:rPr lang="en-US" dirty="0"/>
              <a:t> ne-</a:t>
            </a:r>
            <a:r>
              <a:rPr lang="en-US" dirty="0" err="1"/>
              <a:t>kontradiktoran</a:t>
            </a:r>
            <a:r>
              <a:rPr lang="en-US" dirty="0"/>
              <a:t> </a:t>
            </a:r>
            <a:r>
              <a:rPr lang="en-US" dirty="0" err="1"/>
              <a:t>način</a:t>
            </a:r>
            <a:r>
              <a:rPr lang="en-US" dirty="0" smtClean="0"/>
              <a:t>.</a:t>
            </a:r>
            <a:r>
              <a:rPr lang="sr-Latn-RS" dirty="0" smtClean="0"/>
              <a:t>“</a:t>
            </a:r>
            <a:r>
              <a:rPr lang="en-US" dirty="0" smtClean="0"/>
              <a:t> </a:t>
            </a:r>
            <a:endParaRPr lang="en-US" dirty="0"/>
          </a:p>
          <a:p>
            <a:endParaRPr lang="en-US" dirty="0"/>
          </a:p>
        </p:txBody>
      </p:sp>
      <p:sp>
        <p:nvSpPr>
          <p:cNvPr id="3" name="Title 2"/>
          <p:cNvSpPr>
            <a:spLocks noGrp="1"/>
          </p:cNvSpPr>
          <p:nvPr>
            <p:ph type="title"/>
          </p:nvPr>
        </p:nvSpPr>
        <p:spPr/>
        <p:txBody>
          <a:bodyPr/>
          <a:lstStyle/>
          <a:p>
            <a:r>
              <a:rPr lang="sr-Latn-RS" dirty="0" smtClean="0"/>
              <a:t>...obrazloženje...</a:t>
            </a:r>
            <a:endParaRPr lang="en-US" dirty="0"/>
          </a:p>
        </p:txBody>
      </p:sp>
    </p:spTree>
    <p:extLst>
      <p:ext uri="{BB962C8B-B14F-4D97-AF65-F5344CB8AC3E}">
        <p14:creationId xmlns:p14="http://schemas.microsoft.com/office/powerpoint/2010/main" val="37203508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1171</TotalTime>
  <Words>4885</Words>
  <Application>Microsoft Office PowerPoint</Application>
  <PresentationFormat>On-screen Show (4:3)</PresentationFormat>
  <Paragraphs>353</Paragraphs>
  <Slides>56</Slides>
  <Notes>0</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Concourse</vt:lpstr>
      <vt:lpstr>  Projekat  „Jačanje tužilačkih kapaciteta u sistemu krivičnog pravosuđa“  VSTV BiH uz podršku Vlade  Švicarske i Vlade Norveške  KVALITET OPTUŽNICE KOD KORUPTIVNIH KRIVIČNIH DJELA</vt:lpstr>
      <vt:lpstr> KORUPCIJA u BiH</vt:lpstr>
      <vt:lpstr>Kako se proširila dezinformacija o istraživanju korupcije u BiH</vt:lpstr>
      <vt:lpstr>Lista koruptivnih krivičnih djela (VSTS, april 2015, rev.2018.)</vt:lpstr>
      <vt:lpstr>PowerPoint Presentation</vt:lpstr>
      <vt:lpstr>PowerPoint Presentation</vt:lpstr>
      <vt:lpstr>PowerPoint Presentation</vt:lpstr>
      <vt:lpstr>Mišljenje br.11Konsultativnog vijeća evropskih tužilaca (CCPE) o kvalitetu i efikasnosti rada tužilaca</vt:lpstr>
      <vt:lpstr>...obrazloženje...</vt:lpstr>
      <vt:lpstr>Otkrivanje korupcije- saznanja</vt:lpstr>
      <vt:lpstr>Najčešća koruptivna krivična djela</vt:lpstr>
      <vt:lpstr>Izvještaji, analize, osvrti ...</vt:lpstr>
      <vt:lpstr>Izvještaj OSCE</vt:lpstr>
      <vt:lpstr>...Izvještaj OSCE</vt:lpstr>
      <vt:lpstr> ....Izvještaj OSCE</vt:lpstr>
      <vt:lpstr>Monitoring odgovora na korupciju u BiH-pilot izvještaj</vt:lpstr>
      <vt:lpstr>USAID – ANALIZA 614 sudskih presuda u predmetima korupcije, 460  prvostepenih presuda, 148 drugostepenih, 6 trećestepenih presuda (2013-2015)</vt:lpstr>
      <vt:lpstr>Struktura presuđenih predmeta</vt:lpstr>
      <vt:lpstr>Trend oslobađajućih presuda u prvostepenim postupcima</vt:lpstr>
      <vt:lpstr>Zapažanja nedostataka kod optužnica (OSVRT , sudija VS FBiH Ljiljana Filipović)</vt:lpstr>
      <vt:lpstr> Opšte zapažanje nedostataka kod optužnica sudija VS FBiH Ljiljana Filipović </vt:lpstr>
      <vt:lpstr>Posljedice manjkavog činjeničnog opisa</vt:lpstr>
      <vt:lpstr>Nedostaci u činjeničnom opisu</vt:lpstr>
      <vt:lpstr>...nedostaci u činjeničnom opisu</vt:lpstr>
      <vt:lpstr>Vrhovni sud Federacije BiH, presuda broj 06 0 K 004496 16 Kž 2 od 8.6. 2016. </vt:lpstr>
      <vt:lpstr>Nedostaci u činjeničnom opisu</vt:lpstr>
      <vt:lpstr>PowerPoint Presentation</vt:lpstr>
      <vt:lpstr>Opis svojstva učinioca</vt:lpstr>
      <vt:lpstr>PowerPoint Presentation</vt:lpstr>
      <vt:lpstr>Primjer – nije dokazano svojstvo jer nije dobro opisano</vt:lpstr>
      <vt:lpstr>“[i]zreka presude je nerazumljiva i onda kada je više osoba oglašeno krivim za jedno krivično djelo, a za svakog saizvršioca nije opisana njegova djelatnost kojom je učestvovao u izvršenju zajedničkog krivičnog djela“. </vt:lpstr>
      <vt:lpstr>Iz obrazloženja presude-umišljaj </vt:lpstr>
      <vt:lpstr>...umišljaj</vt:lpstr>
      <vt:lpstr>Namjera</vt:lpstr>
      <vt:lpstr>Nedostaci ostalih dijelova optužnice</vt:lpstr>
      <vt:lpstr>...nedostaci ostalih dijelova optužnice</vt:lpstr>
      <vt:lpstr> Ostale kritike na račun tužilaštva</vt:lpstr>
      <vt:lpstr>PowerPoint Presentation</vt:lpstr>
      <vt:lpstr>PowerPoint Presentation</vt:lpstr>
      <vt:lpstr>Poteškoće u procesuiranju</vt:lpstr>
      <vt:lpstr>Specifičnosti u istraživanju koruptivnih krivičnih djela</vt:lpstr>
      <vt:lpstr>Pisanje optužnice kod koruptivnih krivičnih djela </vt:lpstr>
      <vt:lpstr>Finansijska istraga i zahtjev za oduzimanje  imovine</vt:lpstr>
      <vt:lpstr>Način izvođenja dokaza na glavnom pretresu</vt:lpstr>
      <vt:lpstr>Sistematizacija dokaza </vt:lpstr>
      <vt:lpstr> Redoslijed izvođenja dokaza </vt:lpstr>
      <vt:lpstr>DOKAZI O NEZAKONITO PRIBAVLJENOJ IMOVINSKOJ KORISTI</vt:lpstr>
      <vt:lpstr>Specifičnosti izvođenja dokaza u finansijskim predmetima</vt:lpstr>
      <vt:lpstr>Izvođenje dokaza na glavnom pretresu  </vt:lpstr>
      <vt:lpstr>Sistematizacija dokaza </vt:lpstr>
      <vt:lpstr>...Sistematizacija dokaza </vt:lpstr>
      <vt:lpstr>Redoslijed izvođenja dokaza</vt:lpstr>
      <vt:lpstr>DOKAZI O NEZAKONITO PRIBAVLJENOJ IMOVINSKOJ KORISTI</vt:lpstr>
      <vt:lpstr>PowerPoint Presentation</vt:lpstr>
      <vt:lpstr>      Preporuke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KVALITET OPTUŽNICE KOD KORUPTIVNIH KRIVIČNIH DJELA</dc:title>
  <dc:creator>Korisnik</dc:creator>
  <cp:lastModifiedBy>Korisnik</cp:lastModifiedBy>
  <cp:revision>72</cp:revision>
  <dcterms:created xsi:type="dcterms:W3CDTF">2019-02-12T17:23:41Z</dcterms:created>
  <dcterms:modified xsi:type="dcterms:W3CDTF">2019-03-11T22:08:39Z</dcterms:modified>
</cp:coreProperties>
</file>