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sldIdLst>
    <p:sldId id="257" r:id="rId2"/>
    <p:sldId id="267" r:id="rId3"/>
    <p:sldId id="302" r:id="rId4"/>
    <p:sldId id="283" r:id="rId5"/>
    <p:sldId id="284" r:id="rId6"/>
    <p:sldId id="285" r:id="rId7"/>
    <p:sldId id="281" r:id="rId8"/>
    <p:sldId id="303" r:id="rId9"/>
    <p:sldId id="263" r:id="rId10"/>
    <p:sldId id="292" r:id="rId11"/>
    <p:sldId id="293" r:id="rId12"/>
    <p:sldId id="297" r:id="rId13"/>
    <p:sldId id="295" r:id="rId14"/>
    <p:sldId id="296" r:id="rId15"/>
    <p:sldId id="299" r:id="rId16"/>
    <p:sldId id="268" r:id="rId17"/>
    <p:sldId id="269" r:id="rId18"/>
    <p:sldId id="274" r:id="rId19"/>
    <p:sldId id="300" r:id="rId20"/>
    <p:sldId id="305" r:id="rId21"/>
    <p:sldId id="306" r:id="rId22"/>
    <p:sldId id="271" r:id="rId23"/>
    <p:sldId id="307" r:id="rId24"/>
    <p:sldId id="266" r:id="rId25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314" autoAdjust="0"/>
    <p:restoredTop sz="90929" autoAdjust="0"/>
  </p:normalViewPr>
  <p:slideViewPr>
    <p:cSldViewPr>
      <p:cViewPr varScale="1">
        <p:scale>
          <a:sx n="97" d="100"/>
          <a:sy n="97" d="100"/>
        </p:scale>
        <p:origin x="-114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20.3.2019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sr-Latn-RS" sz="1200"/>
              <a:pPr/>
              <a:t>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2388927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sr-Latn-RS" sz="1200"/>
              <a:pPr/>
              <a:t>17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2737285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sr-Latn-RS" sz="1200"/>
              <a:pPr/>
              <a:t>18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2737285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19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421686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20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12963402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21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3623430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sr-Latn-RS" sz="1200"/>
              <a:pPr/>
              <a:t>24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4233872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2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3169967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4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1125584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5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178157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6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4002596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7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1708576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8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2033177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9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421686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DCF9B26-A155-4AFF-8976-E7D341ED71D3}" type="slidenum">
              <a:rPr lang="bs-Latn-BA" altLang="sr-Latn-RS" sz="1200"/>
              <a:pPr/>
              <a:t>16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xmlns="" val="201832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xmlns="" val="5788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43323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39010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3486674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64033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14470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64890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225477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36117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xmlns="" val="2613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696200" cy="4572000"/>
          </a:xfrm>
        </p:spPr>
        <p:txBody>
          <a:bodyPr/>
          <a:lstStyle/>
          <a:p>
            <a:r>
              <a:rPr lang="en-US" altLang="sr-Latn-RS" sz="2400" dirty="0"/>
              <a:t/>
            </a:r>
            <a:br>
              <a:rPr lang="en-US" altLang="sr-Latn-RS" sz="2400" dirty="0"/>
            </a:br>
            <a:r>
              <a:rPr lang="hr-HR" altLang="sr-Latn-RS" sz="2400" dirty="0"/>
              <a:t/>
            </a:r>
            <a:br>
              <a:rPr lang="hr-HR" altLang="sr-Latn-RS" sz="2400" dirty="0"/>
            </a:br>
            <a:r>
              <a:rPr lang="bs-Latn-BA" sz="2800" dirty="0"/>
              <a:t>Standardi profesionalne etike za sudije i tužioce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bs-Latn-BA" sz="2800" i="1" dirty="0"/>
              <a:t> 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bs-Latn-BA" sz="2800" i="1" dirty="0"/>
              <a:t>Predstavljanje Priručnika za primjenu Kodeksa sudijske etike i Kodeksa tužilačke etike</a:t>
            </a:r>
            <a:r>
              <a:rPr lang="hr-HR" altLang="sr-Latn-RS" sz="2800" dirty="0"/>
              <a:t/>
            </a:r>
            <a:br>
              <a:rPr lang="hr-HR" altLang="sr-Latn-RS" sz="2800" dirty="0"/>
            </a:br>
            <a:r>
              <a:rPr lang="hr-HR" altLang="sr-Latn-RS" sz="2800" dirty="0" smtClean="0"/>
              <a:t/>
            </a:r>
            <a:br>
              <a:rPr lang="hr-HR" altLang="sr-Latn-RS" sz="2800" dirty="0" smtClean="0"/>
            </a:br>
            <a:r>
              <a:rPr lang="hr-HR" altLang="sr-Latn-RS" sz="2800" smtClean="0"/>
              <a:t/>
            </a:r>
            <a:br>
              <a:rPr lang="hr-HR" altLang="sr-Latn-RS" sz="2800" smtClean="0"/>
            </a:br>
            <a:r>
              <a:rPr lang="hr-HR" altLang="sr-Latn-RS" sz="2800" smtClean="0"/>
              <a:t>utorak</a:t>
            </a:r>
            <a:r>
              <a:rPr lang="hr-HR" altLang="sr-Latn-RS" sz="2800" dirty="0"/>
              <a:t>, 5. mart 2019.</a:t>
            </a:r>
            <a:br>
              <a:rPr lang="hr-HR" altLang="sr-Latn-RS" sz="2800" dirty="0"/>
            </a:br>
            <a:r>
              <a:rPr lang="hr-HR" altLang="sr-Latn-RS" sz="2800" dirty="0"/>
              <a:t/>
            </a:r>
            <a:br>
              <a:rPr lang="hr-HR" altLang="sr-Latn-RS" sz="2800" dirty="0"/>
            </a:br>
            <a:endParaRPr lang="hr-HR" altLang="sr-Latn-R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A729C-C7E9-49D5-8E92-795CEE52ED72}"/>
              </a:ext>
            </a:extLst>
          </p:cNvPr>
          <p:cNvSpPr txBox="1"/>
          <p:nvPr/>
        </p:nvSpPr>
        <p:spPr>
          <a:xfrm>
            <a:off x="685800" y="2666999"/>
            <a:ext cx="4572000" cy="203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</a:pPr>
            <a:r>
              <a:rPr lang="hr-HR" sz="1600" dirty="0" err="1">
                <a:latin typeface="Gill Sans MT" pitchFamily="34" charset="0"/>
              </a:rPr>
              <a:t>Uticaj</a:t>
            </a:r>
            <a:r>
              <a:rPr lang="hr-HR" sz="1600" dirty="0">
                <a:latin typeface="Gill Sans MT" pitchFamily="34" charset="0"/>
              </a:rPr>
              <a:t> na pravosuđe  </a:t>
            </a:r>
            <a:r>
              <a:rPr lang="hr-HR" sz="1600" dirty="0" err="1">
                <a:latin typeface="Gill Sans MT" pitchFamily="34" charset="0"/>
              </a:rPr>
              <a:t>Pennsylvanije</a:t>
            </a:r>
            <a:endParaRPr lang="hr-HR" sz="1600" dirty="0">
              <a:latin typeface="Gill Sans MT" pitchFamily="34" charset="0"/>
            </a:endParaRPr>
          </a:p>
          <a:p>
            <a:endParaRPr lang="hr-HR" sz="1400" b="0" dirty="0">
              <a:latin typeface="Gill Sans MT" pitchFamily="34" charset="0"/>
            </a:endParaRPr>
          </a:p>
          <a:p>
            <a:endParaRPr lang="hr-HR" sz="1400" b="0" dirty="0">
              <a:latin typeface="Gill Sans MT" pitchFamily="34" charset="0"/>
            </a:endParaRPr>
          </a:p>
          <a:p>
            <a:r>
              <a:rPr lang="hr-HR" sz="1400" b="0" dirty="0">
                <a:latin typeface="Gill Sans MT" pitchFamily="34" charset="0"/>
              </a:rPr>
              <a:t>Međuresorna komisija je zaključila da:</a:t>
            </a:r>
          </a:p>
          <a:p>
            <a:endParaRPr lang="hr-HR" sz="1400" b="0" u="sng" dirty="0">
              <a:latin typeface="Gill Sans MT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0" u="sng" dirty="0">
                <a:latin typeface="Gill Sans MT" pitchFamily="34" charset="0"/>
              </a:rPr>
              <a:t>mnogi pravni stručnjaci </a:t>
            </a:r>
            <a:r>
              <a:rPr lang="hr-HR" sz="1400" b="0" dirty="0">
                <a:latin typeface="Gill Sans MT" pitchFamily="34" charset="0"/>
              </a:rPr>
              <a:t>u maloljetničkom sistemu dijele odgovornost za propuste sistema maloljetničkog pravosuđa u okrugu </a:t>
            </a:r>
            <a:r>
              <a:rPr lang="hr-HR" sz="1400" b="0" dirty="0" err="1">
                <a:latin typeface="Gill Sans MT" pitchFamily="34" charset="0"/>
              </a:rPr>
              <a:t>Luzerne</a:t>
            </a:r>
            <a:r>
              <a:rPr lang="hr-HR" sz="1400" b="0" dirty="0">
                <a:latin typeface="Gill Sans MT" pitchFamily="34" charset="0"/>
              </a:rPr>
              <a:t>.</a:t>
            </a:r>
          </a:p>
          <a:p>
            <a:pPr algn="just"/>
            <a:endParaRPr lang="en-US" sz="1400" dirty="0">
              <a:latin typeface="Gill Sans MT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FFA09C41-8484-4669-8AE0-C37A4074A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 altLang="sr-Latn-RS" sz="2000" dirty="0" err="1"/>
              <a:t>Predmet</a:t>
            </a:r>
            <a:r>
              <a:rPr lang="en-US" altLang="sr-Latn-RS" sz="2000" dirty="0"/>
              <a:t> </a:t>
            </a:r>
            <a:r>
              <a:rPr lang="en-US" sz="2000" dirty="0">
                <a:latin typeface="Gill Sans MT" pitchFamily="34" charset="0"/>
              </a:rPr>
              <a:t>Mark </a:t>
            </a:r>
            <a:r>
              <a:rPr lang="en-US" sz="2000" dirty="0" err="1">
                <a:latin typeface="Gill Sans MT" pitchFamily="34" charset="0"/>
              </a:rPr>
              <a:t>Ciavarella</a:t>
            </a:r>
            <a:r>
              <a:rPr lang="en-US" altLang="sr-Latn-RS" sz="2000" dirty="0"/>
              <a:t> </a:t>
            </a:r>
            <a:br>
              <a:rPr lang="en-US" altLang="sr-Latn-RS" sz="2000" dirty="0"/>
            </a:br>
            <a:endParaRPr lang="bs-Latn-BA" altLang="sr-Latn-R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794193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102ACA-A7E1-4AEA-B7DE-8E524F184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38400"/>
            <a:ext cx="8305800" cy="4191002"/>
          </a:xfrm>
        </p:spPr>
        <p:txBody>
          <a:bodyPr/>
          <a:lstStyle/>
          <a:p>
            <a:pPr marL="0" indent="0" algn="just">
              <a:buNone/>
            </a:pPr>
            <a:r>
              <a:rPr lang="hr-HR" sz="1400" b="1" dirty="0" err="1">
                <a:latin typeface="Gill Sans MT" panose="020B0502020104020203" pitchFamily="34" charset="0"/>
              </a:rPr>
              <a:t>Uticaj</a:t>
            </a:r>
            <a:r>
              <a:rPr lang="hr-HR" sz="1400" b="1" dirty="0">
                <a:latin typeface="Gill Sans MT" panose="020B0502020104020203" pitchFamily="34" charset="0"/>
              </a:rPr>
              <a:t> I – Greške u funkcioniranju pravnog sistema</a:t>
            </a:r>
          </a:p>
          <a:p>
            <a:pPr marL="0" indent="0" algn="just">
              <a:buNone/>
            </a:pPr>
            <a:endParaRPr lang="hr-HR" sz="1400" b="1" dirty="0">
              <a:latin typeface="Gill Sans MT" panose="020B0502020104020203" pitchFamily="34" charset="0"/>
            </a:endParaRPr>
          </a:p>
          <a:p>
            <a:pPr marL="0" indent="0" algn="just">
              <a:buNone/>
            </a:pPr>
            <a:r>
              <a:rPr lang="hr-HR" sz="1400" b="1" dirty="0">
                <a:latin typeface="Gill Sans MT" panose="020B0502020104020203" pitchFamily="34" charset="0"/>
              </a:rPr>
              <a:t>Odjel za istrage u pravosuđu</a:t>
            </a:r>
          </a:p>
          <a:p>
            <a:pPr marL="400050" lvl="1" indent="0">
              <a:buNone/>
            </a:pPr>
            <a:r>
              <a:rPr lang="hr-HR" sz="1400" dirty="0">
                <a:latin typeface="Gill Sans MT" panose="020B0502020104020203" pitchFamily="34" charset="0"/>
              </a:rPr>
              <a:t>Disciplinski odbor za sudije koji je “odgovoran za istrage/krivično gonjenje u slučajevima nedoličnog ponašanja sudija” zaprimio je 4 pritužbe protiv sudije </a:t>
            </a:r>
            <a:r>
              <a:rPr lang="hr-HR" sz="1400" dirty="0" err="1">
                <a:latin typeface="Gill Sans MT" panose="020B0502020104020203" pitchFamily="34" charset="0"/>
              </a:rPr>
              <a:t>Ciavarelle</a:t>
            </a:r>
            <a:r>
              <a:rPr lang="hr-HR" sz="1400" dirty="0">
                <a:latin typeface="Gill Sans MT" panose="020B0502020104020203" pitchFamily="34" charset="0"/>
              </a:rPr>
              <a:t> prije 2008, ali nikada nije poduzeo radnje u vezi s tim.</a:t>
            </a:r>
          </a:p>
          <a:p>
            <a:pPr marL="0" indent="0" algn="just">
              <a:buNone/>
            </a:pPr>
            <a:r>
              <a:rPr lang="hr-HR" sz="1400" b="1" dirty="0">
                <a:latin typeface="Gill Sans MT" panose="020B0502020104020203" pitchFamily="34" charset="0"/>
              </a:rPr>
              <a:t>Advokati</a:t>
            </a:r>
          </a:p>
          <a:p>
            <a:pPr marL="400050" lvl="1" indent="0">
              <a:buNone/>
            </a:pPr>
            <a:r>
              <a:rPr lang="hr-HR" sz="1400" dirty="0">
                <a:latin typeface="Gill Sans MT" panose="020B0502020104020203" pitchFamily="34" charset="0"/>
              </a:rPr>
              <a:t>Nijedan advokat koji je zastupao u </a:t>
            </a:r>
            <a:r>
              <a:rPr lang="hr-HR" sz="1400" dirty="0" err="1">
                <a:latin typeface="Gill Sans MT" panose="020B0502020104020203" pitchFamily="34" charset="0"/>
              </a:rPr>
              <a:t>Ciavarellinoj</a:t>
            </a:r>
            <a:r>
              <a:rPr lang="hr-HR" sz="1400" dirty="0">
                <a:latin typeface="Gill Sans MT" panose="020B0502020104020203" pitchFamily="34" charset="0"/>
              </a:rPr>
              <a:t> sudnici nije nikada podnio pritužbu na njegovo nedolično ponašanje.</a:t>
            </a:r>
          </a:p>
          <a:p>
            <a:pPr marL="0" indent="0" algn="just">
              <a:buNone/>
            </a:pPr>
            <a:r>
              <a:rPr lang="hr-HR" sz="1400" b="1" dirty="0">
                <a:latin typeface="Gill Sans MT" panose="020B0502020104020203" pitchFamily="34" charset="0"/>
              </a:rPr>
              <a:t>Tužioci</a:t>
            </a:r>
          </a:p>
          <a:p>
            <a:pPr marL="400050" lvl="1" indent="0">
              <a:buNone/>
            </a:pPr>
            <a:r>
              <a:rPr lang="hr-HR" sz="1400" dirty="0">
                <a:latin typeface="Gill Sans MT" panose="020B0502020104020203" pitchFamily="34" charset="0"/>
              </a:rPr>
              <a:t>Mladi tužioci koji su prepoznali nedolično ponašanje nisu znali šta da </a:t>
            </a:r>
            <a:r>
              <a:rPr lang="hr-HR" sz="1400" dirty="0" smtClean="0">
                <a:latin typeface="Gill Sans MT" panose="020B0502020104020203" pitchFamily="34" charset="0"/>
              </a:rPr>
              <a:t>i </a:t>
            </a:r>
            <a:r>
              <a:rPr lang="hr-HR" sz="1400" dirty="0">
                <a:latin typeface="Gill Sans MT" panose="020B0502020104020203" pitchFamily="34" charset="0"/>
              </a:rPr>
              <a:t>kome da se obrate za savjet.</a:t>
            </a:r>
            <a:endParaRPr lang="hr-HR" sz="1400" b="1" dirty="0">
              <a:latin typeface="Gill Sans MT" panose="020B0502020104020203" pitchFamily="34" charset="0"/>
            </a:endParaRPr>
          </a:p>
          <a:p>
            <a:pPr algn="just"/>
            <a:endParaRPr lang="en-US" sz="1400" dirty="0">
              <a:latin typeface="Gill Sans MT" panose="020B0502020104020203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D520D9E2-084A-4782-8D98-766FBC11D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 altLang="sr-Latn-RS" sz="2000" dirty="0" err="1"/>
              <a:t>Predmet</a:t>
            </a:r>
            <a:r>
              <a:rPr lang="en-US" altLang="sr-Latn-RS" sz="2000" dirty="0"/>
              <a:t> </a:t>
            </a:r>
            <a:r>
              <a:rPr lang="en-US" sz="2000" dirty="0">
                <a:latin typeface="Gill Sans MT" pitchFamily="34" charset="0"/>
              </a:rPr>
              <a:t>Mark </a:t>
            </a:r>
            <a:r>
              <a:rPr lang="en-US" sz="2000" dirty="0" err="1">
                <a:latin typeface="Gill Sans MT" pitchFamily="34" charset="0"/>
              </a:rPr>
              <a:t>Ciavarella</a:t>
            </a:r>
            <a:r>
              <a:rPr lang="en-US" altLang="sr-Latn-RS" sz="2000" dirty="0"/>
              <a:t> </a:t>
            </a:r>
            <a:br>
              <a:rPr lang="en-US" altLang="sr-Latn-RS" sz="2000" dirty="0"/>
            </a:br>
            <a:r>
              <a:rPr lang="en-US" altLang="sr-Latn-RS" sz="1600" dirty="0"/>
              <a:t/>
            </a:r>
            <a:br>
              <a:rPr lang="en-US" altLang="sr-Latn-RS" sz="1600" dirty="0"/>
            </a:br>
            <a:endParaRPr lang="bs-Latn-BA" altLang="sr-Latn-RS" sz="2000" dirty="0"/>
          </a:p>
        </p:txBody>
      </p:sp>
    </p:spTree>
    <p:extLst>
      <p:ext uri="{BB962C8B-B14F-4D97-AF65-F5344CB8AC3E}">
        <p14:creationId xmlns:p14="http://schemas.microsoft.com/office/powerpoint/2010/main" xmlns="" val="1292690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92143A-3429-4151-B69E-2E17C2F86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99328"/>
            <a:ext cx="5867400" cy="359667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hr-HR" sz="1400" b="1" dirty="0" err="1">
                <a:latin typeface="Gill Sans MT" pitchFamily="34" charset="0"/>
              </a:rPr>
              <a:t>Uticaj</a:t>
            </a:r>
            <a:r>
              <a:rPr lang="hr-HR" sz="1400" b="1" dirty="0">
                <a:latin typeface="Gill Sans MT" pitchFamily="34" charset="0"/>
              </a:rPr>
              <a:t> II – Reforma </a:t>
            </a:r>
            <a:r>
              <a:rPr lang="hr-HR" sz="1400" b="1" dirty="0" err="1">
                <a:latin typeface="Gill Sans MT" pitchFamily="34" charset="0"/>
              </a:rPr>
              <a:t>sudijske</a:t>
            </a:r>
            <a:r>
              <a:rPr lang="hr-HR" sz="1400" b="1" dirty="0">
                <a:latin typeface="Gill Sans MT" pitchFamily="34" charset="0"/>
              </a:rPr>
              <a:t> etike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hr-HR" sz="1400" dirty="0">
                <a:latin typeface="Gill Sans MT" pitchFamily="34" charset="0"/>
              </a:rPr>
              <a:t/>
            </a:r>
            <a:br>
              <a:rPr lang="hr-HR" sz="1400" dirty="0">
                <a:latin typeface="Gill Sans MT" pitchFamily="34" charset="0"/>
              </a:rPr>
            </a:br>
            <a:r>
              <a:rPr lang="hr-HR" sz="1400" dirty="0">
                <a:latin typeface="Gill Sans MT" pitchFamily="34" charset="0"/>
              </a:rPr>
              <a:t>Komisija je preporučila da Vrhovni sud ponovno ispita: </a:t>
            </a:r>
          </a:p>
          <a:p>
            <a:pPr marL="0" indent="0">
              <a:lnSpc>
                <a:spcPct val="90000"/>
              </a:lnSpc>
              <a:buNone/>
            </a:pPr>
            <a:endParaRPr lang="hr-HR" sz="1400" dirty="0">
              <a:latin typeface="Gill Sans MT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1400" dirty="0">
                <a:latin typeface="Gill Sans MT" pitchFamily="34" charset="0"/>
              </a:rPr>
              <a:t>postojeći Kodeks </a:t>
            </a:r>
            <a:r>
              <a:rPr lang="hr-HR" sz="1400" dirty="0" err="1">
                <a:latin typeface="Gill Sans MT" pitchFamily="34" charset="0"/>
              </a:rPr>
              <a:t>sudijskog</a:t>
            </a:r>
            <a:r>
              <a:rPr lang="hr-HR" sz="1400" dirty="0">
                <a:latin typeface="Gill Sans MT" pitchFamily="34" charset="0"/>
              </a:rPr>
              <a:t> ponašanja da bi se unaprijedile etičke odredbe koje utiču na povjerenje u sudove. </a:t>
            </a:r>
          </a:p>
          <a:p>
            <a:pPr>
              <a:lnSpc>
                <a:spcPct val="90000"/>
              </a:lnSpc>
            </a:pPr>
            <a:endParaRPr lang="hr-HR" sz="1400" dirty="0">
              <a:latin typeface="Gill Sans MT" pitchFamily="34" charset="0"/>
            </a:endParaRPr>
          </a:p>
          <a:p>
            <a:pPr>
              <a:lnSpc>
                <a:spcPct val="90000"/>
              </a:lnSpc>
            </a:pPr>
            <a:r>
              <a:rPr lang="hr-HR" sz="1400" dirty="0">
                <a:latin typeface="Gill Sans MT" pitchFamily="34" charset="0"/>
              </a:rPr>
              <a:t>da li kodeks treba biti pisan </a:t>
            </a:r>
            <a:r>
              <a:rPr lang="hr-HR" sz="1400" u="sng" dirty="0">
                <a:latin typeface="Gill Sans MT" pitchFamily="34" charset="0"/>
              </a:rPr>
              <a:t>jasnijim jezikom</a:t>
            </a:r>
            <a:r>
              <a:rPr lang="hr-HR" sz="1400" dirty="0">
                <a:latin typeface="Gill Sans MT" pitchFamily="34" charset="0"/>
              </a:rPr>
              <a:t> da bi </a:t>
            </a:r>
            <a:r>
              <a:rPr lang="hr-HR" sz="1400" dirty="0" err="1">
                <a:latin typeface="Gill Sans MT" pitchFamily="34" charset="0"/>
              </a:rPr>
              <a:t>sudije</a:t>
            </a:r>
            <a:r>
              <a:rPr lang="hr-HR" sz="1400" dirty="0">
                <a:latin typeface="Gill Sans MT" pitchFamily="34" charset="0"/>
              </a:rPr>
              <a:t> znale kada imaju </a:t>
            </a:r>
            <a:r>
              <a:rPr lang="hr-HR" sz="1400" u="sng" dirty="0">
                <a:latin typeface="Gill Sans MT" pitchFamily="34" charset="0"/>
              </a:rPr>
              <a:t>obavezu prijaviti </a:t>
            </a:r>
            <a:r>
              <a:rPr lang="hr-HR" sz="1400" dirty="0">
                <a:latin typeface="Gill Sans MT" pitchFamily="34" charset="0"/>
              </a:rPr>
              <a:t>nedolično ponašanje, odnosno sumnju u nedolično ponašanje.</a:t>
            </a:r>
          </a:p>
          <a:p>
            <a:pPr algn="just">
              <a:lnSpc>
                <a:spcPct val="90000"/>
              </a:lnSpc>
            </a:pPr>
            <a:endParaRPr lang="en-US" sz="1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F31AE7B2-5A77-4692-A8C8-5794D4B6F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 altLang="sr-Latn-RS" sz="2000" dirty="0" err="1"/>
              <a:t>Predmet</a:t>
            </a:r>
            <a:r>
              <a:rPr lang="en-US" altLang="sr-Latn-RS" sz="2000" dirty="0"/>
              <a:t> </a:t>
            </a:r>
            <a:r>
              <a:rPr lang="en-US" sz="2000" dirty="0">
                <a:latin typeface="Gill Sans MT" pitchFamily="34" charset="0"/>
              </a:rPr>
              <a:t>Mark </a:t>
            </a:r>
            <a:r>
              <a:rPr lang="en-US" sz="2000" dirty="0" err="1">
                <a:latin typeface="Gill Sans MT" pitchFamily="34" charset="0"/>
              </a:rPr>
              <a:t>Ciavarella</a:t>
            </a:r>
            <a:r>
              <a:rPr lang="en-US" altLang="sr-Latn-RS" sz="2000" dirty="0"/>
              <a:t> </a:t>
            </a:r>
            <a:br>
              <a:rPr lang="en-US" altLang="sr-Latn-RS" sz="2000" dirty="0"/>
            </a:br>
            <a:endParaRPr lang="bs-Latn-BA" altLang="sr-Latn-RS" sz="2000" dirty="0"/>
          </a:p>
        </p:txBody>
      </p:sp>
    </p:spTree>
    <p:extLst>
      <p:ext uri="{BB962C8B-B14F-4D97-AF65-F5344CB8AC3E}">
        <p14:creationId xmlns:p14="http://schemas.microsoft.com/office/powerpoint/2010/main" xmlns="" val="4057439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A8EBA8-0D9D-40C7-9658-6434EE975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886200"/>
          </a:xfrm>
        </p:spPr>
        <p:txBody>
          <a:bodyPr/>
          <a:lstStyle/>
          <a:p>
            <a:pPr marL="0" lvl="0" indent="0" algn="just">
              <a:buNone/>
            </a:pPr>
            <a:r>
              <a:rPr lang="hr-HR" sz="1400" b="1" dirty="0" err="1">
                <a:latin typeface="Gill Sans MT" pitchFamily="34" charset="0"/>
              </a:rPr>
              <a:t>Uticaj</a:t>
            </a:r>
            <a:r>
              <a:rPr lang="hr-HR" sz="1400" b="1" dirty="0">
                <a:latin typeface="Gill Sans MT" pitchFamily="34" charset="0"/>
              </a:rPr>
              <a:t> III – Reforma </a:t>
            </a:r>
            <a:r>
              <a:rPr lang="hr-HR" sz="1400" b="1" dirty="0" err="1">
                <a:latin typeface="Gill Sans MT" pitchFamily="34" charset="0"/>
              </a:rPr>
              <a:t>sudijske</a:t>
            </a:r>
            <a:r>
              <a:rPr lang="hr-HR" sz="1400" b="1" dirty="0">
                <a:latin typeface="Gill Sans MT" pitchFamily="34" charset="0"/>
              </a:rPr>
              <a:t> discipline</a:t>
            </a:r>
          </a:p>
          <a:p>
            <a:pPr marL="0" indent="0" algn="just">
              <a:spcBef>
                <a:spcPts val="0"/>
              </a:spcBef>
              <a:buNone/>
            </a:pPr>
            <a:endParaRPr lang="hr-HR" sz="1400" dirty="0">
              <a:latin typeface="Gill Sans MT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hr-HR" sz="1400" dirty="0">
                <a:latin typeface="Gill Sans MT" pitchFamily="34" charset="0"/>
              </a:rPr>
              <a:t>Komisija je preporučila da Disciplinski odbor za sudije ponašanje poduzme sljedeće radnje:</a:t>
            </a:r>
          </a:p>
          <a:p>
            <a:pPr marL="0" indent="0" algn="just">
              <a:spcBef>
                <a:spcPts val="0"/>
              </a:spcBef>
              <a:buNone/>
            </a:pPr>
            <a:endParaRPr lang="hr-HR" sz="140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</a:pPr>
            <a:r>
              <a:rPr lang="hr-HR" sz="1400" dirty="0">
                <a:latin typeface="Gill Sans MT" pitchFamily="34" charset="0"/>
              </a:rPr>
              <a:t>osnuje radnu grupu da izvrši pregled interni operativnih procedura Odbora;</a:t>
            </a:r>
          </a:p>
          <a:p>
            <a:pPr algn="just">
              <a:spcBef>
                <a:spcPts val="0"/>
              </a:spcBef>
            </a:pPr>
            <a:endParaRPr lang="hr-HR" sz="140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</a:pPr>
            <a:r>
              <a:rPr lang="hr-HR" sz="1400" dirty="0">
                <a:latin typeface="Gill Sans MT" pitchFamily="34" charset="0"/>
              </a:rPr>
              <a:t>detaljnije izvještava na godišnjem nivou o djelovanju Odbora i broju podnesenih pritužbi;</a:t>
            </a:r>
          </a:p>
          <a:p>
            <a:pPr algn="just">
              <a:spcBef>
                <a:spcPts val="0"/>
              </a:spcBef>
            </a:pPr>
            <a:endParaRPr lang="hr-HR" sz="140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</a:pPr>
            <a:r>
              <a:rPr lang="hr-HR" sz="1400" dirty="0">
                <a:latin typeface="Gill Sans MT" pitchFamily="34" charset="0"/>
              </a:rPr>
              <a:t>osigura da web stranica Odbora sadrži jasne upute da bi javnost mogla podnositi pritužbe putem interneta;</a:t>
            </a:r>
          </a:p>
          <a:p>
            <a:pPr algn="just">
              <a:spcBef>
                <a:spcPts val="0"/>
              </a:spcBef>
            </a:pPr>
            <a:endParaRPr lang="hr-HR" sz="140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</a:pPr>
            <a:r>
              <a:rPr lang="hr-HR" sz="1400" dirty="0">
                <a:latin typeface="Gill Sans MT" pitchFamily="34" charset="0"/>
              </a:rPr>
              <a:t>ograniči stepen diskrecije koju ima glavni savjetnik Odbora za podnošenje pritužbi;</a:t>
            </a:r>
          </a:p>
          <a:p>
            <a:pPr algn="just">
              <a:spcBef>
                <a:spcPts val="0"/>
              </a:spcBef>
            </a:pPr>
            <a:endParaRPr lang="hr-HR" sz="140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</a:pPr>
            <a:r>
              <a:rPr lang="hr-HR" sz="1400" dirty="0">
                <a:latin typeface="Gill Sans MT" pitchFamily="34" charset="0"/>
              </a:rPr>
              <a:t>uspostavi saradnju sa Državnom advokatskom komorom na organiziranju edukacija za advokate/javnost o radu </a:t>
            </a:r>
            <a:r>
              <a:rPr lang="hr-HR" sz="1400" dirty="0" err="1">
                <a:latin typeface="Gill Sans MT" pitchFamily="34" charset="0"/>
              </a:rPr>
              <a:t>sudijskog</a:t>
            </a:r>
            <a:r>
              <a:rPr lang="hr-HR" sz="1400" dirty="0">
                <a:latin typeface="Gill Sans MT" pitchFamily="34" charset="0"/>
              </a:rPr>
              <a:t> disciplinskog odbora i načinu prijavljivanja nedoličnog ponašanja sudija.</a:t>
            </a:r>
          </a:p>
          <a:p>
            <a:pPr algn="just"/>
            <a:endParaRPr lang="en-US" sz="20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389DED9-574E-40A0-B5A8-F6628BE06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 altLang="sr-Latn-RS" sz="2000" dirty="0" err="1"/>
              <a:t>Predmet</a:t>
            </a:r>
            <a:r>
              <a:rPr lang="en-US" altLang="sr-Latn-RS" sz="2000" dirty="0"/>
              <a:t> </a:t>
            </a:r>
            <a:r>
              <a:rPr lang="en-US" sz="2000" dirty="0">
                <a:latin typeface="Gill Sans MT" pitchFamily="34" charset="0"/>
              </a:rPr>
              <a:t>Mark </a:t>
            </a:r>
            <a:r>
              <a:rPr lang="en-US" sz="2000" dirty="0" err="1">
                <a:latin typeface="Gill Sans MT" pitchFamily="34" charset="0"/>
              </a:rPr>
              <a:t>Ciavarella</a:t>
            </a:r>
            <a:r>
              <a:rPr lang="en-US" altLang="sr-Latn-RS" sz="2000" dirty="0"/>
              <a:t> </a:t>
            </a:r>
            <a:br>
              <a:rPr lang="en-US" altLang="sr-Latn-RS" sz="2000" dirty="0"/>
            </a:br>
            <a:endParaRPr lang="bs-Latn-BA" altLang="sr-Latn-RS" sz="2000" dirty="0"/>
          </a:p>
        </p:txBody>
      </p:sp>
    </p:spTree>
    <p:extLst>
      <p:ext uri="{BB962C8B-B14F-4D97-AF65-F5344CB8AC3E}">
        <p14:creationId xmlns:p14="http://schemas.microsoft.com/office/powerpoint/2010/main" xmlns="" val="3201050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5A8334-F31F-4718-A251-F79FFC12B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0" indent="0">
              <a:buNone/>
            </a:pPr>
            <a:r>
              <a:rPr lang="hr-HR" sz="1400" b="1" dirty="0" err="1">
                <a:latin typeface="Gill Sans MT" pitchFamily="34" charset="0"/>
              </a:rPr>
              <a:t>Uticaj</a:t>
            </a:r>
            <a:r>
              <a:rPr lang="hr-HR" sz="1400" b="1" dirty="0">
                <a:latin typeface="Gill Sans MT" pitchFamily="34" charset="0"/>
              </a:rPr>
              <a:t> IV – Kodeks ponašanja zaposlenika u pravosuđu</a:t>
            </a:r>
          </a:p>
          <a:p>
            <a:pPr marL="0" indent="0">
              <a:buNone/>
            </a:pPr>
            <a:endParaRPr lang="hr-HR" sz="1400" dirty="0">
              <a:latin typeface="Gill Sans MT" pitchFamily="34" charset="0"/>
            </a:endParaRPr>
          </a:p>
          <a:p>
            <a:r>
              <a:rPr lang="hr-HR" sz="1400" dirty="0">
                <a:latin typeface="Gill Sans MT" pitchFamily="34" charset="0"/>
              </a:rPr>
              <a:t>U oktobru 2010, Vrhovni sud Pennsylvanije donio je Kodeks ponašanja zaposlenika u pravosuđu (i izmijenio Zakon o prijaviteljima korupcije (zviždačima) Pennsylvanije s ciljem zaštite zaposlenika). </a:t>
            </a:r>
          </a:p>
          <a:p>
            <a:endParaRPr lang="hr-HR" sz="1400" dirty="0">
              <a:latin typeface="Gill Sans MT" pitchFamily="34" charset="0"/>
            </a:endParaRPr>
          </a:p>
          <a:p>
            <a:r>
              <a:rPr lang="hr-HR" sz="1400" dirty="0">
                <a:latin typeface="Gill Sans MT" pitchFamily="34" charset="0"/>
              </a:rPr>
              <a:t>Zaposlenici u pravosuđu u </a:t>
            </a:r>
            <a:r>
              <a:rPr lang="hr-HR" sz="1400" dirty="0" err="1">
                <a:latin typeface="Gill Sans MT" pitchFamily="34" charset="0"/>
              </a:rPr>
              <a:t>Pennsylvaniji</a:t>
            </a:r>
            <a:r>
              <a:rPr lang="hr-HR" sz="1400" dirty="0">
                <a:latin typeface="Gill Sans MT" pitchFamily="34" charset="0"/>
              </a:rPr>
              <a:t> imaju izričitu dužnost da prijave svako kršenje Kodeksa ponašanja </a:t>
            </a:r>
            <a:r>
              <a:rPr lang="hr-HR" sz="1400" dirty="0" err="1">
                <a:latin typeface="Gill Sans MT" pitchFamily="34" charset="0"/>
              </a:rPr>
              <a:t>sudija</a:t>
            </a:r>
            <a:r>
              <a:rPr lang="hr-HR" sz="1400" dirty="0">
                <a:latin typeface="Gill Sans MT" pitchFamily="34" charset="0"/>
              </a:rPr>
              <a:t> ili bilo koje politike u sudskom sistemu bez straha od odmazde.</a:t>
            </a:r>
          </a:p>
          <a:p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AFAD5BE-51BD-4AEE-B8CE-634C0CEFE9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4419600"/>
            <a:ext cx="4440343" cy="12288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B02487E7-24B3-437C-9328-C958AA6F2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 altLang="sr-Latn-RS" sz="2000" dirty="0" err="1"/>
              <a:t>Predmet</a:t>
            </a:r>
            <a:r>
              <a:rPr lang="en-US" altLang="sr-Latn-RS" sz="2000" dirty="0"/>
              <a:t> </a:t>
            </a:r>
            <a:r>
              <a:rPr lang="en-US" sz="2000" dirty="0">
                <a:latin typeface="Gill Sans MT" pitchFamily="34" charset="0"/>
              </a:rPr>
              <a:t>Mark </a:t>
            </a:r>
            <a:r>
              <a:rPr lang="en-US" sz="2000" dirty="0" err="1">
                <a:latin typeface="Gill Sans MT" pitchFamily="34" charset="0"/>
              </a:rPr>
              <a:t>Ciavarella</a:t>
            </a:r>
            <a:r>
              <a:rPr lang="en-US" altLang="sr-Latn-RS" sz="2000" dirty="0"/>
              <a:t> </a:t>
            </a:r>
            <a:br>
              <a:rPr lang="en-US" altLang="sr-Latn-RS" sz="2000" dirty="0"/>
            </a:br>
            <a:endParaRPr lang="bs-Latn-BA" altLang="sr-Latn-RS" sz="2000" dirty="0"/>
          </a:p>
        </p:txBody>
      </p:sp>
    </p:spTree>
    <p:extLst>
      <p:ext uri="{BB962C8B-B14F-4D97-AF65-F5344CB8AC3E}">
        <p14:creationId xmlns:p14="http://schemas.microsoft.com/office/powerpoint/2010/main" xmlns="" val="1397103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740021-DBC2-4B17-9A60-6A4F2258E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038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r-HR" sz="1400" b="1" dirty="0">
                <a:latin typeface="Gill Sans MT" pitchFamily="34" charset="0"/>
              </a:rPr>
              <a:t>Društveni </a:t>
            </a:r>
            <a:r>
              <a:rPr lang="hr-HR" sz="1400" b="1" dirty="0" err="1">
                <a:latin typeface="Gill Sans MT" pitchFamily="34" charset="0"/>
              </a:rPr>
              <a:t>uticaj</a:t>
            </a:r>
            <a:r>
              <a:rPr lang="hr-HR" sz="1400" b="1" dirty="0">
                <a:latin typeface="Gill Sans MT" pitchFamily="34" charset="0"/>
              </a:rPr>
              <a:t> (nastavak)</a:t>
            </a:r>
          </a:p>
          <a:p>
            <a:pPr>
              <a:spcBef>
                <a:spcPts val="0"/>
              </a:spcBef>
            </a:pPr>
            <a:r>
              <a:rPr lang="hr-HR" sz="1400" dirty="0">
                <a:latin typeface="Gill Sans MT" pitchFamily="34" charset="0"/>
              </a:rPr>
              <a:t>„Djeca u zamjenu za keš” bilježi kako su porodice i društvena zajednica patile zbog </a:t>
            </a:r>
            <a:r>
              <a:rPr lang="hr-HR" sz="1400" dirty="0" err="1">
                <a:latin typeface="Gill Sans MT" pitchFamily="34" charset="0"/>
              </a:rPr>
              <a:t>sudijske</a:t>
            </a:r>
            <a:r>
              <a:rPr lang="hr-HR" sz="1400" dirty="0">
                <a:latin typeface="Gill Sans MT" pitchFamily="34" charset="0"/>
              </a:rPr>
              <a:t> korupcije.</a:t>
            </a:r>
          </a:p>
          <a:p>
            <a:pPr>
              <a:spcBef>
                <a:spcPts val="0"/>
              </a:spcBef>
            </a:pPr>
            <a:endParaRPr lang="hr-HR" sz="1400" dirty="0">
              <a:latin typeface="Gill Sans MT" pitchFamily="34" charset="0"/>
            </a:endParaRPr>
          </a:p>
          <a:p>
            <a:pPr>
              <a:spcBef>
                <a:spcPts val="0"/>
              </a:spcBef>
            </a:pPr>
            <a:endParaRPr lang="hr-HR" sz="1400" dirty="0">
              <a:latin typeface="Gill Sans MT" pitchFamily="34" charset="0"/>
            </a:endParaRPr>
          </a:p>
          <a:p>
            <a:pPr>
              <a:spcBef>
                <a:spcPts val="0"/>
              </a:spcBef>
            </a:pPr>
            <a:endParaRPr lang="hr-HR" sz="1400" dirty="0">
              <a:latin typeface="Gill Sans MT" pitchFamily="34" charset="0"/>
            </a:endParaRPr>
          </a:p>
          <a:p>
            <a:pPr>
              <a:spcBef>
                <a:spcPts val="0"/>
              </a:spcBef>
            </a:pPr>
            <a:endParaRPr lang="hr-HR" sz="1400" dirty="0">
              <a:latin typeface="Gill Sans MT" pitchFamily="34" charset="0"/>
            </a:endParaRPr>
          </a:p>
          <a:p>
            <a:pPr>
              <a:spcBef>
                <a:spcPts val="0"/>
              </a:spcBef>
            </a:pPr>
            <a:endParaRPr lang="hr-HR" sz="1400" dirty="0">
              <a:latin typeface="Gill Sans MT" pitchFamily="34" charset="0"/>
            </a:endParaRPr>
          </a:p>
          <a:p>
            <a:pPr>
              <a:spcBef>
                <a:spcPts val="0"/>
              </a:spcBef>
            </a:pPr>
            <a:endParaRPr lang="hr-HR" sz="1400" dirty="0">
              <a:latin typeface="Gill Sans MT" pitchFamily="34" charset="0"/>
            </a:endParaRPr>
          </a:p>
          <a:p>
            <a:pPr>
              <a:spcBef>
                <a:spcPts val="0"/>
              </a:spcBef>
            </a:pPr>
            <a:endParaRPr lang="hr-HR" sz="1400" dirty="0">
              <a:latin typeface="Gill Sans MT" pitchFamily="34" charset="0"/>
            </a:endParaRPr>
          </a:p>
          <a:p>
            <a:pPr>
              <a:spcBef>
                <a:spcPts val="0"/>
              </a:spcBef>
            </a:pPr>
            <a:endParaRPr lang="hr-HR" sz="1400" dirty="0">
              <a:latin typeface="Gill Sans MT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400" dirty="0">
              <a:latin typeface="Gill Sans MT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400" dirty="0">
              <a:latin typeface="Gill Sans MT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1400" dirty="0">
                <a:latin typeface="Gill Sans MT" pitchFamily="34" charset="0"/>
              </a:rPr>
              <a:t>Centar za maloljetničko pravo je uložio saveznu tužbu u ime maloljetnika. Savezni sud je presudio: </a:t>
            </a:r>
          </a:p>
          <a:p>
            <a:pPr marL="0" indent="0">
              <a:spcBef>
                <a:spcPts val="0"/>
              </a:spcBef>
              <a:buNone/>
            </a:pPr>
            <a:endParaRPr lang="hr-HR" sz="1400" dirty="0">
              <a:latin typeface="Gill Sans MT" pitchFamily="34" charset="0"/>
            </a:endParaRPr>
          </a:p>
          <a:p>
            <a:pPr>
              <a:spcBef>
                <a:spcPts val="0"/>
              </a:spcBef>
            </a:pPr>
            <a:r>
              <a:rPr lang="hr-HR" sz="1400" dirty="0" err="1">
                <a:latin typeface="Gill Sans MT" pitchFamily="34" charset="0"/>
              </a:rPr>
              <a:t>Ciavarella</a:t>
            </a:r>
            <a:r>
              <a:rPr lang="hr-HR" sz="1400" dirty="0">
                <a:latin typeface="Gill Sans MT" pitchFamily="34" charset="0"/>
              </a:rPr>
              <a:t> nije </a:t>
            </a:r>
            <a:r>
              <a:rPr lang="hr-HR" sz="1400" u="sng" dirty="0">
                <a:latin typeface="Gill Sans MT" pitchFamily="34" charset="0"/>
              </a:rPr>
              <a:t>imao imunitet</a:t>
            </a:r>
            <a:r>
              <a:rPr lang="hr-HR" sz="1400" dirty="0">
                <a:latin typeface="Gill Sans MT" pitchFamily="34" charset="0"/>
              </a:rPr>
              <a:t> jer njegova postupanja po svojoj prirodi nisu bila </a:t>
            </a:r>
            <a:r>
              <a:rPr lang="hr-HR" sz="1400" dirty="0" err="1">
                <a:latin typeface="Gill Sans MT" pitchFamily="34" charset="0"/>
              </a:rPr>
              <a:t>sudijska</a:t>
            </a:r>
            <a:r>
              <a:rPr lang="hr-HR" sz="1400" dirty="0">
                <a:latin typeface="Gill Sans MT" pitchFamily="34" charset="0"/>
              </a:rPr>
              <a:t>, te je stoga odgovoran za građanske optužbe protiv njega.  </a:t>
            </a:r>
          </a:p>
          <a:p>
            <a:pPr>
              <a:spcBef>
                <a:spcPts val="0"/>
              </a:spcBef>
            </a:pPr>
            <a:r>
              <a:rPr lang="hr-HR" sz="1400" dirty="0">
                <a:latin typeface="Gill Sans MT" pitchFamily="34" charset="0"/>
              </a:rPr>
              <a:t>Politika „nulte tolerancije” imala je </a:t>
            </a:r>
            <a:r>
              <a:rPr lang="hr-HR" sz="1400" dirty="0" err="1">
                <a:latin typeface="Gill Sans MT" pitchFamily="34" charset="0"/>
              </a:rPr>
              <a:t>vansudske</a:t>
            </a:r>
            <a:r>
              <a:rPr lang="hr-HR" sz="1400" dirty="0">
                <a:latin typeface="Gill Sans MT" pitchFamily="34" charset="0"/>
              </a:rPr>
              <a:t> motive (</a:t>
            </a:r>
            <a:r>
              <a:rPr lang="hr-HR" sz="1400" dirty="0" err="1">
                <a:latin typeface="Gill Sans MT" pitchFamily="34" charset="0"/>
              </a:rPr>
              <a:t>finansijske</a:t>
            </a:r>
            <a:r>
              <a:rPr lang="hr-HR" sz="1400" dirty="0">
                <a:latin typeface="Gill Sans MT" pitchFamily="34" charset="0"/>
              </a:rPr>
              <a:t>) i ne potpada pod opseg </a:t>
            </a:r>
            <a:r>
              <a:rPr lang="hr-HR" sz="1400" dirty="0" err="1">
                <a:latin typeface="Gill Sans MT" pitchFamily="34" charset="0"/>
              </a:rPr>
              <a:t>sudijskog</a:t>
            </a:r>
            <a:r>
              <a:rPr lang="hr-HR" sz="1400" dirty="0">
                <a:latin typeface="Gill Sans MT" pitchFamily="34" charset="0"/>
              </a:rPr>
              <a:t> djelovanja.</a:t>
            </a:r>
          </a:p>
          <a:p>
            <a:endParaRPr lang="en-US" sz="18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6CB0458E-ABE6-49C8-A0E0-E5C760E54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 altLang="sr-Latn-RS" sz="2000" dirty="0" err="1"/>
              <a:t>Predmet</a:t>
            </a:r>
            <a:r>
              <a:rPr lang="en-US" altLang="sr-Latn-RS" sz="2000" dirty="0"/>
              <a:t> </a:t>
            </a:r>
            <a:r>
              <a:rPr lang="en-US" sz="2000" dirty="0">
                <a:latin typeface="Gill Sans MT" pitchFamily="34" charset="0"/>
              </a:rPr>
              <a:t>Mark </a:t>
            </a:r>
            <a:r>
              <a:rPr lang="en-US" sz="2000" dirty="0" err="1">
                <a:latin typeface="Gill Sans MT" pitchFamily="34" charset="0"/>
              </a:rPr>
              <a:t>Ciavarella</a:t>
            </a:r>
            <a:r>
              <a:rPr lang="en-US" altLang="sr-Latn-RS" sz="2000" dirty="0"/>
              <a:t> </a:t>
            </a:r>
            <a:br>
              <a:rPr lang="en-US" altLang="sr-Latn-RS" sz="2000" dirty="0"/>
            </a:br>
            <a:endParaRPr lang="bs-Latn-BA" altLang="sr-Latn-RS" sz="2000" dirty="0"/>
          </a:p>
        </p:txBody>
      </p:sp>
    </p:spTree>
    <p:extLst>
      <p:ext uri="{BB962C8B-B14F-4D97-AF65-F5344CB8AC3E}">
        <p14:creationId xmlns:p14="http://schemas.microsoft.com/office/powerpoint/2010/main" xmlns="" val="3722670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077200" cy="609600"/>
          </a:xfrm>
        </p:spPr>
        <p:txBody>
          <a:bodyPr/>
          <a:lstStyle/>
          <a:p>
            <a:r>
              <a:rPr lang="hr-HR" altLang="sr-Latn-RS" sz="2000" dirty="0">
                <a:latin typeface="Gill Sans MT" panose="020B0502020104020203" pitchFamily="34" charset="0"/>
              </a:rPr>
              <a:t>Reforma tužilačkog ponašanja u New Yorku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685800" y="220980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hr-HR" altLang="sr-Latn-RS" sz="1400" b="1" dirty="0">
                <a:latin typeface="Gill Sans MT" panose="020B0502020104020203" pitchFamily="34" charset="0"/>
              </a:rPr>
              <a:t>Historijat</a:t>
            </a:r>
          </a:p>
          <a:p>
            <a:pPr marL="0" indent="0">
              <a:buNone/>
            </a:pPr>
            <a:endParaRPr lang="hr-HR" sz="1400" dirty="0">
              <a:latin typeface="Gill Sans MT" panose="020B0502020104020203" pitchFamily="34" charset="0"/>
            </a:endParaRPr>
          </a:p>
          <a:p>
            <a:r>
              <a:rPr lang="hr-HR" sz="1400" dirty="0">
                <a:latin typeface="Gill Sans MT" panose="020B0502020104020203" pitchFamily="34" charset="0"/>
              </a:rPr>
              <a:t>2016. godine, </a:t>
            </a:r>
            <a:r>
              <a:rPr lang="hr-HR" sz="1400" dirty="0" err="1">
                <a:latin typeface="Gill Sans MT" panose="020B0502020104020203" pitchFamily="34" charset="0"/>
              </a:rPr>
              <a:t>Innocence</a:t>
            </a:r>
            <a:r>
              <a:rPr lang="hr-HR" sz="1400" dirty="0">
                <a:latin typeface="Gill Sans MT" panose="020B0502020104020203" pitchFamily="34" charset="0"/>
              </a:rPr>
              <a:t> projekat utvrdio je da je vodeći uzrok pogrešnih osuda </a:t>
            </a:r>
            <a:r>
              <a:rPr lang="hr-HR" sz="1400" b="1" u="sng" dirty="0">
                <a:latin typeface="Gill Sans MT" panose="020B0502020104020203" pitchFamily="34" charset="0"/>
              </a:rPr>
              <a:t>nedolično ponašanje tužilaca</a:t>
            </a:r>
            <a:r>
              <a:rPr lang="hr-HR" sz="1400" dirty="0">
                <a:latin typeface="Gill Sans MT" panose="020B0502020104020203" pitchFamily="34" charset="0"/>
              </a:rPr>
              <a:t>. </a:t>
            </a:r>
          </a:p>
          <a:p>
            <a:endParaRPr lang="hr-HR" sz="1400" dirty="0">
              <a:latin typeface="Gill Sans MT" panose="020B0502020104020203" pitchFamily="34" charset="0"/>
            </a:endParaRPr>
          </a:p>
          <a:p>
            <a:r>
              <a:rPr lang="hr-HR" sz="1400" dirty="0">
                <a:latin typeface="Gill Sans MT" panose="020B0502020104020203" pitchFamily="34" charset="0"/>
              </a:rPr>
              <a:t>Država New York ima </a:t>
            </a:r>
            <a:r>
              <a:rPr lang="hr-HR" sz="1400" b="1" u="sng" dirty="0">
                <a:latin typeface="Gill Sans MT" panose="020B0502020104020203" pitchFamily="34" charset="0"/>
              </a:rPr>
              <a:t>drugu najvišu stopu osuđivanosti nevinih civila</a:t>
            </a:r>
            <a:r>
              <a:rPr lang="hr-HR" sz="1400" b="1" dirty="0">
                <a:latin typeface="Gill Sans MT" panose="020B0502020104020203" pitchFamily="34" charset="0"/>
              </a:rPr>
              <a:t> </a:t>
            </a:r>
            <a:r>
              <a:rPr lang="hr-HR" sz="1400" dirty="0">
                <a:latin typeface="Gill Sans MT" panose="020B0502020104020203" pitchFamily="34" charset="0"/>
              </a:rPr>
              <a:t>u SAD-u. </a:t>
            </a:r>
          </a:p>
          <a:p>
            <a:endParaRPr lang="hr-HR" sz="1400" dirty="0">
              <a:latin typeface="Gill Sans MT" panose="020B0502020104020203" pitchFamily="34" charset="0"/>
            </a:endParaRPr>
          </a:p>
          <a:p>
            <a:r>
              <a:rPr lang="hr-HR" sz="1400" dirty="0">
                <a:latin typeface="Gill Sans MT" panose="020B0502020104020203" pitchFamily="34" charset="0"/>
              </a:rPr>
              <a:t>U periodu od četiri godine</a:t>
            </a:r>
          </a:p>
          <a:p>
            <a:pPr lvl="1"/>
            <a:r>
              <a:rPr lang="hr-HR" sz="1400" dirty="0">
                <a:latin typeface="Gill Sans MT" panose="020B0502020104020203" pitchFamily="34" charset="0"/>
              </a:rPr>
              <a:t>Od 660 prijavljenih slučajeva nedoličnog ponašanja tužilaca, 133 slučaja su rezultirala preinačenjem osuđujućih presuda.</a:t>
            </a:r>
          </a:p>
          <a:p>
            <a:pPr lvl="1"/>
            <a:r>
              <a:rPr lang="hr-HR" sz="1400" dirty="0">
                <a:latin typeface="Gill Sans MT" panose="020B0502020104020203" pitchFamily="34" charset="0"/>
              </a:rPr>
              <a:t>Samo je </a:t>
            </a:r>
            <a:r>
              <a:rPr lang="hr-HR" sz="1400" b="1" u="sng" dirty="0">
                <a:latin typeface="Gill Sans MT" panose="020B0502020104020203" pitchFamily="34" charset="0"/>
              </a:rPr>
              <a:t>jedan</a:t>
            </a:r>
            <a:r>
              <a:rPr lang="hr-HR" sz="1400" dirty="0">
                <a:latin typeface="Gill Sans MT" panose="020B0502020104020203" pitchFamily="34" charset="0"/>
              </a:rPr>
              <a:t> tužilac disciplinski odgovarao. </a:t>
            </a:r>
          </a:p>
          <a:p>
            <a:pPr lvl="1"/>
            <a:r>
              <a:rPr lang="hr-HR" sz="1400" dirty="0">
                <a:latin typeface="Gill Sans MT" panose="020B0502020104020203" pitchFamily="34" charset="0"/>
              </a:rPr>
              <a:t>Postoji percepcija da se tužioci ne pozivaju na odgovornost za neetično ponašanje. </a:t>
            </a:r>
            <a:endParaRPr lang="hr-HR" altLang="sr-Latn-RS" sz="1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4864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077200" cy="609600"/>
          </a:xfrm>
        </p:spPr>
        <p:txBody>
          <a:bodyPr/>
          <a:lstStyle/>
          <a:p>
            <a:r>
              <a:rPr lang="hr-HR" altLang="sr-Latn-RS" sz="2000" dirty="0">
                <a:latin typeface="Gill Sans MT" panose="020B0502020104020203" pitchFamily="34" charset="0"/>
              </a:rPr>
              <a:t>Reforma tužilačkog ponašanja u New Yorku</a:t>
            </a:r>
            <a:endParaRPr lang="bs-Latn-BA" altLang="sr-Latn-RS" sz="2000" dirty="0">
              <a:latin typeface="Gill Sans MT" panose="020B0502020104020203" pitchFamily="34" charset="0"/>
            </a:endParaRP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1400" b="1" dirty="0"/>
              <a:t>Inicijativa za tužilačku reformu</a:t>
            </a:r>
          </a:p>
          <a:p>
            <a:pPr marL="0" indent="0">
              <a:spcBef>
                <a:spcPts val="0"/>
              </a:spcBef>
              <a:buNone/>
            </a:pPr>
            <a:endParaRPr lang="hr-HR" sz="14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hr-HR" sz="1400" dirty="0">
                <a:latin typeface="Gill Sans MT" panose="020B0502020104020203" pitchFamily="34" charset="0"/>
              </a:rPr>
              <a:t>Godine 2018, Zakonodavno tijelo države New York donijelo je zakon kojim se uspostavlja </a:t>
            </a:r>
            <a:r>
              <a:rPr lang="hr-HR" sz="1400" b="1" u="sng" dirty="0">
                <a:latin typeface="Gill Sans MT" panose="020B0502020104020203" pitchFamily="34" charset="0"/>
              </a:rPr>
              <a:t>prva Državna disciplinska komisija za tužioce (sa 11 članova)</a:t>
            </a:r>
            <a:r>
              <a:rPr lang="hr-HR" sz="1400" dirty="0">
                <a:latin typeface="Gill Sans MT" panose="020B0502020104020203" pitchFamily="34" charset="0"/>
              </a:rPr>
              <a:t> u SAD-u.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400" dirty="0">
                <a:latin typeface="Gill Sans MT" panose="020B0502020104020203" pitchFamily="34" charset="0"/>
              </a:rPr>
              <a:t>       Komisija bi bila nadležna da </a:t>
            </a:r>
          </a:p>
          <a:p>
            <a:pPr marL="576263" lvl="2">
              <a:spcBef>
                <a:spcPts val="0"/>
              </a:spcBef>
            </a:pPr>
            <a:r>
              <a:rPr lang="hr-HR" sz="1400" dirty="0">
                <a:latin typeface="Gill Sans MT" panose="020B0502020104020203" pitchFamily="34" charset="0"/>
              </a:rPr>
              <a:t>Nadzire 62 okružna tužioca države;</a:t>
            </a:r>
          </a:p>
          <a:p>
            <a:pPr marL="576263" lvl="2">
              <a:spcBef>
                <a:spcPts val="0"/>
              </a:spcBef>
            </a:pPr>
            <a:r>
              <a:rPr lang="hr-HR" sz="1400" dirty="0">
                <a:latin typeface="Gill Sans MT" panose="020B0502020104020203" pitchFamily="34" charset="0"/>
              </a:rPr>
              <a:t>Vodi istražna saslušanja protiv tužilaca koji su optuženi za nedolično ponašanje;</a:t>
            </a:r>
          </a:p>
          <a:p>
            <a:pPr marL="576263" lvl="2">
              <a:spcBef>
                <a:spcPts val="0"/>
              </a:spcBef>
            </a:pPr>
            <a:r>
              <a:rPr lang="hr-HR" sz="1400" dirty="0">
                <a:latin typeface="Gill Sans MT" panose="020B0502020104020203" pitchFamily="34" charset="0"/>
              </a:rPr>
              <a:t>O nalazima izvještavaju Guvernera koji bi imao ovlaštenje da razriješi tužioce dužnosti. </a:t>
            </a:r>
          </a:p>
          <a:p>
            <a:pPr lvl="2">
              <a:spcBef>
                <a:spcPts val="0"/>
              </a:spcBef>
            </a:pPr>
            <a:endParaRPr lang="hr-HR" sz="1400" dirty="0">
              <a:latin typeface="Gill Sans MT" panose="020B0502020104020203" pitchFamily="34" charset="0"/>
            </a:endParaRPr>
          </a:p>
          <a:p>
            <a:r>
              <a:rPr lang="hr-HR" sz="1400" dirty="0">
                <a:latin typeface="Gill Sans MT" panose="020B0502020104020203" pitchFamily="34" charset="0"/>
              </a:rPr>
              <a:t>U oktobru 2018, DAASNY je pokrenuo tužbu kojom se ovo zakonodavstvo osporava. </a:t>
            </a:r>
          </a:p>
          <a:p>
            <a:endParaRPr lang="hr-HR" sz="1400" dirty="0">
              <a:latin typeface="Gill Sans MT" panose="020B0502020104020203" pitchFamily="34" charset="0"/>
            </a:endParaRPr>
          </a:p>
          <a:p>
            <a:r>
              <a:rPr lang="hr-HR" sz="1400" dirty="0">
                <a:latin typeface="Gill Sans MT" panose="020B0502020104020203" pitchFamily="34" charset="0"/>
              </a:rPr>
              <a:t>U decembru 2018, tužba je zaustavljena zajedničkim dogovorom čime se provedba zakona odložila dok se ne izrade njegove izmjene.</a:t>
            </a:r>
          </a:p>
          <a:p>
            <a:pPr>
              <a:spcBef>
                <a:spcPts val="0"/>
              </a:spcBef>
            </a:pPr>
            <a:endParaRPr lang="en-US" sz="1400" dirty="0">
              <a:latin typeface="Gill Sans MT" panose="020B0502020104020203" pitchFamily="34" charset="0"/>
            </a:endParaRPr>
          </a:p>
          <a:p>
            <a:endParaRPr lang="bs-Latn-BA" altLang="sr-Latn-RS" sz="1400" dirty="0"/>
          </a:p>
        </p:txBody>
      </p:sp>
    </p:spTree>
    <p:extLst>
      <p:ext uri="{BB962C8B-B14F-4D97-AF65-F5344CB8AC3E}">
        <p14:creationId xmlns:p14="http://schemas.microsoft.com/office/powerpoint/2010/main" xmlns="" val="1913432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077200" cy="609600"/>
          </a:xfrm>
        </p:spPr>
        <p:txBody>
          <a:bodyPr/>
          <a:lstStyle/>
          <a:p>
            <a:r>
              <a:rPr lang="hr-HR" altLang="sr-Latn-RS" sz="2000" dirty="0">
                <a:latin typeface="Gill Sans MT" panose="020B0502020104020203" pitchFamily="34" charset="0"/>
              </a:rPr>
              <a:t>Reforma tužilačkog ponašanja u New Yorku</a:t>
            </a:r>
            <a:endParaRPr lang="bs-Latn-BA" altLang="sr-Latn-RS" sz="2000" dirty="0">
              <a:latin typeface="Gill Sans MT" panose="020B0502020104020203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57B87958-8B18-4D07-92A0-9D41BC149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6019800" cy="4038600"/>
          </a:xfrm>
        </p:spPr>
        <p:txBody>
          <a:bodyPr/>
          <a:lstStyle/>
          <a:p>
            <a:pPr marL="0" indent="0">
              <a:buNone/>
            </a:pPr>
            <a:r>
              <a:rPr lang="hr-HR" sz="1400" b="1" dirty="0"/>
              <a:t>Mišljenja</a:t>
            </a:r>
          </a:p>
          <a:p>
            <a:pPr marL="0" indent="0">
              <a:buNone/>
            </a:pPr>
            <a:endParaRPr lang="hr-HR" sz="1400" b="1" dirty="0"/>
          </a:p>
          <a:p>
            <a:r>
              <a:rPr lang="hr-HR" sz="1400" i="1" dirty="0">
                <a:latin typeface="Gill Sans MT" panose="020B0502020104020203" pitchFamily="34" charset="0"/>
              </a:rPr>
              <a:t>Okružni tužilac okruga </a:t>
            </a:r>
            <a:r>
              <a:rPr lang="hr-HR" sz="1400" i="1" dirty="0" err="1">
                <a:latin typeface="Gill Sans MT" panose="020B0502020104020203" pitchFamily="34" charset="0"/>
              </a:rPr>
              <a:t>Albany</a:t>
            </a:r>
            <a:r>
              <a:rPr lang="hr-HR" sz="1400" i="1" dirty="0">
                <a:latin typeface="Gill Sans MT" panose="020B0502020104020203" pitchFamily="34" charset="0"/>
              </a:rPr>
              <a:t>, David </a:t>
            </a:r>
            <a:r>
              <a:rPr lang="hr-HR" sz="1400" i="1" dirty="0" err="1">
                <a:latin typeface="Gill Sans MT" panose="020B0502020104020203" pitchFamily="34" charset="0"/>
              </a:rPr>
              <a:t>Soares</a:t>
            </a:r>
            <a:r>
              <a:rPr lang="hr-HR" sz="1400" i="1" dirty="0">
                <a:latin typeface="Gill Sans MT" panose="020B0502020104020203" pitchFamily="34" charset="0"/>
              </a:rPr>
              <a:t>, predsjednik/Udruženje okružnih tužilaca</a:t>
            </a:r>
            <a:r>
              <a:rPr lang="hr-HR" sz="1400" dirty="0">
                <a:latin typeface="Gill Sans MT" panose="020B0502020104020203" pitchFamily="34" charset="0"/>
              </a:rPr>
              <a:t>:</a:t>
            </a:r>
          </a:p>
          <a:p>
            <a:pPr marL="400050" lvl="1" indent="0">
              <a:buNone/>
            </a:pPr>
            <a:r>
              <a:rPr lang="hr-HR" sz="1400" dirty="0">
                <a:latin typeface="Gill Sans MT" panose="020B0502020104020203" pitchFamily="34" charset="0"/>
              </a:rPr>
              <a:t>„Ako zakonodavac i guverner žele osnovati ustavno prihvatljiv mehanizam  kojim će se unaprijediti nadzor nad ponašanjem svih tužilaca u našoj državi, [DAASNY] im stoji na raspolaganju da nađemo djelotvorna pravna rješenja.”</a:t>
            </a:r>
          </a:p>
          <a:p>
            <a:pPr marL="0" indent="0">
              <a:buNone/>
            </a:pPr>
            <a:endParaRPr lang="hr-HR" sz="1000" dirty="0">
              <a:latin typeface="Gill Sans MT" panose="020B0502020104020203" pitchFamily="34" charset="0"/>
            </a:endParaRPr>
          </a:p>
          <a:p>
            <a:pPr algn="just">
              <a:spcBef>
                <a:spcPts val="0"/>
              </a:spcBef>
            </a:pPr>
            <a:r>
              <a:rPr lang="hr-HR" sz="1400" i="1" dirty="0">
                <a:latin typeface="Gill Sans MT" panose="020B0502020104020203" pitchFamily="34" charset="0"/>
              </a:rPr>
              <a:t>Senator države New York, John </a:t>
            </a:r>
            <a:r>
              <a:rPr lang="hr-HR" sz="1400" i="1" dirty="0" err="1">
                <a:latin typeface="Gill Sans MT" panose="020B0502020104020203" pitchFamily="34" charset="0"/>
              </a:rPr>
              <a:t>DeFrancisco</a:t>
            </a:r>
            <a:r>
              <a:rPr lang="hr-HR" sz="1400" dirty="0">
                <a:latin typeface="Gill Sans MT" panose="020B0502020104020203" pitchFamily="34" charset="0"/>
              </a:rPr>
              <a:t>:  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hr-HR" sz="1400" dirty="0">
                <a:latin typeface="Gill Sans MT" panose="020B0502020104020203" pitchFamily="34" charset="0"/>
              </a:rPr>
              <a:t>„Postoji ključna potreba da se uspostavi komisija, a jedno od opravdanja je da će ukazivati na primjere ljudi koji su pogrešno krivično osuđeni.”</a:t>
            </a:r>
          </a:p>
          <a:p>
            <a:pPr marL="400050" lvl="1" indent="0" algn="just">
              <a:spcBef>
                <a:spcPts val="0"/>
              </a:spcBef>
              <a:buNone/>
            </a:pPr>
            <a:endParaRPr lang="hr-HR" sz="1400" dirty="0">
              <a:latin typeface="Gill Sans MT" panose="020B0502020104020203" pitchFamily="34" charset="0"/>
            </a:endParaRPr>
          </a:p>
          <a:p>
            <a:pPr algn="just">
              <a:spcBef>
                <a:spcPts val="0"/>
              </a:spcBef>
            </a:pPr>
            <a:r>
              <a:rPr lang="hr-HR" sz="1400" i="1" dirty="0">
                <a:latin typeface="Gill Sans MT" panose="020B0502020104020203" pitchFamily="34" charset="0"/>
              </a:rPr>
              <a:t>Udruženje krivičnih branitelja (država New York)</a:t>
            </a:r>
            <a:r>
              <a:rPr lang="hr-HR" sz="1400" dirty="0">
                <a:latin typeface="Gill Sans MT" panose="020B0502020104020203" pitchFamily="34" charset="0"/>
              </a:rPr>
              <a:t>: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hr-HR" sz="1400" dirty="0">
                <a:latin typeface="Gill Sans MT" panose="020B0502020104020203" pitchFamily="34" charset="0"/>
              </a:rPr>
              <a:t>„Ne postoji javna odgovornost tužilaca koji krše etička pravila i zakone o krivičnom postupku.“</a:t>
            </a:r>
          </a:p>
          <a:p>
            <a:pPr marL="400050" lvl="1" indent="0">
              <a:buNone/>
            </a:pPr>
            <a:endParaRPr lang="en-US" sz="1400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en-US" sz="1400" i="1" dirty="0">
                <a:latin typeface="Gill Sans MT" panose="020B0502020104020203" pitchFamily="34" charset="0"/>
              </a:rPr>
              <a:t> </a:t>
            </a:r>
          </a:p>
          <a:p>
            <a:endParaRPr lang="en-US" sz="1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7082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000" dirty="0">
                <a:latin typeface="Gill Sans MT" panose="020B0502020104020203" pitchFamily="34" charset="0"/>
              </a:rPr>
              <a:t>Prijavljivanje kršenja etike – dužnost</a:t>
            </a:r>
            <a:r>
              <a:rPr lang="en-US" altLang="sr-Latn-RS" sz="2000" dirty="0">
                <a:latin typeface="Gill Sans MT" panose="020B0502020104020203" pitchFamily="34" charset="0"/>
              </a:rPr>
              <a:t>?</a:t>
            </a:r>
            <a:endParaRPr lang="bs-Latn-BA" altLang="sr-Latn-RS" sz="2000" dirty="0">
              <a:latin typeface="Gill Sans MT" panose="020B0502020104020203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altLang="sr-Latn-RS" sz="1600" b="1" dirty="0">
                <a:latin typeface="Gill Sans MT" panose="020B0502020104020203" pitchFamily="34" charset="0"/>
              </a:rPr>
              <a:t>VSTV Zakon i Etički kodeks (</a:t>
            </a:r>
            <a:r>
              <a:rPr lang="hr-HR" altLang="sr-Latn-RS" sz="1600" b="1" dirty="0" err="1">
                <a:latin typeface="Gill Sans MT" panose="020B0502020104020203" pitchFamily="34" charset="0"/>
              </a:rPr>
              <a:t>sudije</a:t>
            </a:r>
            <a:r>
              <a:rPr lang="hr-HR" altLang="sr-Latn-RS" sz="1600" b="1" dirty="0">
                <a:latin typeface="Gill Sans MT" panose="020B0502020104020203" pitchFamily="34" charset="0"/>
              </a:rPr>
              <a:t> i tužioci)</a:t>
            </a:r>
            <a:endParaRPr lang="hr-HR" altLang="sr-Latn-RS" sz="1600" dirty="0">
              <a:latin typeface="Gill Sans MT" panose="020B0502020104020203" pitchFamily="34" charset="0"/>
            </a:endParaRPr>
          </a:p>
          <a:p>
            <a:r>
              <a:rPr lang="hr-HR" altLang="sr-Latn-RS" sz="1600" dirty="0">
                <a:latin typeface="Gill Sans MT" panose="020B0502020104020203" pitchFamily="34" charset="0"/>
              </a:rPr>
              <a:t>Nema izričite, afirmativne obaveze da se prijavi kršenje etike</a:t>
            </a:r>
          </a:p>
          <a:p>
            <a:pPr marL="0" indent="0">
              <a:buNone/>
            </a:pPr>
            <a:endParaRPr lang="hr-HR" altLang="sr-Latn-RS" sz="1600" b="1" dirty="0">
              <a:latin typeface="Gill Sans MT" panose="020B0502020104020203" pitchFamily="34" charset="0"/>
            </a:endParaRPr>
          </a:p>
          <a:p>
            <a:pPr marL="0" indent="0">
              <a:buNone/>
            </a:pPr>
            <a:r>
              <a:rPr lang="hr-HR" altLang="sr-Latn-RS" sz="1600" b="1" dirty="0">
                <a:latin typeface="Gill Sans MT" panose="020B0502020104020203" pitchFamily="34" charset="0"/>
              </a:rPr>
              <a:t>Komentar na Etički kodeks – poglavlje IV, integritet i dolično ponašanje</a:t>
            </a:r>
          </a:p>
          <a:p>
            <a:r>
              <a:rPr lang="hr-HR" sz="1400" dirty="0" err="1">
                <a:latin typeface="Gill Sans MT" panose="020B0502020104020203" pitchFamily="34" charset="0"/>
              </a:rPr>
              <a:t>Sudije</a:t>
            </a:r>
            <a:r>
              <a:rPr lang="hr-HR" sz="1400" dirty="0">
                <a:latin typeface="Gill Sans MT" panose="020B0502020104020203" pitchFamily="34" charset="0"/>
              </a:rPr>
              <a:t> također imaju priliku imati saznanja o ponašanju kolega </a:t>
            </a:r>
            <a:r>
              <a:rPr lang="hr-HR" sz="1400" dirty="0" err="1">
                <a:latin typeface="Gill Sans MT" panose="020B0502020104020203" pitchFamily="34" charset="0"/>
              </a:rPr>
              <a:t>sudija</a:t>
            </a:r>
            <a:r>
              <a:rPr lang="hr-HR" sz="1400" dirty="0">
                <a:latin typeface="Gill Sans MT" panose="020B0502020104020203" pitchFamily="34" charset="0"/>
              </a:rPr>
              <a:t>. Ukoliko </a:t>
            </a:r>
            <a:r>
              <a:rPr lang="hr-HR" sz="1400" dirty="0" err="1">
                <a:latin typeface="Gill Sans MT" panose="020B0502020104020203" pitchFamily="34" charset="0"/>
              </a:rPr>
              <a:t>sudija</a:t>
            </a:r>
            <a:r>
              <a:rPr lang="hr-HR" sz="1400" dirty="0">
                <a:latin typeface="Gill Sans MT" panose="020B0502020104020203" pitchFamily="34" charset="0"/>
              </a:rPr>
              <a:t> ima saznanja o dokazima koji su, prema mišljenju tog </a:t>
            </a:r>
            <a:r>
              <a:rPr lang="hr-HR" sz="1400" dirty="0" err="1">
                <a:latin typeface="Gill Sans MT" panose="020B0502020104020203" pitchFamily="34" charset="0"/>
              </a:rPr>
              <a:t>sudije</a:t>
            </a:r>
            <a:r>
              <a:rPr lang="hr-HR" sz="1400" dirty="0">
                <a:latin typeface="Gill Sans MT" panose="020B0502020104020203" pitchFamily="34" charset="0"/>
              </a:rPr>
              <a:t>, pouzdani i ukazuju na veliku </a:t>
            </a:r>
            <a:r>
              <a:rPr lang="hr-HR" sz="1400" dirty="0" err="1">
                <a:latin typeface="Gill Sans MT" panose="020B0502020104020203" pitchFamily="34" charset="0"/>
              </a:rPr>
              <a:t>vjerovatnoću</a:t>
            </a:r>
            <a:r>
              <a:rPr lang="hr-HR" sz="1400" dirty="0">
                <a:latin typeface="Gill Sans MT" panose="020B0502020104020203" pitchFamily="34" charset="0"/>
              </a:rPr>
              <a:t> da se drugi </a:t>
            </a:r>
            <a:r>
              <a:rPr lang="hr-HR" sz="1400" dirty="0" err="1">
                <a:latin typeface="Gill Sans MT" panose="020B0502020104020203" pitchFamily="34" charset="0"/>
              </a:rPr>
              <a:t>sudija</a:t>
            </a:r>
            <a:r>
              <a:rPr lang="hr-HR" sz="1400" dirty="0">
                <a:latin typeface="Gill Sans MT" panose="020B0502020104020203" pitchFamily="34" charset="0"/>
              </a:rPr>
              <a:t> ponaša neprofesionalno, </a:t>
            </a:r>
            <a:r>
              <a:rPr lang="hr-HR" sz="1400" u="sng" dirty="0" err="1">
                <a:latin typeface="Gill Sans MT" panose="020B0502020104020203" pitchFamily="34" charset="0"/>
              </a:rPr>
              <a:t>sudija</a:t>
            </a:r>
            <a:r>
              <a:rPr lang="hr-HR" sz="1400" u="sng" dirty="0">
                <a:latin typeface="Gill Sans MT" panose="020B0502020104020203" pitchFamily="34" charset="0"/>
              </a:rPr>
              <a:t> ima obavezu poduzetu odgovarajuće radnje </a:t>
            </a:r>
            <a:r>
              <a:rPr lang="hr-HR" sz="1400" dirty="0">
                <a:latin typeface="Gill Sans MT" panose="020B0502020104020203" pitchFamily="34" charset="0"/>
              </a:rPr>
              <a:t>(poput  savjetovanja, informiranja predsjednika suda i/ili VSTV-a i sl.) imajući u vidu javni interes u postizanju pravde. </a:t>
            </a:r>
          </a:p>
          <a:p>
            <a:endParaRPr lang="hr-HR" sz="1400" dirty="0">
              <a:latin typeface="Gill Sans MT" panose="020B0502020104020203" pitchFamily="34" charset="0"/>
            </a:endParaRPr>
          </a:p>
          <a:p>
            <a:r>
              <a:rPr lang="hr-HR" sz="1400" dirty="0">
                <a:latin typeface="Gill Sans MT" panose="020B0502020104020203" pitchFamily="34" charset="0"/>
              </a:rPr>
              <a:t>Usporediv komentar i na Kodeks tužilačke etike</a:t>
            </a:r>
            <a:endParaRPr lang="hr-HR" sz="1400" dirty="0"/>
          </a:p>
          <a:p>
            <a:endParaRPr lang="en-US" altLang="sr-Latn-RS" sz="1600" b="1" dirty="0"/>
          </a:p>
          <a:p>
            <a:pPr marL="0" indent="0">
              <a:buNone/>
            </a:pPr>
            <a:endParaRPr lang="bs-Latn-BA" altLang="sr-Latn-R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 altLang="sr-Latn-RS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sr-Latn-RS" dirty="0"/>
          </a:p>
          <a:p>
            <a:pPr marL="0" indent="0" algn="ctr">
              <a:buNone/>
            </a:pPr>
            <a:endParaRPr lang="en-US" altLang="sr-Latn-RS" dirty="0"/>
          </a:p>
          <a:p>
            <a:pPr marL="0" indent="0" algn="ctr">
              <a:buNone/>
            </a:pPr>
            <a:r>
              <a:rPr lang="hr-HR" altLang="sr-Latn-RS" b="1" dirty="0"/>
              <a:t>Sesija 6</a:t>
            </a:r>
          </a:p>
          <a:p>
            <a:pPr marL="0" indent="0" algn="ctr">
              <a:buNone/>
            </a:pPr>
            <a:r>
              <a:rPr lang="hr-HR" altLang="sr-Latn-RS" b="1" dirty="0"/>
              <a:t>Sažetak</a:t>
            </a:r>
          </a:p>
        </p:txBody>
      </p:sp>
    </p:spTree>
    <p:extLst>
      <p:ext uri="{BB962C8B-B14F-4D97-AF65-F5344CB8AC3E}">
        <p14:creationId xmlns:p14="http://schemas.microsoft.com/office/powerpoint/2010/main" xmlns="" val="3230330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000" dirty="0">
                <a:latin typeface="Gill Sans MT" panose="020B0502020104020203" pitchFamily="34" charset="0"/>
              </a:rPr>
              <a:t>Prijavljivanje kršenja etike – dužnost</a:t>
            </a:r>
            <a:endParaRPr lang="bs-Latn-BA" altLang="sr-Latn-RS" sz="2000" dirty="0">
              <a:latin typeface="Gill Sans MT" panose="020B0502020104020203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r-HR" altLang="sr-Latn-RS" sz="1600" b="1" dirty="0">
                <a:latin typeface="Gill Sans MT" panose="020B0502020104020203" pitchFamily="34" charset="0"/>
              </a:rPr>
              <a:t>ABA model Kodeksa </a:t>
            </a:r>
            <a:r>
              <a:rPr lang="hr-HR" altLang="sr-Latn-RS" sz="1600" b="1" dirty="0" err="1">
                <a:latin typeface="Gill Sans MT" panose="020B0502020104020203" pitchFamily="34" charset="0"/>
              </a:rPr>
              <a:t>sudijske</a:t>
            </a:r>
            <a:r>
              <a:rPr lang="hr-HR" altLang="sr-Latn-RS" sz="1600" b="1" dirty="0">
                <a:latin typeface="Gill Sans MT" panose="020B0502020104020203" pitchFamily="34" charset="0"/>
              </a:rPr>
              <a:t> etike (2007) – pravilo 2.15</a:t>
            </a:r>
            <a:endParaRPr lang="hr-HR" altLang="sr-Latn-RS" sz="16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1400" b="1" i="1" dirty="0">
                <a:latin typeface="Gill Sans MT" panose="020B0502020104020203" pitchFamily="34" charset="0"/>
              </a:rPr>
              <a:t>Reagiranje na nedolično ponašanje </a:t>
            </a:r>
            <a:r>
              <a:rPr lang="hr-HR" sz="1400" b="1" i="1" dirty="0" err="1">
                <a:latin typeface="Gill Sans MT" panose="020B0502020104020203" pitchFamily="34" charset="0"/>
              </a:rPr>
              <a:t>sudije</a:t>
            </a:r>
            <a:r>
              <a:rPr lang="hr-HR" sz="1400" b="1" i="1" dirty="0">
                <a:latin typeface="Gill Sans MT" panose="020B0502020104020203" pitchFamily="34" charset="0"/>
              </a:rPr>
              <a:t> ili pravnika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i="1" dirty="0">
                <a:latin typeface="Gill Sans MT" panose="020B0502020104020203" pitchFamily="34" charset="0"/>
              </a:rPr>
              <a:t> </a:t>
            </a:r>
            <a:endParaRPr lang="hr-HR" sz="14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hr-HR" sz="1400" dirty="0">
                <a:latin typeface="Gill Sans MT" panose="020B0502020104020203" pitchFamily="34" charset="0"/>
              </a:rPr>
              <a:t>(A) </a:t>
            </a:r>
            <a:r>
              <a:rPr lang="hr-HR" sz="1400" dirty="0" err="1">
                <a:latin typeface="Gill Sans MT" panose="020B0502020104020203" pitchFamily="34" charset="0"/>
              </a:rPr>
              <a:t>Sudija</a:t>
            </a:r>
            <a:r>
              <a:rPr lang="hr-HR" sz="1400" dirty="0">
                <a:latin typeface="Gill Sans MT" panose="020B0502020104020203" pitchFamily="34" charset="0"/>
              </a:rPr>
              <a:t> koji ima  saznanje* da je drugi </a:t>
            </a:r>
            <a:r>
              <a:rPr lang="hr-HR" sz="1400" dirty="0" err="1">
                <a:latin typeface="Gill Sans MT" panose="020B0502020104020203" pitchFamily="34" charset="0"/>
              </a:rPr>
              <a:t>sudija</a:t>
            </a:r>
            <a:r>
              <a:rPr lang="hr-HR" sz="1400" dirty="0">
                <a:latin typeface="Gill Sans MT" panose="020B0502020104020203" pitchFamily="34" charset="0"/>
              </a:rPr>
              <a:t> prekršio ovaj Kodeks, čime se značajno dovodi u pitanje poštenje, pouzdanost i sposobnost tog </a:t>
            </a:r>
            <a:r>
              <a:rPr lang="hr-HR" sz="1400" dirty="0" err="1">
                <a:latin typeface="Gill Sans MT" panose="020B0502020104020203" pitchFamily="34" charset="0"/>
              </a:rPr>
              <a:t>sudije</a:t>
            </a:r>
            <a:r>
              <a:rPr lang="hr-HR" sz="1400" dirty="0">
                <a:latin typeface="Gill Sans MT" panose="020B0502020104020203" pitchFamily="34" charset="0"/>
              </a:rPr>
              <a:t> i u drugim aspektima, </a:t>
            </a:r>
            <a:r>
              <a:rPr lang="hr-HR" sz="1400" dirty="0">
                <a:highlight>
                  <a:srgbClr val="FFFF00"/>
                </a:highlight>
                <a:latin typeface="Gill Sans MT" panose="020B0502020104020203" pitchFamily="34" charset="0"/>
              </a:rPr>
              <a:t>o tome će obavijestiti nadležni organ</a:t>
            </a:r>
            <a:r>
              <a:rPr lang="hr-HR" sz="1400" dirty="0">
                <a:latin typeface="Gill Sans MT" panose="020B0502020104020203" pitchFamily="34" charset="0"/>
              </a:rPr>
              <a:t>.* </a:t>
            </a:r>
          </a:p>
          <a:p>
            <a:pPr>
              <a:spcBef>
                <a:spcPts val="0"/>
              </a:spcBef>
            </a:pPr>
            <a:r>
              <a:rPr lang="hr-HR" sz="1400" dirty="0">
                <a:latin typeface="Gill Sans MT" panose="020B0502020104020203" pitchFamily="34" charset="0"/>
              </a:rPr>
              <a:t>(B) </a:t>
            </a:r>
            <a:r>
              <a:rPr lang="hr-HR" sz="1400" dirty="0" err="1">
                <a:latin typeface="Gill Sans MT" panose="020B0502020104020203" pitchFamily="34" charset="0"/>
              </a:rPr>
              <a:t>Sudija</a:t>
            </a:r>
            <a:r>
              <a:rPr lang="hr-HR" sz="1400" dirty="0">
                <a:latin typeface="Gill Sans MT" panose="020B0502020104020203" pitchFamily="34" charset="0"/>
              </a:rPr>
              <a:t> koji ima  saznanje da je pravnik prekršio Pravila profesionalnog ponašanja, čime se značajno dovodi u pitanje poštenje, pouzdanost i sposobnost tog pravnika i u drugim aspektima, </a:t>
            </a:r>
            <a:r>
              <a:rPr lang="hr-HR" sz="1400" dirty="0">
                <a:highlight>
                  <a:srgbClr val="FFFF00"/>
                </a:highlight>
                <a:latin typeface="Gill Sans MT" panose="020B0502020104020203" pitchFamily="34" charset="0"/>
              </a:rPr>
              <a:t>o tome će obavijestiti nadležni organ</a:t>
            </a:r>
            <a:r>
              <a:rPr lang="hr-HR" sz="1400" dirty="0">
                <a:latin typeface="Gill Sans MT" panose="020B0502020104020203" pitchFamily="34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hr-HR" sz="1400" dirty="0">
                <a:latin typeface="Gill Sans MT" panose="020B0502020104020203" pitchFamily="34" charset="0"/>
              </a:rPr>
              <a:t>(C) </a:t>
            </a:r>
            <a:r>
              <a:rPr lang="hr-HR" sz="1400" dirty="0" err="1">
                <a:latin typeface="Gill Sans MT" panose="020B0502020104020203" pitchFamily="34" charset="0"/>
              </a:rPr>
              <a:t>Sudija</a:t>
            </a:r>
            <a:r>
              <a:rPr lang="hr-HR" sz="1400" dirty="0">
                <a:latin typeface="Gill Sans MT" panose="020B0502020104020203" pitchFamily="34" charset="0"/>
              </a:rPr>
              <a:t> koji dobije informacije koje ukazuju na veliku </a:t>
            </a:r>
            <a:r>
              <a:rPr lang="hr-HR" sz="1400" dirty="0" err="1">
                <a:latin typeface="Gill Sans MT" panose="020B0502020104020203" pitchFamily="34" charset="0"/>
              </a:rPr>
              <a:t>vjerovatnoću</a:t>
            </a:r>
            <a:r>
              <a:rPr lang="hr-HR" sz="1400" dirty="0">
                <a:latin typeface="Gill Sans MT" panose="020B0502020104020203" pitchFamily="34" charset="0"/>
              </a:rPr>
              <a:t> da je drugi </a:t>
            </a:r>
            <a:r>
              <a:rPr lang="hr-HR" sz="1400" dirty="0" err="1">
                <a:latin typeface="Gill Sans MT" panose="020B0502020104020203" pitchFamily="34" charset="0"/>
              </a:rPr>
              <a:t>sudija</a:t>
            </a:r>
            <a:r>
              <a:rPr lang="hr-HR" sz="1400" dirty="0">
                <a:latin typeface="Gill Sans MT" panose="020B0502020104020203" pitchFamily="34" charset="0"/>
              </a:rPr>
              <a:t> prekršio ovaj Kodeks, </a:t>
            </a:r>
            <a:r>
              <a:rPr lang="hr-HR" sz="1400" dirty="0">
                <a:highlight>
                  <a:srgbClr val="FFFF00"/>
                </a:highlight>
                <a:latin typeface="Gill Sans MT" panose="020B0502020104020203" pitchFamily="34" charset="0"/>
              </a:rPr>
              <a:t>poduzet će odgovarajuće radnje po tom pitanju</a:t>
            </a:r>
            <a:r>
              <a:rPr lang="hr-HR" sz="1400" dirty="0">
                <a:latin typeface="Gill Sans MT" panose="020B0502020104020203" pitchFamily="34" charset="0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hr-HR" sz="1000" b="1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1000" b="1" dirty="0">
                <a:latin typeface="Gill Sans MT" panose="020B0502020104020203" pitchFamily="34" charset="0"/>
              </a:rPr>
              <a:t>“Nadležni organ” </a:t>
            </a:r>
            <a:r>
              <a:rPr lang="hr-HR" sz="1000" dirty="0">
                <a:latin typeface="Gill Sans MT" panose="020B0502020104020203" pitchFamily="34" charset="0"/>
              </a:rPr>
              <a:t>znači organ koji ima odgovornost da pokrene disciplinski proces u vezi sa kršenjem koje se treba prijaviti. Vidi Pravila 2.14 i 2.15. </a:t>
            </a:r>
            <a:endParaRPr lang="hr-HR" altLang="sr-Latn-RS" sz="1000" b="1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altLang="sr-Latn-RS" sz="1000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r-HR" sz="1000" b="1" dirty="0">
                <a:latin typeface="Gill Sans MT" panose="020B0502020104020203" pitchFamily="34" charset="0"/>
              </a:rPr>
              <a:t>“Saznanje,” “znanje,” “znati,” </a:t>
            </a:r>
            <a:r>
              <a:rPr lang="hr-HR" sz="1000" dirty="0">
                <a:latin typeface="Gill Sans MT" panose="020B0502020104020203" pitchFamily="34" charset="0"/>
              </a:rPr>
              <a:t>i </a:t>
            </a:r>
            <a:r>
              <a:rPr lang="hr-HR" sz="1000" b="1" dirty="0">
                <a:latin typeface="Gill Sans MT" panose="020B0502020104020203" pitchFamily="34" charset="0"/>
              </a:rPr>
              <a:t>“zna” </a:t>
            </a:r>
            <a:r>
              <a:rPr lang="hr-HR" sz="1000" dirty="0">
                <a:latin typeface="Gill Sans MT" panose="020B0502020104020203" pitchFamily="34" charset="0"/>
              </a:rPr>
              <a:t>odnose se na stvarno znanje o </a:t>
            </a:r>
            <a:r>
              <a:rPr lang="hr-HR" sz="1000" dirty="0" err="1">
                <a:latin typeface="Gill Sans MT" panose="020B0502020104020203" pitchFamily="34" charset="0"/>
              </a:rPr>
              <a:t>datoj</a:t>
            </a:r>
            <a:r>
              <a:rPr lang="hr-HR" sz="1000" dirty="0">
                <a:latin typeface="Gill Sans MT" panose="020B0502020104020203" pitchFamily="34" charset="0"/>
              </a:rPr>
              <a:t> činjenici. Znanje osobe može se izvesti iz okolnosti. Vidi Pravila 2.11, 2.13, 2.15, 2.16, 3.6, i 4.1. </a:t>
            </a:r>
          </a:p>
          <a:p>
            <a:pPr marL="0" indent="0">
              <a:buNone/>
            </a:pPr>
            <a:endParaRPr lang="en-US" altLang="sr-Latn-RS" sz="1000" b="1" dirty="0"/>
          </a:p>
        </p:txBody>
      </p:sp>
    </p:spTree>
    <p:extLst>
      <p:ext uri="{BB962C8B-B14F-4D97-AF65-F5344CB8AC3E}">
        <p14:creationId xmlns:p14="http://schemas.microsoft.com/office/powerpoint/2010/main" xmlns="" val="2215702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000" dirty="0">
                <a:latin typeface="Gill Sans MT" panose="020B0502020104020203" pitchFamily="34" charset="0"/>
              </a:rPr>
              <a:t>Prijavljivanje kršenja etike – dužnost</a:t>
            </a:r>
            <a:endParaRPr lang="bs-Latn-BA" altLang="sr-Latn-RS" sz="2000" dirty="0">
              <a:latin typeface="Gill Sans MT" panose="020B0502020104020203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hr-HR" altLang="sr-Latn-RS" sz="1600" b="1" dirty="0">
                <a:latin typeface="Gill Sans MT" panose="020B0502020104020203" pitchFamily="34" charset="0"/>
              </a:rPr>
              <a:t>ABA Standardi krivičnog pravosuđa, tužilačka funkcija (4. izdanje/2015)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altLang="sr-Latn-RS" sz="1400" b="1" i="1" dirty="0">
                <a:latin typeface="Gill Sans MT" panose="020B0502020104020203" pitchFamily="34" charset="0"/>
              </a:rPr>
              <a:t>Standard 3-1.12: Dužnost da se prijavi i reagira na tužilačko nedolično ponašanje</a:t>
            </a:r>
          </a:p>
          <a:p>
            <a:pPr marL="0" indent="0">
              <a:spcBef>
                <a:spcPts val="0"/>
              </a:spcBef>
              <a:buNone/>
            </a:pPr>
            <a:endParaRPr lang="hr-HR" altLang="sr-Latn-RS" sz="1400" i="1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hr-HR" sz="1200" dirty="0">
                <a:latin typeface="Gill Sans MT" panose="020B0502020104020203" pitchFamily="34" charset="0"/>
              </a:rPr>
              <a:t>(a)  Tužilaštvo usvaja politike kojima se zahtijeva interno prijavljivanje </a:t>
            </a:r>
            <a:r>
              <a:rPr lang="hr-HR" sz="1200" u="sng" dirty="0">
                <a:latin typeface="Gill Sans MT" panose="020B0502020104020203" pitchFamily="34" charset="0"/>
              </a:rPr>
              <a:t>razumne sumnje u nedolično pon</a:t>
            </a:r>
            <a:r>
              <a:rPr lang="hr-HR" sz="1200" dirty="0">
                <a:latin typeface="Gill Sans MT" panose="020B0502020104020203" pitchFamily="34" charset="0"/>
              </a:rPr>
              <a:t>ašanje nadzornom osoblju u instituciji i ovlašćuje nadzorno osoblje da po žurnom postupku djeluje u odnosu na te navode.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latin typeface="Gill Sans MT" panose="020B0502020104020203" pitchFamily="34" charset="0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hr-HR" sz="1200" dirty="0">
                <a:latin typeface="Gill Sans MT" panose="020B0502020104020203" pitchFamily="34" charset="0"/>
              </a:rPr>
              <a:t>(b)  Kada tužilac razumno vjeruje da druga osoba povezana sa tužilaštvom namjerava da se upusti ili će se upustiti u nedolično ponašanje, tužilac treba pokušati tu osobu </a:t>
            </a:r>
            <a:r>
              <a:rPr lang="hr-HR" sz="1200" u="sng" dirty="0">
                <a:latin typeface="Gill Sans MT" panose="020B0502020104020203" pitchFamily="34" charset="0"/>
              </a:rPr>
              <a:t>odvratiti</a:t>
            </a:r>
            <a:r>
              <a:rPr lang="hr-HR" sz="1200" dirty="0">
                <a:latin typeface="Gill Sans MT" panose="020B0502020104020203" pitchFamily="34" charset="0"/>
              </a:rPr>
              <a:t> od takvog postupka. Ako takav pokušaj ne uspije ili nije moguć, a tužilac razumno vjeruje da će se nedolično ponašanje dogoditi, </a:t>
            </a:r>
            <a:r>
              <a:rPr lang="hr-HR" sz="1200" u="sng" dirty="0">
                <a:latin typeface="Gill Sans MT" panose="020B0502020104020203" pitchFamily="34" charset="0"/>
              </a:rPr>
              <a:t>tužilac treba to pitanje bez odlaganja uputiti na višu instancu</a:t>
            </a:r>
            <a:r>
              <a:rPr lang="hr-HR" sz="1200" dirty="0">
                <a:latin typeface="Gill Sans MT" panose="020B0502020104020203" pitchFamily="34" charset="0"/>
              </a:rPr>
              <a:t>  unutar tužilaštva, uključujući i glavnog tužioca.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200" dirty="0">
                <a:latin typeface="Gill Sans MT" panose="020B0502020104020203" pitchFamily="34" charset="0"/>
              </a:rPr>
              <a:t> </a:t>
            </a:r>
          </a:p>
          <a:p>
            <a:pPr>
              <a:spcBef>
                <a:spcPts val="0"/>
              </a:spcBef>
            </a:pPr>
            <a:r>
              <a:rPr lang="hr-HR" sz="1200" dirty="0">
                <a:latin typeface="Gill Sans MT" panose="020B0502020104020203" pitchFamily="34" charset="0"/>
              </a:rPr>
              <a:t>(c)  Ako, usprkos naporima iz stavova (a) i (b) ovog člana, glavni tužilac dozvoli, propusti da djeluje ili insistira na radnji ili propustu koji očigledno predstavlja kršenje zakona, tužilac </a:t>
            </a:r>
            <a:r>
              <a:rPr lang="hr-HR" sz="1200" u="sng" dirty="0">
                <a:latin typeface="Gill Sans MT" panose="020B0502020104020203" pitchFamily="34" charset="0"/>
              </a:rPr>
              <a:t>treba poduzeti daljnje korektivne radnje</a:t>
            </a:r>
            <a:r>
              <a:rPr lang="hr-HR" sz="1200" dirty="0">
                <a:latin typeface="Gill Sans MT" panose="020B0502020104020203" pitchFamily="34" charset="0"/>
              </a:rPr>
              <a:t>, </a:t>
            </a:r>
            <a:r>
              <a:rPr lang="hr-HR" sz="1200" b="1" i="1" dirty="0">
                <a:highlight>
                  <a:srgbClr val="FFFF00"/>
                </a:highlight>
                <a:latin typeface="Gill Sans MT" panose="020B0502020104020203" pitchFamily="34" charset="0"/>
              </a:rPr>
              <a:t>uključujući i otkrivanje informacija neophodnih za rješavanje, otklanjanje i sprečavanje kršenja nadležnim sudskim, regulatornim ili vladinim zvaničnicima koji ne rade u tužilaštvu.</a:t>
            </a:r>
            <a:endParaRPr lang="hr-HR" altLang="sr-Latn-RS" sz="1200" b="1" i="1" dirty="0">
              <a:highlight>
                <a:srgbClr val="FFFF00"/>
              </a:highlight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6600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3494DB-5C60-461A-BB96-98BF96C93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000" dirty="0" smtClean="0">
                <a:latin typeface="Gill Sans MT" panose="020B0502020104020203" pitchFamily="34" charset="0"/>
              </a:rPr>
              <a:t>Selektivna etičnost </a:t>
            </a:r>
            <a:r>
              <a:rPr lang="hr-HR" sz="2000" dirty="0">
                <a:latin typeface="Gill Sans MT" panose="020B0502020104020203" pitchFamily="34" charset="0"/>
              </a:rPr>
              <a:t>– podsjetnik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F46F98-5A8E-448C-838E-CCFB15EA3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1" dirty="0">
                <a:latin typeface="Gill Sans MT" panose="020B0502020104020203" pitchFamily="34" charset="0"/>
              </a:rPr>
              <a:t>Teško je otkriti znakove upozorenja (poput bolesti)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hr-HR" sz="1600" b="1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1" dirty="0">
                <a:latin typeface="Gill Sans MT" panose="020B0502020104020203" pitchFamily="34" charset="0"/>
              </a:rPr>
              <a:t>Mrtvi ugao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hr-HR" sz="1400" dirty="0">
                <a:latin typeface="Gill Sans MT" panose="020B0502020104020203" pitchFamily="34" charset="0"/>
              </a:rPr>
              <a:t>Etički mrtvi uglovi zamagljuju etičko odlučivanje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hr-HR" sz="1400" b="1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1">
                <a:latin typeface="Gill Sans MT" panose="020B0502020104020203" pitchFamily="34" charset="0"/>
              </a:rPr>
              <a:t>Izblijedjela etika</a:t>
            </a:r>
            <a:endParaRPr lang="hr-HR" sz="1400" b="1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hr-HR" sz="1400" dirty="0">
                <a:latin typeface="Gill Sans MT" panose="020B0502020104020203" pitchFamily="34" charset="0"/>
              </a:rPr>
              <a:t>Proces u kojem se standardi osobe primjenjuju fleksibilno da bi se opravdao željeni ishod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hr-HR" sz="1400" dirty="0">
              <a:latin typeface="Gill Sans MT" panose="020B0502020104020203" pitchFamily="34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hr-HR" sz="1400" kern="1200" dirty="0">
                <a:solidFill>
                  <a:prstClr val="black"/>
                </a:solidFill>
                <a:latin typeface="Gill Sans MT" panose="020B0502020104020203" pitchFamily="34" charset="0"/>
              </a:rPr>
              <a:t>Blijeđenje etike je psihološki proces (samoobmana) i često dolazi od nesvjesnih pokretača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buNone/>
            </a:pPr>
            <a:endParaRPr lang="en-US" sz="1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8744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3494DB-5C60-461A-BB96-98BF96C93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Lijek?  -  Lično </a:t>
            </a:r>
            <a:r>
              <a:rPr lang="hr-HR" dirty="0" err="1"/>
              <a:t>dobrostanje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F46F98-5A8E-448C-838E-CCFB15EA3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hr-HR" sz="1600" b="1" dirty="0">
                <a:latin typeface="Gill Sans MT" panose="020B0502020104020203" pitchFamily="34" charset="0"/>
              </a:rPr>
              <a:t>Odmor, relaksacija i porodični život (Principi iz Bangalorea)</a:t>
            </a:r>
          </a:p>
          <a:p>
            <a:pPr>
              <a:spcBef>
                <a:spcPts val="0"/>
              </a:spcBef>
            </a:pPr>
            <a:r>
              <a:rPr lang="hr-HR" sz="1400" dirty="0" err="1">
                <a:latin typeface="Gill Sans MT" panose="020B0502020104020203" pitchFamily="34" charset="0"/>
              </a:rPr>
              <a:t>Sudija</a:t>
            </a:r>
            <a:r>
              <a:rPr lang="hr-HR" sz="1400" dirty="0">
                <a:latin typeface="Gill Sans MT" panose="020B0502020104020203" pitchFamily="34" charset="0"/>
              </a:rPr>
              <a:t> treba imati dovoljno vremena da održava fizičko i mentalno </a:t>
            </a:r>
            <a:r>
              <a:rPr lang="hr-HR" sz="1400" dirty="0" err="1">
                <a:latin typeface="Gill Sans MT" panose="020B0502020104020203" pitchFamily="34" charset="0"/>
              </a:rPr>
              <a:t>dobrostanje</a:t>
            </a:r>
            <a:r>
              <a:rPr lang="hr-HR" sz="1400" dirty="0">
                <a:latin typeface="Gill Sans MT" panose="020B0502020104020203" pitchFamily="34" charset="0"/>
              </a:rPr>
              <a:t> i razumne prilike da povećava znanje/vještine povezane sa obavljanjem </a:t>
            </a:r>
            <a:r>
              <a:rPr lang="hr-HR" sz="1400" dirty="0" err="1">
                <a:latin typeface="Gill Sans MT" panose="020B0502020104020203" pitchFamily="34" charset="0"/>
              </a:rPr>
              <a:t>sudijske</a:t>
            </a:r>
            <a:r>
              <a:rPr lang="hr-HR" sz="1400" dirty="0">
                <a:latin typeface="Gill Sans MT" panose="020B0502020104020203" pitchFamily="34" charset="0"/>
              </a:rPr>
              <a:t> funkcije.</a:t>
            </a:r>
          </a:p>
          <a:p>
            <a:pPr>
              <a:spcBef>
                <a:spcPts val="0"/>
              </a:spcBef>
            </a:pPr>
            <a:endParaRPr lang="hr-HR" sz="14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hr-HR" sz="1400" dirty="0">
                <a:latin typeface="Gill Sans MT" panose="020B0502020104020203" pitchFamily="34" charset="0"/>
              </a:rPr>
              <a:t>Stres </a:t>
            </a:r>
            <a:r>
              <a:rPr lang="hr-HR" sz="1400" dirty="0" err="1">
                <a:latin typeface="Gill Sans MT" panose="020B0502020104020203" pitchFamily="34" charset="0"/>
              </a:rPr>
              <a:t>sudijskih</a:t>
            </a:r>
            <a:r>
              <a:rPr lang="hr-HR" sz="1400" dirty="0">
                <a:latin typeface="Gill Sans MT" panose="020B0502020104020203" pitchFamily="34" charset="0"/>
              </a:rPr>
              <a:t> dužnosti se sve više prepoznaje. Empirijska istraživanja i slučajevi </a:t>
            </a:r>
            <a:r>
              <a:rPr lang="hr-HR" sz="1400" dirty="0" err="1">
                <a:latin typeface="Gill Sans MT" panose="020B0502020104020203" pitchFamily="34" charset="0"/>
              </a:rPr>
              <a:t>sudijskih</a:t>
            </a:r>
            <a:r>
              <a:rPr lang="hr-HR" sz="1400" dirty="0">
                <a:latin typeface="Gill Sans MT" panose="020B0502020104020203" pitchFamily="34" charset="0"/>
              </a:rPr>
              <a:t> slomova podižu svijest o rizicima koji se povezuju sa stresom.</a:t>
            </a:r>
          </a:p>
          <a:p>
            <a:pPr>
              <a:spcBef>
                <a:spcPts val="0"/>
              </a:spcBef>
            </a:pPr>
            <a:endParaRPr lang="hr-HR" sz="14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hr-HR" sz="1400" dirty="0">
                <a:latin typeface="Gill Sans MT" panose="020B0502020104020203" pitchFamily="34" charset="0"/>
              </a:rPr>
              <a:t>Mora se prepoznati značaj odgovornosti </a:t>
            </a:r>
            <a:r>
              <a:rPr lang="hr-HR" sz="1400" dirty="0" err="1">
                <a:latin typeface="Gill Sans MT" panose="020B0502020104020203" pitchFamily="34" charset="0"/>
              </a:rPr>
              <a:t>sudija</a:t>
            </a:r>
            <a:r>
              <a:rPr lang="hr-HR" sz="1400" dirty="0">
                <a:latin typeface="Gill Sans MT" panose="020B0502020104020203" pitchFamily="34" charset="0"/>
              </a:rPr>
              <a:t> prema njihovim porodicama. </a:t>
            </a:r>
          </a:p>
          <a:p>
            <a:pPr>
              <a:spcBef>
                <a:spcPts val="0"/>
              </a:spcBef>
            </a:pPr>
            <a:endParaRPr lang="hr-HR" sz="1400" b="1" dirty="0">
              <a:latin typeface="Gill Sans MT" panose="020B05020201040202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14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hr-HR" sz="1600" b="1" dirty="0">
                <a:latin typeface="Gill Sans MT" panose="020B0502020104020203" pitchFamily="34" charset="0"/>
              </a:rPr>
              <a:t>Radna grupa Vrhovnog suda </a:t>
            </a:r>
            <a:r>
              <a:rPr lang="hr-HR" sz="1600" b="1" dirty="0" err="1">
                <a:latin typeface="Gill Sans MT" panose="020B0502020104020203" pitchFamily="34" charset="0"/>
              </a:rPr>
              <a:t>Virginije</a:t>
            </a:r>
            <a:r>
              <a:rPr lang="hr-HR" sz="1600" b="1" dirty="0">
                <a:latin typeface="Gill Sans MT" panose="020B0502020104020203" pitchFamily="34" charset="0"/>
              </a:rPr>
              <a:t> o </a:t>
            </a:r>
            <a:r>
              <a:rPr lang="hr-HR" sz="1600" b="1" dirty="0" err="1">
                <a:latin typeface="Gill Sans MT" panose="020B0502020104020203" pitchFamily="34" charset="0"/>
              </a:rPr>
              <a:t>dobrostanju</a:t>
            </a:r>
            <a:r>
              <a:rPr lang="hr-HR" sz="1600" b="1" dirty="0">
                <a:latin typeface="Gill Sans MT" panose="020B0502020104020203" pitchFamily="34" charset="0"/>
              </a:rPr>
              <a:t> pravnika (2018)</a:t>
            </a:r>
          </a:p>
          <a:p>
            <a:pPr>
              <a:spcBef>
                <a:spcPts val="0"/>
              </a:spcBef>
            </a:pPr>
            <a:r>
              <a:rPr lang="hr-HR" sz="1400" dirty="0">
                <a:latin typeface="Gill Sans MT" panose="020B0502020104020203" pitchFamily="34" charset="0"/>
              </a:rPr>
              <a:t>Alarmantan broj pravnika, </a:t>
            </a:r>
            <a:r>
              <a:rPr lang="hr-HR" sz="1400" dirty="0" err="1">
                <a:latin typeface="Gill Sans MT" panose="020B0502020104020203" pitchFamily="34" charset="0"/>
              </a:rPr>
              <a:t>sudija</a:t>
            </a:r>
            <a:r>
              <a:rPr lang="hr-HR" sz="1400" dirty="0">
                <a:latin typeface="Gill Sans MT" panose="020B0502020104020203" pitchFamily="34" charset="0"/>
              </a:rPr>
              <a:t> i studenata prava doživljava „krizu </a:t>
            </a:r>
            <a:r>
              <a:rPr lang="hr-HR" sz="1400" dirty="0" err="1">
                <a:latin typeface="Gill Sans MT" panose="020B0502020104020203" pitchFamily="34" charset="0"/>
              </a:rPr>
              <a:t>dobrostanja</a:t>
            </a:r>
            <a:r>
              <a:rPr lang="hr-HR" sz="1400" dirty="0">
                <a:latin typeface="Gill Sans MT" panose="020B0502020104020203" pitchFamily="34" charset="0"/>
              </a:rPr>
              <a:t>” – depresiju, poremećaje ponašanja/mentalnog zdravlja, zloupotrebu droga i samoubistvo.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sz="1400" dirty="0">
                <a:latin typeface="Gill Sans MT" panose="020B0502020104020203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hr-HR" sz="1400" dirty="0">
                <a:latin typeface="Gill Sans MT" panose="020B0502020104020203" pitchFamily="34" charset="0"/>
              </a:rPr>
              <a:t>Ta kriza prijeti integritetu struke, a time prijeti i da će narušiti percepciju javnosti.</a:t>
            </a:r>
          </a:p>
          <a:p>
            <a:pPr>
              <a:spcBef>
                <a:spcPts val="0"/>
              </a:spcBef>
            </a:pPr>
            <a:endParaRPr lang="hr-HR" sz="1400" dirty="0">
              <a:latin typeface="Gill Sans MT" panose="020B0502020104020203" pitchFamily="34" charset="0"/>
            </a:endParaRPr>
          </a:p>
          <a:p>
            <a:pPr>
              <a:spcBef>
                <a:spcPts val="0"/>
              </a:spcBef>
            </a:pPr>
            <a:r>
              <a:rPr lang="hr-HR" sz="1400" dirty="0">
                <a:latin typeface="Gill Sans MT" panose="020B0502020104020203" pitchFamily="34" charset="0"/>
              </a:rPr>
              <a:t>Radna grupa je dala 31 preporuku s ciljem rješavanja „krize </a:t>
            </a:r>
            <a:r>
              <a:rPr lang="hr-HR" sz="1400" dirty="0" err="1">
                <a:latin typeface="Gill Sans MT" panose="020B0502020104020203" pitchFamily="34" charset="0"/>
              </a:rPr>
              <a:t>dobrostanja</a:t>
            </a:r>
            <a:r>
              <a:rPr lang="hr-HR" sz="1400" dirty="0">
                <a:latin typeface="Gill Sans MT" panose="020B0502020104020203" pitchFamily="34" charset="0"/>
              </a:rPr>
              <a:t>”.</a:t>
            </a:r>
          </a:p>
          <a:p>
            <a:endParaRPr lang="en-US" sz="1600" dirty="0">
              <a:latin typeface="Gill Sans MT" panose="020B0502020104020203" pitchFamily="34" charset="0"/>
            </a:endParaRPr>
          </a:p>
          <a:p>
            <a:pPr>
              <a:buNone/>
            </a:pPr>
            <a:endParaRPr lang="en-US" sz="1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8828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9600" y="2362200"/>
            <a:ext cx="7772400" cy="35004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268" y="4495800"/>
            <a:ext cx="6913463" cy="15850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3494DB-5C60-461A-BB96-98BF96C93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000" dirty="0">
                <a:latin typeface="Gill Sans MT" panose="020B0502020104020203" pitchFamily="34" charset="0"/>
              </a:rPr>
              <a:t>Integritet pravosuđa i povjerenje javnosti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F46F98-5A8E-448C-838E-CCFB15EA3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7924800" cy="3886200"/>
          </a:xfrm>
        </p:spPr>
        <p:txBody>
          <a:bodyPr/>
          <a:lstStyle/>
          <a:p>
            <a:pPr>
              <a:buNone/>
            </a:pPr>
            <a:r>
              <a:rPr lang="hr-HR" sz="1600" b="1" dirty="0">
                <a:latin typeface="Gill Sans MT" panose="020B0502020104020203" pitchFamily="34" charset="0"/>
              </a:rPr>
              <a:t>Integritet pravosuđa je svetinja – a ulozi su visoki</a:t>
            </a:r>
          </a:p>
          <a:p>
            <a:pPr>
              <a:buNone/>
            </a:pPr>
            <a:endParaRPr lang="hr-HR" sz="1600" b="1" dirty="0">
              <a:latin typeface="Gill Sans MT" panose="020B0502020104020203" pitchFamily="34" charset="0"/>
            </a:endParaRPr>
          </a:p>
          <a:p>
            <a:r>
              <a:rPr lang="hr-HR" sz="1600" dirty="0">
                <a:latin typeface="Gill Sans MT" panose="020B0502020104020203" pitchFamily="34" charset="0"/>
              </a:rPr>
              <a:t>Poštivanje etičkih kodeksa i visoki standardi profesionalizma</a:t>
            </a:r>
          </a:p>
          <a:p>
            <a:pPr lvl="1"/>
            <a:r>
              <a:rPr lang="hr-HR" sz="1400" dirty="0">
                <a:latin typeface="Gill Sans MT" panose="020B0502020104020203" pitchFamily="34" charset="0"/>
              </a:rPr>
              <a:t>Neophodni su za integritet pravosuđa i </a:t>
            </a:r>
            <a:r>
              <a:rPr lang="hr-HR" sz="1400" dirty="0" smtClean="0">
                <a:latin typeface="Gill Sans MT" panose="020B0502020104020203" pitchFamily="34" charset="0"/>
              </a:rPr>
              <a:t>očuvanje povjerenja </a:t>
            </a:r>
            <a:r>
              <a:rPr lang="hr-HR" sz="1400" dirty="0">
                <a:latin typeface="Gill Sans MT" panose="020B0502020104020203" pitchFamily="34" charset="0"/>
              </a:rPr>
              <a:t>javnosti u pravosudne institucije.</a:t>
            </a:r>
          </a:p>
          <a:p>
            <a:pPr marL="0" indent="0">
              <a:buNone/>
            </a:pPr>
            <a:endParaRPr lang="hr-HR" sz="1600" dirty="0">
              <a:latin typeface="Gill Sans MT" panose="020B0502020104020203" pitchFamily="34" charset="0"/>
            </a:endParaRPr>
          </a:p>
          <a:p>
            <a:r>
              <a:rPr lang="hr-HR" sz="1600" dirty="0">
                <a:latin typeface="Gill Sans MT" panose="020B0502020104020203" pitchFamily="34" charset="0"/>
              </a:rPr>
              <a:t>Nedolično ponašanje nosioca pravosudne funkcije može ozbiljno naštetiti integritetu pravosuđa.  </a:t>
            </a:r>
          </a:p>
          <a:p>
            <a:pPr marL="0" indent="0">
              <a:buNone/>
            </a:pPr>
            <a:endParaRPr lang="hr-HR" sz="1600" dirty="0">
              <a:latin typeface="Gill Sans MT" panose="020B0502020104020203" pitchFamily="34" charset="0"/>
            </a:endParaRPr>
          </a:p>
          <a:p>
            <a:r>
              <a:rPr lang="hr-HR" sz="1600" dirty="0">
                <a:latin typeface="Gill Sans MT" panose="020B0502020104020203" pitchFamily="34" charset="0"/>
              </a:rPr>
              <a:t>Postupci </a:t>
            </a:r>
            <a:r>
              <a:rPr lang="hr-HR" sz="1600" u="sng" dirty="0">
                <a:latin typeface="Gill Sans MT" panose="020B0502020104020203" pitchFamily="34" charset="0"/>
              </a:rPr>
              <a:t>samo jednog </a:t>
            </a:r>
            <a:r>
              <a:rPr lang="hr-HR" sz="1600" u="sng" dirty="0" err="1">
                <a:latin typeface="Gill Sans MT" panose="020B0502020104020203" pitchFamily="34" charset="0"/>
              </a:rPr>
              <a:t>sudije</a:t>
            </a:r>
            <a:r>
              <a:rPr lang="hr-HR" sz="1600" u="sng" dirty="0">
                <a:latin typeface="Gill Sans MT" panose="020B0502020104020203" pitchFamily="34" charset="0"/>
              </a:rPr>
              <a:t> </a:t>
            </a:r>
            <a:r>
              <a:rPr lang="hr-HR" sz="1600" dirty="0">
                <a:latin typeface="Gill Sans MT" panose="020B0502020104020203" pitchFamily="34" charset="0"/>
              </a:rPr>
              <a:t>mogu naštetiti nedužnim ljudima i uzrokovati neviđenu štetu društvenim zajednicama. </a:t>
            </a:r>
          </a:p>
        </p:txBody>
      </p:sp>
    </p:spTree>
    <p:extLst>
      <p:ext uri="{BB962C8B-B14F-4D97-AF65-F5344CB8AC3E}">
        <p14:creationId xmlns:p14="http://schemas.microsoft.com/office/powerpoint/2010/main" xmlns="" val="9158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algn="just"/>
            <a:r>
              <a:rPr lang="hr-HR" sz="1600" dirty="0">
                <a:latin typeface="Gill Sans MT" pitchFamily="34" charset="0"/>
              </a:rPr>
              <a:t>Pritvorski centar za maloljetnike u </a:t>
            </a:r>
            <a:r>
              <a:rPr lang="hr-HR" sz="1600" dirty="0" err="1">
                <a:latin typeface="Gill Sans MT" pitchFamily="34" charset="0"/>
              </a:rPr>
              <a:t>Pittstonu</a:t>
            </a:r>
            <a:r>
              <a:rPr lang="hr-HR" sz="1600" dirty="0">
                <a:latin typeface="Gill Sans MT" pitchFamily="34" charset="0"/>
              </a:rPr>
              <a:t>, </a:t>
            </a:r>
            <a:r>
              <a:rPr lang="hr-HR" sz="1600" dirty="0" err="1">
                <a:latin typeface="Gill Sans MT" pitchFamily="34" charset="0"/>
              </a:rPr>
              <a:t>Pennsylvania</a:t>
            </a:r>
            <a:r>
              <a:rPr lang="hr-HR" sz="1600" dirty="0">
                <a:latin typeface="Gill Sans MT" pitchFamily="34" charset="0"/>
              </a:rPr>
              <a:t>, gdje su upućivana djeca na odsluživanje kazne nakon što su bila uhvaćena u shemu „djeca u zamjenu za keš”.</a:t>
            </a:r>
            <a:endParaRPr lang="hr-HR" altLang="sr-Latn-R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187CBDC-7997-4EFD-A59B-270BA552437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8735" y="3124200"/>
            <a:ext cx="5906530" cy="3378972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8715CBBF-2D10-441E-B206-992E542DA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790" y="1497828"/>
            <a:ext cx="7772400" cy="609600"/>
          </a:xfrm>
        </p:spPr>
        <p:txBody>
          <a:bodyPr/>
          <a:lstStyle/>
          <a:p>
            <a:r>
              <a:rPr lang="hr-HR" altLang="sr-Latn-RS" sz="2000" dirty="0"/>
              <a:t>Predmet </a:t>
            </a:r>
            <a:r>
              <a:rPr lang="hr-HR" sz="2000" dirty="0" err="1">
                <a:latin typeface="Gill Sans MT" pitchFamily="34" charset="0"/>
              </a:rPr>
              <a:t>Mark</a:t>
            </a:r>
            <a:r>
              <a:rPr lang="hr-HR" sz="2000" dirty="0">
                <a:latin typeface="Gill Sans MT" pitchFamily="34" charset="0"/>
              </a:rPr>
              <a:t> </a:t>
            </a:r>
            <a:r>
              <a:rPr lang="hr-HR" sz="2000" dirty="0" err="1">
                <a:latin typeface="Gill Sans MT" pitchFamily="34" charset="0"/>
              </a:rPr>
              <a:t>Ciavarella</a:t>
            </a:r>
            <a:r>
              <a:rPr lang="hr-HR" altLang="sr-Latn-RS" sz="2000" dirty="0"/>
              <a:t> </a:t>
            </a:r>
            <a:br>
              <a:rPr lang="hr-HR" altLang="sr-Latn-RS" sz="2000" dirty="0"/>
            </a:br>
            <a:r>
              <a:rPr lang="hr-HR" altLang="sr-Latn-RS" sz="1600" dirty="0" err="1"/>
              <a:t>Sudija</a:t>
            </a:r>
            <a:r>
              <a:rPr lang="hr-HR" altLang="sr-Latn-RS" sz="1600" dirty="0"/>
              <a:t> Općeg prvostepenog suda u okrugu </a:t>
            </a:r>
            <a:r>
              <a:rPr lang="hr-HR" altLang="sr-Latn-RS" sz="1600" dirty="0" err="1"/>
              <a:t>Luzerne</a:t>
            </a:r>
            <a:r>
              <a:rPr lang="hr-HR" altLang="sr-Latn-RS" sz="1600" dirty="0"/>
              <a:t>, </a:t>
            </a:r>
            <a:r>
              <a:rPr lang="hr-HR" altLang="sr-Latn-RS" sz="1600" dirty="0" err="1"/>
              <a:t>Pennsylvania</a:t>
            </a:r>
            <a:endParaRPr lang="hr-HR" altLang="sr-Latn-RS" sz="2000" dirty="0"/>
          </a:p>
        </p:txBody>
      </p:sp>
    </p:spTree>
    <p:extLst>
      <p:ext uri="{BB962C8B-B14F-4D97-AF65-F5344CB8AC3E}">
        <p14:creationId xmlns:p14="http://schemas.microsoft.com/office/powerpoint/2010/main" xmlns="" val="3521865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hr-HR" altLang="sr-Latn-RS" sz="2000" dirty="0"/>
              <a:t>Predmet </a:t>
            </a:r>
            <a:r>
              <a:rPr lang="en-US" sz="2000" dirty="0">
                <a:latin typeface="Gill Sans MT" pitchFamily="34" charset="0"/>
              </a:rPr>
              <a:t>Mark </a:t>
            </a:r>
            <a:r>
              <a:rPr lang="en-US" sz="2000" dirty="0" err="1">
                <a:latin typeface="Gill Sans MT" pitchFamily="34" charset="0"/>
              </a:rPr>
              <a:t>Ciavarella</a:t>
            </a:r>
            <a:r>
              <a:rPr lang="en-US" altLang="sr-Latn-RS" sz="2000" dirty="0"/>
              <a:t> </a:t>
            </a:r>
            <a:br>
              <a:rPr lang="en-US" altLang="sr-Latn-RS" sz="2000" dirty="0"/>
            </a:br>
            <a:endParaRPr lang="bs-Latn-BA" altLang="sr-Latn-RS" sz="20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5334000" cy="4343400"/>
          </a:xfrm>
        </p:spPr>
        <p:txBody>
          <a:bodyPr/>
          <a:lstStyle/>
          <a:p>
            <a:pPr>
              <a:buNone/>
            </a:pPr>
            <a:r>
              <a:rPr lang="hr-HR" sz="1400" b="1" dirty="0">
                <a:latin typeface="Gill Sans MT" pitchFamily="34" charset="0"/>
              </a:rPr>
              <a:t>Opće informacije</a:t>
            </a:r>
          </a:p>
          <a:p>
            <a:pPr marL="0" indent="0">
              <a:spcBef>
                <a:spcPts val="0"/>
              </a:spcBef>
              <a:buNone/>
            </a:pPr>
            <a:endParaRPr lang="hr-HR" sz="1600" dirty="0">
              <a:latin typeface="Gill Sans MT" pitchFamily="34" charset="0"/>
            </a:endParaRPr>
          </a:p>
          <a:p>
            <a:pPr>
              <a:spcBef>
                <a:spcPts val="0"/>
              </a:spcBef>
            </a:pPr>
            <a:r>
              <a:rPr lang="hr-HR" sz="1600" dirty="0" err="1">
                <a:latin typeface="Gill Sans MT" pitchFamily="34" charset="0"/>
              </a:rPr>
              <a:t>Sudija</a:t>
            </a:r>
            <a:r>
              <a:rPr lang="hr-HR" sz="1600" dirty="0">
                <a:latin typeface="Gill Sans MT" pitchFamily="34" charset="0"/>
              </a:rPr>
              <a:t> </a:t>
            </a:r>
            <a:r>
              <a:rPr lang="hr-HR" sz="1600" dirty="0" err="1">
                <a:latin typeface="Gill Sans MT" pitchFamily="34" charset="0"/>
              </a:rPr>
              <a:t>Ciavarella</a:t>
            </a:r>
            <a:r>
              <a:rPr lang="hr-HR" sz="1600" dirty="0">
                <a:latin typeface="Gill Sans MT" pitchFamily="34" charset="0"/>
              </a:rPr>
              <a:t> provodio je politiku “nulte tolerancije” prema maloljetnim prestupnicima čime je stvorio direktnu vezu između škole i zatvora u predmetima koji su se odnosili na maloljetničku/učeničku disciplinu. </a:t>
            </a:r>
          </a:p>
          <a:p>
            <a:pPr marL="0" indent="0">
              <a:spcBef>
                <a:spcPts val="0"/>
              </a:spcBef>
              <a:buNone/>
            </a:pPr>
            <a:endParaRPr lang="hr-HR" sz="1600" dirty="0">
              <a:latin typeface="Gill Sans MT" pitchFamily="34" charset="0"/>
            </a:endParaRPr>
          </a:p>
          <a:p>
            <a:pPr>
              <a:spcBef>
                <a:spcPts val="0"/>
              </a:spcBef>
            </a:pPr>
            <a:r>
              <a:rPr lang="hr-HR" sz="1600" dirty="0">
                <a:latin typeface="Gill Sans MT" pitchFamily="34" charset="0"/>
              </a:rPr>
              <a:t>Od 2003. do 2008, sudija </a:t>
            </a:r>
            <a:r>
              <a:rPr lang="hr-HR" sz="1600" dirty="0" err="1">
                <a:latin typeface="Gill Sans MT" pitchFamily="34" charset="0"/>
              </a:rPr>
              <a:t>Ciavarella</a:t>
            </a:r>
            <a:r>
              <a:rPr lang="hr-HR" sz="1600" dirty="0">
                <a:latin typeface="Gill Sans MT" pitchFamily="34" charset="0"/>
              </a:rPr>
              <a:t> (zajedno sa još jednim </a:t>
            </a:r>
            <a:r>
              <a:rPr lang="hr-HR" sz="1600" dirty="0" err="1">
                <a:latin typeface="Gill Sans MT" pitchFamily="34" charset="0"/>
              </a:rPr>
              <a:t>sudijom</a:t>
            </a:r>
            <a:r>
              <a:rPr lang="hr-HR" sz="1600" dirty="0">
                <a:latin typeface="Gill Sans MT" pitchFamily="34" charset="0"/>
              </a:rPr>
              <a:t>) uzimao je mito od vlasnika pritvorskih centara za maloljetnike u zamjenu za upućivanje maloljetnika na izdržavanje kazne u privatnim, profitnim pritvorskim centrima. </a:t>
            </a:r>
          </a:p>
          <a:p>
            <a:pPr>
              <a:spcBef>
                <a:spcPts val="0"/>
              </a:spcBef>
            </a:pPr>
            <a:endParaRPr lang="hr-HR" sz="1600" dirty="0">
              <a:latin typeface="Gill Sans MT" pitchFamily="34" charset="0"/>
            </a:endParaRPr>
          </a:p>
          <a:p>
            <a:pPr>
              <a:spcBef>
                <a:spcPts val="0"/>
              </a:spcBef>
            </a:pPr>
            <a:r>
              <a:rPr lang="hr-HR" sz="1600" dirty="0">
                <a:latin typeface="Gill Sans MT" pitchFamily="34" charset="0"/>
              </a:rPr>
              <a:t>Ovaj </a:t>
            </a:r>
            <a:r>
              <a:rPr lang="hr-HR" sz="1600" dirty="0" err="1">
                <a:latin typeface="Gill Sans MT" pitchFamily="34" charset="0"/>
              </a:rPr>
              <a:t>sudijski</a:t>
            </a:r>
            <a:r>
              <a:rPr lang="hr-HR" sz="1600" dirty="0">
                <a:latin typeface="Gill Sans MT" pitchFamily="34" charset="0"/>
              </a:rPr>
              <a:t> korupcijski skandal uključivao je više od </a:t>
            </a:r>
            <a:r>
              <a:rPr lang="hr-HR" sz="1600" b="1" u="sng" dirty="0">
                <a:latin typeface="Gill Sans MT" pitchFamily="34" charset="0"/>
              </a:rPr>
              <a:t>2.500</a:t>
            </a:r>
            <a:r>
              <a:rPr lang="hr-HR" sz="1600" dirty="0">
                <a:latin typeface="Gill Sans MT" pitchFamily="34" charset="0"/>
              </a:rPr>
              <a:t> djece i </a:t>
            </a:r>
            <a:r>
              <a:rPr lang="hr-HR" sz="1600" b="1" u="sng" dirty="0">
                <a:latin typeface="Gill Sans MT" pitchFamily="34" charset="0"/>
              </a:rPr>
              <a:t>6.000</a:t>
            </a:r>
            <a:r>
              <a:rPr lang="hr-HR" sz="1600" dirty="0">
                <a:latin typeface="Gill Sans MT" pitchFamily="34" charset="0"/>
              </a:rPr>
              <a:t> predmeta.</a:t>
            </a:r>
            <a:endParaRPr lang="hr-HR" altLang="sr-Latn-RS" sz="1600" b="1" dirty="0"/>
          </a:p>
          <a:p>
            <a:endParaRPr lang="en-US" altLang="sr-Latn-RS" sz="1600" dirty="0"/>
          </a:p>
        </p:txBody>
      </p:sp>
    </p:spTree>
    <p:extLst>
      <p:ext uri="{BB962C8B-B14F-4D97-AF65-F5344CB8AC3E}">
        <p14:creationId xmlns:p14="http://schemas.microsoft.com/office/powerpoint/2010/main" xmlns="" val="2689671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62000" y="2895600"/>
            <a:ext cx="3581400" cy="1790699"/>
          </a:xfrm>
        </p:spPr>
        <p:txBody>
          <a:bodyPr/>
          <a:lstStyle/>
          <a:p>
            <a:r>
              <a:rPr lang="hr-HR" sz="1600" dirty="0">
                <a:latin typeface="Gill Sans MT" pitchFamily="34" charset="0"/>
              </a:rPr>
              <a:t>Mnogi maloljetnici koji su osuđeni na  produženi boravak u maloljetničkom pritvoru osuđeni su za tako minimalna djela kao što je ismijavanje direktora na </a:t>
            </a:r>
            <a:r>
              <a:rPr lang="hr-HR" sz="1600" dirty="0" err="1">
                <a:latin typeface="Gill Sans MT" pitchFamily="34" charset="0"/>
              </a:rPr>
              <a:t>Myspace</a:t>
            </a:r>
            <a:r>
              <a:rPr lang="hr-HR" sz="1600" dirty="0">
                <a:latin typeface="Gill Sans MT" pitchFamily="34" charset="0"/>
              </a:rPr>
              <a:t>-u, nezakonit ulazak u napuštenu zgradu i krađa DVD-a u </a:t>
            </a:r>
            <a:r>
              <a:rPr lang="hr-HR" sz="1600" dirty="0" err="1">
                <a:latin typeface="Gill Sans MT" pitchFamily="34" charset="0"/>
              </a:rPr>
              <a:t>Walmartu</a:t>
            </a:r>
            <a:r>
              <a:rPr lang="hr-HR" sz="1600" dirty="0">
                <a:latin typeface="Gill Sans MT" pitchFamily="34" charset="0"/>
              </a:rPr>
              <a:t>.</a:t>
            </a:r>
            <a:endParaRPr lang="hr-HR" altLang="sr-Latn-RS" sz="16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D7B1C248-3BC2-48B6-930C-9EF06857D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 altLang="sr-Latn-RS" sz="2000" dirty="0" err="1"/>
              <a:t>Predmet</a:t>
            </a:r>
            <a:r>
              <a:rPr lang="en-US" altLang="sr-Latn-RS" sz="2000" dirty="0"/>
              <a:t> </a:t>
            </a:r>
            <a:r>
              <a:rPr lang="en-US" sz="2000" dirty="0">
                <a:latin typeface="Gill Sans MT" pitchFamily="34" charset="0"/>
              </a:rPr>
              <a:t>Mark </a:t>
            </a:r>
            <a:r>
              <a:rPr lang="en-US" sz="2000" dirty="0" err="1">
                <a:latin typeface="Gill Sans MT" pitchFamily="34" charset="0"/>
              </a:rPr>
              <a:t>Ciavarella</a:t>
            </a:r>
            <a:r>
              <a:rPr lang="en-US" altLang="sr-Latn-RS" sz="2000" dirty="0"/>
              <a:t> </a:t>
            </a:r>
            <a:br>
              <a:rPr lang="en-US" altLang="sr-Latn-RS" sz="2000" dirty="0"/>
            </a:br>
            <a:endParaRPr lang="bs-Latn-BA" altLang="sr-Latn-RS" sz="2000" dirty="0"/>
          </a:p>
        </p:txBody>
      </p:sp>
    </p:spTree>
    <p:extLst>
      <p:ext uri="{BB962C8B-B14F-4D97-AF65-F5344CB8AC3E}">
        <p14:creationId xmlns:p14="http://schemas.microsoft.com/office/powerpoint/2010/main" xmlns="" val="1316850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6482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1" dirty="0">
                <a:latin typeface="Gill Sans MT" pitchFamily="34" charset="0"/>
              </a:rPr>
              <a:t>Kratki pregled događaja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hr-HR" sz="1400" b="1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1" dirty="0">
                <a:latin typeface="Gill Sans MT" pitchFamily="34" charset="0"/>
              </a:rPr>
              <a:t>2008.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dirty="0">
                <a:latin typeface="Gill Sans MT" pitchFamily="34" charset="0"/>
              </a:rPr>
              <a:t>	Centar za maloljetničko pravo podnio je zahtjev Vrhovnom sudu da se pokrene istraga protiv </a:t>
            </a:r>
            <a:r>
              <a:rPr lang="hr-HR" sz="1400" dirty="0" err="1">
                <a:latin typeface="Gill Sans MT" pitchFamily="34" charset="0"/>
              </a:rPr>
              <a:t>sudije</a:t>
            </a:r>
            <a:r>
              <a:rPr lang="hr-HR" sz="1400" dirty="0">
                <a:latin typeface="Gill Sans MT" pitchFamily="34" charset="0"/>
              </a:rPr>
              <a:t> </a:t>
            </a:r>
            <a:r>
              <a:rPr lang="hr-HR" sz="1400" dirty="0" err="1">
                <a:latin typeface="Gill Sans MT" pitchFamily="34" charset="0"/>
              </a:rPr>
              <a:t>Ciavarelle</a:t>
            </a:r>
            <a:r>
              <a:rPr lang="hr-HR" sz="1400" dirty="0">
                <a:latin typeface="Gill Sans MT" pitchFamily="34" charset="0"/>
              </a:rPr>
              <a:t>, tvrdeći da je stopa maloljetnika koje nisu zastupali advokati u okrugu </a:t>
            </a:r>
            <a:r>
              <a:rPr lang="hr-HR" sz="1400" dirty="0" err="1">
                <a:latin typeface="Gill Sans MT" pitchFamily="34" charset="0"/>
              </a:rPr>
              <a:t>Luzerne</a:t>
            </a:r>
            <a:r>
              <a:rPr lang="hr-HR" sz="1400" dirty="0">
                <a:latin typeface="Gill Sans MT" pitchFamily="34" charset="0"/>
              </a:rPr>
              <a:t> deset puta veća od državnog prosjeka (uskraćivanje ustavnih prava). 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dirty="0">
                <a:latin typeface="Gill Sans MT" pitchFamily="34" charset="0"/>
              </a:rPr>
              <a:t>       [Dana 8. januara 2009. Vrhovni sud je odbio zahtjev.]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hr-HR" sz="1400" b="1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hr-HR" sz="1400" b="1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1" dirty="0">
                <a:latin typeface="Gill Sans MT" pitchFamily="34" charset="0"/>
              </a:rPr>
              <a:t>9. januar 2009.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dirty="0">
                <a:latin typeface="Gill Sans MT" pitchFamily="34" charset="0"/>
              </a:rPr>
              <a:t>	Državni tužilac SAD-a je podnio krivičnu prijavu protiv </a:t>
            </a:r>
            <a:r>
              <a:rPr lang="hr-HR" sz="1400" dirty="0" err="1">
                <a:latin typeface="Gill Sans MT" pitchFamily="34" charset="0"/>
              </a:rPr>
              <a:t>sudije</a:t>
            </a:r>
            <a:r>
              <a:rPr lang="hr-HR" sz="1400" dirty="0">
                <a:latin typeface="Gill Sans MT" pitchFamily="34" charset="0"/>
              </a:rPr>
              <a:t> </a:t>
            </a:r>
            <a:r>
              <a:rPr lang="hr-HR" sz="1400" dirty="0" err="1">
                <a:latin typeface="Gill Sans MT" pitchFamily="34" charset="0"/>
              </a:rPr>
              <a:t>Ciavarelle</a:t>
            </a:r>
            <a:r>
              <a:rPr lang="hr-HR" sz="1400" dirty="0">
                <a:latin typeface="Gill Sans MT" pitchFamily="34" charset="0"/>
              </a:rPr>
              <a:t>, optužujući ga za: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hr-HR" sz="1400" dirty="0">
                <a:latin typeface="Gill Sans MT" pitchFamily="34" charset="0"/>
              </a:rPr>
              <a:t>uzimanje $2,6 miliona mita od vlasnika i graditelja dva pritvorska centra za maloljetnike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hr-HR" sz="1400" dirty="0">
                <a:latin typeface="Gill Sans MT" pitchFamily="34" charset="0"/>
              </a:rPr>
              <a:t>upućivanje velikog broja maloljetnika u te pritvorske centre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hr-HR" sz="1400" dirty="0">
                <a:latin typeface="Gill Sans MT" pitchFamily="34" charset="0"/>
              </a:rPr>
              <a:t>činjenicu da se veliki broj maloljetnih optuženika pojavljivao pred sudom bez advokata.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hr-HR" sz="1400" b="1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hr-HR" sz="1400" b="1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1" dirty="0">
                <a:latin typeface="Gill Sans MT" pitchFamily="34" charset="0"/>
              </a:rPr>
              <a:t>2. i 11. februar 2009.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1" dirty="0">
                <a:latin typeface="Gill Sans MT" pitchFamily="34" charset="0"/>
              </a:rPr>
              <a:t>	</a:t>
            </a:r>
            <a:r>
              <a:rPr lang="hr-HR" sz="1400" dirty="0">
                <a:latin typeface="Gill Sans MT" pitchFamily="34" charset="0"/>
              </a:rPr>
              <a:t>Vrhovni sud je ukinuo svoju prethodnu naredbu i usvojio zahtjev Centra za maloljetničko pravo te imenovao posebnog povjerenika da izvrši pregled svih maloljetničkih predmeta i da utvrdi nepravedno postupanje. </a:t>
            </a:r>
            <a:endParaRPr lang="hr-HR" sz="1400" b="1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hr-HR" sz="1400" b="1" dirty="0">
              <a:latin typeface="Gill Sans MT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en-US" altLang="sr-Latn-RS" sz="1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3710CE46-8143-48DF-B2AA-57DAA6C6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 altLang="sr-Latn-RS" sz="2000" dirty="0" err="1"/>
              <a:t>Predmet</a:t>
            </a:r>
            <a:r>
              <a:rPr lang="en-US" altLang="sr-Latn-RS" sz="2000" dirty="0"/>
              <a:t> </a:t>
            </a:r>
            <a:r>
              <a:rPr lang="en-US" sz="2000" dirty="0">
                <a:latin typeface="Gill Sans MT" pitchFamily="34" charset="0"/>
              </a:rPr>
              <a:t>Mark </a:t>
            </a:r>
            <a:r>
              <a:rPr lang="en-US" sz="2000" dirty="0" err="1">
                <a:latin typeface="Gill Sans MT" pitchFamily="34" charset="0"/>
              </a:rPr>
              <a:t>Ciavarella</a:t>
            </a:r>
            <a:r>
              <a:rPr lang="en-US" altLang="sr-Latn-RS" sz="2000" dirty="0"/>
              <a:t> </a:t>
            </a:r>
            <a:br>
              <a:rPr lang="en-US" altLang="sr-Latn-RS" sz="2000" dirty="0"/>
            </a:br>
            <a:endParaRPr lang="bs-Latn-BA" altLang="sr-Latn-RS" sz="2000" dirty="0"/>
          </a:p>
        </p:txBody>
      </p:sp>
    </p:spTree>
    <p:extLst>
      <p:ext uri="{BB962C8B-B14F-4D97-AF65-F5344CB8AC3E}">
        <p14:creationId xmlns:p14="http://schemas.microsoft.com/office/powerpoint/2010/main" xmlns="" val="8518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083904"/>
            <a:ext cx="7772400" cy="4436918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600" b="1" dirty="0">
                <a:latin typeface="Gill Sans MT" pitchFamily="34" charset="0"/>
              </a:rPr>
              <a:t>Kratki pregled događaja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hr-HR" sz="1400" b="1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hr-HR" sz="1400" b="1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1" dirty="0">
                <a:latin typeface="Gill Sans MT" pitchFamily="34" charset="0"/>
              </a:rPr>
              <a:t>16. mart 2009.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dirty="0">
                <a:latin typeface="Gill Sans MT" pitchFamily="34" charset="0"/>
              </a:rPr>
              <a:t>	</a:t>
            </a:r>
            <a:r>
              <a:rPr lang="hr-HR" sz="1400" dirty="0" err="1">
                <a:latin typeface="Gill Sans MT" pitchFamily="34" charset="0"/>
              </a:rPr>
              <a:t>Sudija</a:t>
            </a:r>
            <a:r>
              <a:rPr lang="hr-HR" sz="1400" dirty="0">
                <a:latin typeface="Gill Sans MT" pitchFamily="34" charset="0"/>
              </a:rPr>
              <a:t> </a:t>
            </a:r>
            <a:r>
              <a:rPr lang="hr-HR" sz="1400" dirty="0" err="1">
                <a:latin typeface="Gill Sans MT" pitchFamily="34" charset="0"/>
              </a:rPr>
              <a:t>Ciavarella</a:t>
            </a:r>
            <a:r>
              <a:rPr lang="hr-HR" sz="1400" dirty="0">
                <a:latin typeface="Gill Sans MT" pitchFamily="34" charset="0"/>
              </a:rPr>
              <a:t> je podnio ostavku sa </a:t>
            </a:r>
            <a:r>
              <a:rPr lang="hr-HR" sz="1400" dirty="0" err="1">
                <a:latin typeface="Gill Sans MT" pitchFamily="34" charset="0"/>
              </a:rPr>
              <a:t>sudijske</a:t>
            </a:r>
            <a:r>
              <a:rPr lang="hr-HR" sz="1400" dirty="0">
                <a:latin typeface="Gill Sans MT" pitchFamily="34" charset="0"/>
              </a:rPr>
              <a:t> funkcije.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hr-HR" sz="140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1" dirty="0">
                <a:latin typeface="Gill Sans MT" pitchFamily="34" charset="0"/>
              </a:rPr>
              <a:t>7. august 2009.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dirty="0">
                <a:latin typeface="Gill Sans MT" pitchFamily="34" charset="0"/>
              </a:rPr>
              <a:t>	Međuresorna komisija za maloljetničko pravosuđe (zakonodavni akt) zadužena je da utvrdi temeljne uzroke problema u sistemu maloljetničkog pravosuđa u okrugu </a:t>
            </a:r>
            <a:r>
              <a:rPr lang="hr-HR" sz="1400" dirty="0" err="1">
                <a:latin typeface="Gill Sans MT" pitchFamily="34" charset="0"/>
              </a:rPr>
              <a:t>Luzerne</a:t>
            </a:r>
            <a:r>
              <a:rPr lang="hr-HR" sz="1400" dirty="0">
                <a:latin typeface="Gill Sans MT" pitchFamily="34" charset="0"/>
              </a:rPr>
              <a:t> i da predloži rješenja.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hr-HR" sz="140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1" dirty="0">
                <a:latin typeface="Gill Sans MT" pitchFamily="34" charset="0"/>
              </a:rPr>
              <a:t>9. oktobar 2009.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dirty="0">
                <a:latin typeface="Gill Sans MT" pitchFamily="34" charset="0"/>
              </a:rPr>
              <a:t>	Vrhovni sud je naložio da se presude koje uključuju maloljetnike a na kojima je radio </a:t>
            </a:r>
            <a:r>
              <a:rPr lang="hr-HR" sz="1400" dirty="0" err="1">
                <a:latin typeface="Gill Sans MT" pitchFamily="34" charset="0"/>
              </a:rPr>
              <a:t>sudija</a:t>
            </a:r>
            <a:r>
              <a:rPr lang="hr-HR" sz="1400" dirty="0">
                <a:latin typeface="Gill Sans MT" pitchFamily="34" charset="0"/>
              </a:rPr>
              <a:t> </a:t>
            </a:r>
            <a:r>
              <a:rPr lang="hr-HR" sz="1400" dirty="0" err="1">
                <a:latin typeface="Gill Sans MT" pitchFamily="34" charset="0"/>
              </a:rPr>
              <a:t>Ciavarella</a:t>
            </a:r>
            <a:r>
              <a:rPr lang="hr-HR" sz="1400" dirty="0">
                <a:latin typeface="Gill Sans MT" pitchFamily="34" charset="0"/>
              </a:rPr>
              <a:t> ukinu i da se brišu iz evidencije (broj relevantnih predmeta = oko 6.000).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hr-HR" sz="1400" b="1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1" dirty="0">
                <a:latin typeface="Gill Sans MT" pitchFamily="34" charset="0"/>
              </a:rPr>
              <a:t>11. august 2011.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dirty="0">
                <a:latin typeface="Gill Sans MT" pitchFamily="34" charset="0"/>
              </a:rPr>
              <a:t>	</a:t>
            </a:r>
            <a:r>
              <a:rPr lang="hr-HR" sz="1400" dirty="0" err="1">
                <a:latin typeface="Gill Sans MT" pitchFamily="34" charset="0"/>
              </a:rPr>
              <a:t>Sudija</a:t>
            </a:r>
            <a:r>
              <a:rPr lang="hr-HR" sz="1400" dirty="0">
                <a:latin typeface="Gill Sans MT" pitchFamily="34" charset="0"/>
              </a:rPr>
              <a:t> </a:t>
            </a:r>
            <a:r>
              <a:rPr lang="hr-HR" sz="1400" dirty="0" err="1">
                <a:latin typeface="Gill Sans MT" pitchFamily="34" charset="0"/>
              </a:rPr>
              <a:t>Ciavarella</a:t>
            </a:r>
            <a:r>
              <a:rPr lang="hr-HR" sz="1400" dirty="0">
                <a:latin typeface="Gill Sans MT" pitchFamily="34" charset="0"/>
              </a:rPr>
              <a:t> osuđen je po 12 od 39 tačaka optužnice, koje uključuju i krivično djelo </a:t>
            </a:r>
            <a:r>
              <a:rPr lang="hr-HR" sz="1400" dirty="0" err="1">
                <a:latin typeface="Gill Sans MT" pitchFamily="34" charset="0"/>
              </a:rPr>
              <a:t>reketiranja</a:t>
            </a:r>
            <a:r>
              <a:rPr lang="hr-HR" sz="1400" dirty="0">
                <a:latin typeface="Gill Sans MT" pitchFamily="34" charset="0"/>
              </a:rPr>
              <a:t>, prevaru putem pošte, urotu radi pranja novca i podnošenje lažne porezne prijave, i </a:t>
            </a:r>
            <a:r>
              <a:rPr lang="hr-HR" sz="1400" u="sng" dirty="0">
                <a:latin typeface="Gill Sans MT" pitchFamily="34" charset="0"/>
              </a:rPr>
              <a:t>odmjerena mu je kazna zatvora u trajanju od 28 godina</a:t>
            </a:r>
            <a:r>
              <a:rPr lang="hr-HR" sz="1400" dirty="0">
                <a:latin typeface="Gill Sans MT" pitchFamily="34" charset="0"/>
              </a:rPr>
              <a:t>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endParaRPr lang="hr-HR" altLang="sr-Latn-RS" sz="1400" b="1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None/>
            </a:pPr>
            <a:endParaRPr lang="en-US" sz="1400" b="1" dirty="0">
              <a:latin typeface="Gill Sans MT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3710CE46-8143-48DF-B2AA-57DAA6C67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 altLang="sr-Latn-RS" sz="2000" dirty="0" err="1"/>
              <a:t>Predmet</a:t>
            </a:r>
            <a:r>
              <a:rPr lang="en-US" altLang="sr-Latn-RS" sz="2000" dirty="0"/>
              <a:t> </a:t>
            </a:r>
            <a:r>
              <a:rPr lang="en-US" sz="2000" dirty="0">
                <a:latin typeface="Gill Sans MT" pitchFamily="34" charset="0"/>
              </a:rPr>
              <a:t>Mark </a:t>
            </a:r>
            <a:r>
              <a:rPr lang="en-US" sz="2000" dirty="0" err="1">
                <a:latin typeface="Gill Sans MT" pitchFamily="34" charset="0"/>
              </a:rPr>
              <a:t>Ciavarella</a:t>
            </a:r>
            <a:r>
              <a:rPr lang="en-US" altLang="sr-Latn-RS" sz="2000" dirty="0"/>
              <a:t> </a:t>
            </a:r>
            <a:br>
              <a:rPr lang="en-US" altLang="sr-Latn-RS" sz="2000" dirty="0"/>
            </a:br>
            <a:endParaRPr lang="bs-Latn-BA" altLang="sr-Latn-RS" sz="2000" dirty="0"/>
          </a:p>
        </p:txBody>
      </p:sp>
    </p:spTree>
    <p:extLst>
      <p:ext uri="{BB962C8B-B14F-4D97-AF65-F5344CB8AC3E}">
        <p14:creationId xmlns:p14="http://schemas.microsoft.com/office/powerpoint/2010/main" xmlns="" val="348531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3A52F549-7078-4C9F-B25F-2C65DE347D5B}"/>
              </a:ext>
            </a:extLst>
          </p:cNvPr>
          <p:cNvSpPr txBox="1">
            <a:spLocks/>
          </p:cNvSpPr>
          <p:nvPr/>
        </p:nvSpPr>
        <p:spPr bwMode="auto">
          <a:xfrm>
            <a:off x="685800" y="20574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1600" kern="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hr-HR" sz="1600" kern="0" dirty="0" err="1">
                <a:latin typeface="Gill Sans MT" pitchFamily="34" charset="0"/>
              </a:rPr>
              <a:t>Sudijski</a:t>
            </a:r>
            <a:r>
              <a:rPr lang="hr-HR" sz="1600" kern="0" dirty="0">
                <a:latin typeface="Gill Sans MT" pitchFamily="34" charset="0"/>
              </a:rPr>
              <a:t> disciplinski postupak</a:t>
            </a:r>
            <a:endParaRPr lang="hr-HR" sz="1400" kern="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hr-HR" sz="1400" kern="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hr-HR" sz="1400" kern="0" dirty="0">
                <a:latin typeface="Gill Sans MT" pitchFamily="34" charset="0"/>
              </a:rPr>
              <a:t>21. decembar 2011.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hr-HR" sz="1400" kern="0" dirty="0">
                <a:latin typeface="Gill Sans MT" pitchFamily="34" charset="0"/>
              </a:rPr>
              <a:t>	</a:t>
            </a:r>
            <a:r>
              <a:rPr lang="hr-HR" sz="1400" b="0" kern="0" dirty="0">
                <a:latin typeface="Gill Sans MT" pitchFamily="34" charset="0"/>
              </a:rPr>
              <a:t>Disciplinski odbor za sudije utvrdio je da </a:t>
            </a:r>
            <a:r>
              <a:rPr lang="hr-HR" sz="1400" b="0" kern="0" dirty="0" err="1">
                <a:latin typeface="Gill Sans MT" pitchFamily="34" charset="0"/>
              </a:rPr>
              <a:t>Ciavarella</a:t>
            </a:r>
            <a:r>
              <a:rPr lang="hr-HR" sz="1400" b="0" kern="0" dirty="0">
                <a:latin typeface="Gill Sans MT" pitchFamily="34" charset="0"/>
              </a:rPr>
              <a:t>, zbog svog ponašanja i višestrukih osuda za krivično djelo, podliježe disciplinskom postupku prema članu V, § 18(d)(1) Ustava Pennsylvanije.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hr-HR" sz="1400" kern="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hr-HR" sz="1400" kern="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hr-HR" sz="1400" kern="0" dirty="0">
                <a:latin typeface="Gill Sans MT" pitchFamily="34" charset="0"/>
              </a:rPr>
              <a:t>7. oktobar 2014.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hr-HR" sz="1400" kern="0" dirty="0">
                <a:latin typeface="Gill Sans MT" pitchFamily="34" charset="0"/>
              </a:rPr>
              <a:t>	</a:t>
            </a:r>
            <a:r>
              <a:rPr lang="hr-HR" sz="1400" b="0" kern="0" dirty="0">
                <a:latin typeface="Gill Sans MT" pitchFamily="34" charset="0"/>
              </a:rPr>
              <a:t>Sud za </a:t>
            </a:r>
            <a:r>
              <a:rPr lang="hr-HR" sz="1400" b="0" kern="0" dirty="0" err="1">
                <a:latin typeface="Gill Sans MT" pitchFamily="34" charset="0"/>
              </a:rPr>
              <a:t>sudijsku</a:t>
            </a:r>
            <a:r>
              <a:rPr lang="hr-HR" sz="1400" b="0" kern="0" dirty="0">
                <a:latin typeface="Gill Sans MT" pitchFamily="34" charset="0"/>
              </a:rPr>
              <a:t> disciplinu </a:t>
            </a:r>
            <a:r>
              <a:rPr lang="hr-HR" sz="1400" b="0" kern="0" dirty="0" err="1">
                <a:latin typeface="Gill Sans MT" pitchFamily="34" charset="0"/>
              </a:rPr>
              <a:t>Pennsylvanije</a:t>
            </a:r>
            <a:r>
              <a:rPr lang="hr-HR" sz="1400" b="0" kern="0" dirty="0">
                <a:latin typeface="Gill Sans MT" pitchFamily="34" charset="0"/>
              </a:rPr>
              <a:t> potvrdio je da: </a:t>
            </a:r>
          </a:p>
          <a:p>
            <a:pPr marL="5715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0" kern="0" dirty="0">
                <a:latin typeface="Gill Sans MT" pitchFamily="34" charset="0"/>
              </a:rPr>
              <a:t>(1) je </a:t>
            </a:r>
            <a:r>
              <a:rPr lang="hr-HR" sz="1400" b="0" kern="0" dirty="0" err="1">
                <a:latin typeface="Gill Sans MT" pitchFamily="34" charset="0"/>
              </a:rPr>
              <a:t>Ciavarella</a:t>
            </a:r>
            <a:r>
              <a:rPr lang="hr-HR" sz="1400" b="0" kern="0" dirty="0">
                <a:latin typeface="Gill Sans MT" pitchFamily="34" charset="0"/>
              </a:rPr>
              <a:t> osuđen te da su iscrpljene sve direktne žalbe;</a:t>
            </a:r>
          </a:p>
          <a:p>
            <a:pPr marL="5715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0" kern="0" dirty="0">
                <a:latin typeface="Gill Sans MT" pitchFamily="34" charset="0"/>
              </a:rPr>
              <a:t>(2) zbog osuda za krivična djela </a:t>
            </a:r>
            <a:r>
              <a:rPr lang="hr-HR" sz="1400" b="0" kern="0" dirty="0" err="1">
                <a:latin typeface="Gill Sans MT" pitchFamily="34" charset="0"/>
              </a:rPr>
              <a:t>Ciavarella</a:t>
            </a:r>
            <a:r>
              <a:rPr lang="hr-HR" sz="1400" b="0" kern="0" dirty="0">
                <a:latin typeface="Gill Sans MT" pitchFamily="34" charset="0"/>
              </a:rPr>
              <a:t> podliježe disciplinskom postupku prema Ustavu </a:t>
            </a:r>
            <a:r>
              <a:rPr lang="hr-HR" sz="1400" b="0" kern="0" dirty="0" err="1">
                <a:latin typeface="Gill Sans MT" pitchFamily="34" charset="0"/>
              </a:rPr>
              <a:t>Pennsylvanije</a:t>
            </a:r>
            <a:r>
              <a:rPr lang="hr-HR" sz="1400" b="0" kern="0" dirty="0">
                <a:latin typeface="Gill Sans MT" pitchFamily="34" charset="0"/>
              </a:rPr>
              <a:t>. </a:t>
            </a: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endParaRPr lang="hr-HR" sz="1400" b="0" kern="0" dirty="0">
              <a:latin typeface="Gill Sans MT" pitchFamily="34" charset="0"/>
            </a:endParaRPr>
          </a:p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400" b="0" kern="0" dirty="0">
                <a:latin typeface="Gill Sans MT" pitchFamily="34" charset="0"/>
              </a:rPr>
              <a:t>Sud je razriješio </a:t>
            </a:r>
            <a:r>
              <a:rPr lang="hr-HR" sz="1400" b="0" kern="0" dirty="0" err="1">
                <a:latin typeface="Gill Sans MT" pitchFamily="34" charset="0"/>
              </a:rPr>
              <a:t>Ciavarellu</a:t>
            </a:r>
            <a:r>
              <a:rPr lang="hr-HR" sz="1400" b="0" kern="0" dirty="0">
                <a:latin typeface="Gill Sans MT" pitchFamily="34" charset="0"/>
              </a:rPr>
              <a:t> dužnosti (i proglašen je nepodobnim da u budućnosti obnaša </a:t>
            </a:r>
            <a:r>
              <a:rPr lang="hr-HR" sz="1400" b="0" kern="0" dirty="0" err="1">
                <a:latin typeface="Gill Sans MT" pitchFamily="34" charset="0"/>
              </a:rPr>
              <a:t>sudijsku</a:t>
            </a:r>
            <a:r>
              <a:rPr lang="hr-HR" sz="1400" b="0" kern="0" dirty="0">
                <a:latin typeface="Gill Sans MT" pitchFamily="34" charset="0"/>
              </a:rPr>
              <a:t> funkciju</a:t>
            </a:r>
            <a:r>
              <a:rPr lang="en-US" sz="1400" b="0" kern="0" dirty="0">
                <a:latin typeface="Gill Sans MT" pitchFamily="34" charset="0"/>
              </a:rPr>
              <a:t>).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sz="1400" kern="0" dirty="0">
                <a:latin typeface="Gill Sans MT" pitchFamily="34" charset="0"/>
              </a:rPr>
              <a:t/>
            </a:r>
            <a:br>
              <a:rPr lang="en-US" sz="1400" kern="0" dirty="0">
                <a:latin typeface="Gill Sans MT" pitchFamily="34" charset="0"/>
              </a:rPr>
            </a:br>
            <a:r>
              <a:rPr lang="en-US" sz="1400" kern="0" dirty="0">
                <a:latin typeface="Gill Sans MT" pitchFamily="34" charset="0"/>
              </a:rPr>
              <a:t>     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Tx/>
              <a:buNone/>
            </a:pPr>
            <a:endParaRPr lang="en-US" sz="1400" b="0" kern="0" dirty="0">
              <a:latin typeface="Gill Sans MT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US" altLang="sr-Latn-RS" sz="1600" b="0" kern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4BA5C45F-E911-454E-9F90-1F02BA0FD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609600"/>
          </a:xfrm>
        </p:spPr>
        <p:txBody>
          <a:bodyPr/>
          <a:lstStyle/>
          <a:p>
            <a:r>
              <a:rPr lang="en-US" altLang="sr-Latn-RS" sz="2000" dirty="0" err="1"/>
              <a:t>Predmet</a:t>
            </a:r>
            <a:r>
              <a:rPr lang="en-US" altLang="sr-Latn-RS" sz="2000" dirty="0"/>
              <a:t> </a:t>
            </a:r>
            <a:r>
              <a:rPr lang="en-US" sz="2000" dirty="0">
                <a:latin typeface="Gill Sans MT" pitchFamily="34" charset="0"/>
              </a:rPr>
              <a:t>Mark </a:t>
            </a:r>
            <a:r>
              <a:rPr lang="en-US" sz="2000" dirty="0" err="1">
                <a:latin typeface="Gill Sans MT" pitchFamily="34" charset="0"/>
              </a:rPr>
              <a:t>Ciavarella</a:t>
            </a:r>
            <a:r>
              <a:rPr lang="en-US" altLang="sr-Latn-RS" sz="2000" dirty="0"/>
              <a:t> </a:t>
            </a:r>
            <a:br>
              <a:rPr lang="en-US" altLang="sr-Latn-RS" sz="2000" dirty="0"/>
            </a:br>
            <a:endParaRPr lang="bs-Latn-BA" altLang="sr-Latn-R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1494</Words>
  <Application>Microsoft Office PowerPoint</Application>
  <PresentationFormat>On-screen Show (4:3)</PresentationFormat>
  <Paragraphs>245</Paragraphs>
  <Slides>24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Blank</vt:lpstr>
      <vt:lpstr>  Standardi profesionalne etike za sudije i tužioce   Predstavljanje Priručnika za primjenu Kodeksa sudijske etike i Kodeksa tužilačke etike   utorak, 5. mart 2019.  </vt:lpstr>
      <vt:lpstr>Slide 2</vt:lpstr>
      <vt:lpstr>Integritet pravosuđa i povjerenje javnosti</vt:lpstr>
      <vt:lpstr>Predmet Mark Ciavarella  Sudija Općeg prvostepenog suda u okrugu Luzerne, Pennsylvania</vt:lpstr>
      <vt:lpstr>Predmet Mark Ciavarella  </vt:lpstr>
      <vt:lpstr>Predmet Mark Ciavarella  </vt:lpstr>
      <vt:lpstr>Predmet Mark Ciavarella  </vt:lpstr>
      <vt:lpstr>Predmet Mark Ciavarella  </vt:lpstr>
      <vt:lpstr>Predmet Mark Ciavarella  </vt:lpstr>
      <vt:lpstr>Predmet Mark Ciavarella  </vt:lpstr>
      <vt:lpstr>Predmet Mark Ciavarella   </vt:lpstr>
      <vt:lpstr>Predmet Mark Ciavarella  </vt:lpstr>
      <vt:lpstr>Predmet Mark Ciavarella  </vt:lpstr>
      <vt:lpstr>Predmet Mark Ciavarella  </vt:lpstr>
      <vt:lpstr>Predmet Mark Ciavarella  </vt:lpstr>
      <vt:lpstr>Reforma tužilačkog ponašanja u New Yorku</vt:lpstr>
      <vt:lpstr>Reforma tužilačkog ponašanja u New Yorku</vt:lpstr>
      <vt:lpstr>Reforma tužilačkog ponašanja u New Yorku</vt:lpstr>
      <vt:lpstr>Prijavljivanje kršenja etike – dužnost?</vt:lpstr>
      <vt:lpstr>Prijavljivanje kršenja etike – dužnost</vt:lpstr>
      <vt:lpstr>Prijavljivanje kršenja etike – dužnost</vt:lpstr>
      <vt:lpstr>Selektivna etičnost – podsjetnik</vt:lpstr>
      <vt:lpstr>Lijek?  -  Lično dobrostanje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Judicial Ethics Training Introduction to Judicial Ethics Handbook   Tuesday, March 5, 2019</dc:title>
  <dc:creator>Xin, Leiqing</dc:creator>
  <cp:lastModifiedBy>Ana Stojanovic</cp:lastModifiedBy>
  <cp:revision>138</cp:revision>
  <dcterms:created xsi:type="dcterms:W3CDTF">2019-02-12T19:26:15Z</dcterms:created>
  <dcterms:modified xsi:type="dcterms:W3CDTF">2019-03-20T08:25:07Z</dcterms:modified>
</cp:coreProperties>
</file>