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sldIdLst>
    <p:sldId id="256" r:id="rId2"/>
    <p:sldId id="257" r:id="rId3"/>
    <p:sldId id="258" r:id="rId4"/>
    <p:sldId id="259" r:id="rId5"/>
    <p:sldId id="260" r:id="rId6"/>
    <p:sldId id="261"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1" r:id="rId22"/>
    <p:sldId id="282" r:id="rId23"/>
    <p:sldId id="284" r:id="rId24"/>
    <p:sldId id="285" r:id="rId25"/>
    <p:sldId id="286" r:id="rId26"/>
    <p:sldId id="287" r:id="rId27"/>
    <p:sldId id="288" r:id="rId28"/>
    <p:sldId id="289" r:id="rId29"/>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432"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28CFA0-5C9C-4C1B-A57E-B55556E0F9B4}" type="datetimeFigureOut">
              <a:rPr lang="hr-HR" smtClean="0"/>
              <a:t>26.2.2019.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2BB8700-468A-4F3A-AB1A-77952B988210}" type="slidenum">
              <a:rPr lang="hr-HR" smtClean="0"/>
              <a:t>‹#›</a:t>
            </a:fld>
            <a:endParaRPr lang="hr-HR"/>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28CFA0-5C9C-4C1B-A57E-B55556E0F9B4}" type="datetimeFigureOut">
              <a:rPr lang="hr-HR" smtClean="0"/>
              <a:t>26.2.2019.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2BB8700-468A-4F3A-AB1A-77952B988210}"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28CFA0-5C9C-4C1B-A57E-B55556E0F9B4}" type="datetimeFigureOut">
              <a:rPr lang="hr-HR" smtClean="0"/>
              <a:t>26.2.2019.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2BB8700-468A-4F3A-AB1A-77952B988210}"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28CFA0-5C9C-4C1B-A57E-B55556E0F9B4}" type="datetimeFigureOut">
              <a:rPr lang="hr-HR" smtClean="0"/>
              <a:t>26.2.2019.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2BB8700-468A-4F3A-AB1A-77952B988210}" type="slidenum">
              <a:rPr lang="hr-HR" smtClean="0"/>
              <a:t>‹#›</a:t>
            </a:fld>
            <a:endParaRPr lang="hr-HR"/>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28CFA0-5C9C-4C1B-A57E-B55556E0F9B4}" type="datetimeFigureOut">
              <a:rPr lang="hr-HR" smtClean="0"/>
              <a:t>26.2.2019.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2BB8700-468A-4F3A-AB1A-77952B988210}"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28CFA0-5C9C-4C1B-A57E-B55556E0F9B4}" type="datetimeFigureOut">
              <a:rPr lang="hr-HR" smtClean="0"/>
              <a:t>26.2.2019.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2BB8700-468A-4F3A-AB1A-77952B988210}" type="slidenum">
              <a:rPr lang="hr-HR" smtClean="0"/>
              <a:t>‹#›</a:t>
            </a:fld>
            <a:endParaRPr lang="hr-HR"/>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28CFA0-5C9C-4C1B-A57E-B55556E0F9B4}" type="datetimeFigureOut">
              <a:rPr lang="hr-HR" smtClean="0"/>
              <a:t>26.2.2019.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32BB8700-468A-4F3A-AB1A-77952B988210}" type="slidenum">
              <a:rPr lang="hr-HR" smtClean="0"/>
              <a:t>‹#›</a:t>
            </a:fld>
            <a:endParaRPr lang="hr-HR"/>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28CFA0-5C9C-4C1B-A57E-B55556E0F9B4}" type="datetimeFigureOut">
              <a:rPr lang="hr-HR" smtClean="0"/>
              <a:t>26.2.2019.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32BB8700-468A-4F3A-AB1A-77952B988210}"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8CFA0-5C9C-4C1B-A57E-B55556E0F9B4}" type="datetimeFigureOut">
              <a:rPr lang="hr-HR" smtClean="0"/>
              <a:t>26.2.2019.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32BB8700-468A-4F3A-AB1A-77952B988210}"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8CFA0-5C9C-4C1B-A57E-B55556E0F9B4}" type="datetimeFigureOut">
              <a:rPr lang="hr-HR" smtClean="0"/>
              <a:t>26.2.2019.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2BB8700-468A-4F3A-AB1A-77952B988210}"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8CFA0-5C9C-4C1B-A57E-B55556E0F9B4}" type="datetimeFigureOut">
              <a:rPr lang="hr-HR" smtClean="0"/>
              <a:t>26.2.2019.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2BB8700-468A-4F3A-AB1A-77952B988210}" type="slidenum">
              <a:rPr lang="hr-HR" smtClean="0"/>
              <a:t>‹#›</a:t>
            </a:fld>
            <a:endParaRPr lang="hr-HR"/>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C28CFA0-5C9C-4C1B-A57E-B55556E0F9B4}" type="datetimeFigureOut">
              <a:rPr lang="hr-HR" smtClean="0"/>
              <a:t>26.2.2019.</a:t>
            </a:fld>
            <a:endParaRPr lang="hr-HR"/>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hr-H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2BB8700-468A-4F3A-AB1A-77952B988210}"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a:xfrm>
            <a:off x="1477107" y="817490"/>
            <a:ext cx="9144000" cy="2387600"/>
          </a:xfrm>
        </p:spPr>
        <p:txBody>
          <a:bodyPr>
            <a:normAutofit/>
          </a:bodyPr>
          <a:lstStyle/>
          <a:p>
            <a:r>
              <a:rPr lang="hr-HR" b="1" dirty="0" smtClean="0"/>
              <a:t>„Industrijska sigusnosna provjera”</a:t>
            </a:r>
            <a:endParaRPr lang="hr-HR" b="1" dirty="0"/>
          </a:p>
        </p:txBody>
      </p:sp>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4574" y="3674839"/>
            <a:ext cx="4078433" cy="2727959"/>
          </a:xfrm>
          <a:prstGeom prst="rect">
            <a:avLst/>
          </a:prstGeom>
        </p:spPr>
      </p:pic>
    </p:spTree>
    <p:extLst>
      <p:ext uri="{BB962C8B-B14F-4D97-AF65-F5344CB8AC3E}">
        <p14:creationId xmlns:p14="http://schemas.microsoft.com/office/powerpoint/2010/main" val="3324686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zervirano mjesto sadržaja 4"/>
          <p:cNvSpPr>
            <a:spLocks noGrp="1"/>
          </p:cNvSpPr>
          <p:nvPr>
            <p:ph sz="quarter" idx="13"/>
          </p:nvPr>
        </p:nvSpPr>
        <p:spPr>
          <a:xfrm>
            <a:off x="700757" y="509576"/>
            <a:ext cx="10567587" cy="5575033"/>
          </a:xfrm>
        </p:spPr>
        <p:txBody>
          <a:bodyPr>
            <a:normAutofit lnSpcReduction="10000"/>
          </a:bodyPr>
          <a:lstStyle/>
          <a:p>
            <a:r>
              <a:rPr lang="hr-HR" dirty="0" smtClean="0"/>
              <a:t>Negativna realizacija ugovorenih poslova pravnog lica</a:t>
            </a:r>
          </a:p>
          <a:p>
            <a:r>
              <a:rPr lang="hr-HR" dirty="0" smtClean="0"/>
              <a:t>Poslovna saradnja s pravnim ili fizičkim licima koji predstavljaju sigurnosnu prijetnju ili koji su stekli dobit organiziranim </a:t>
            </a:r>
            <a:r>
              <a:rPr lang="hr-HR" dirty="0" smtClean="0"/>
              <a:t>kapitalom</a:t>
            </a:r>
          </a:p>
          <a:p>
            <a:endParaRPr lang="hr-HR" dirty="0" smtClean="0"/>
          </a:p>
          <a:p>
            <a:r>
              <a:rPr lang="hr-HR" b="1" dirty="0" smtClean="0"/>
              <a:t>IZDAVANJE INDUSTRIJSKE SIGURNOSNE </a:t>
            </a:r>
            <a:r>
              <a:rPr lang="hr-HR" b="1" dirty="0" smtClean="0"/>
              <a:t>DOZVOLE</a:t>
            </a:r>
          </a:p>
          <a:p>
            <a:endParaRPr lang="hr-HR" b="1" dirty="0" smtClean="0"/>
          </a:p>
          <a:p>
            <a:r>
              <a:rPr lang="hr-HR" dirty="0" smtClean="0"/>
              <a:t>DSO je nadležan za izdavanje industrijske dozvole</a:t>
            </a:r>
          </a:p>
          <a:p>
            <a:r>
              <a:rPr lang="hr-HR" dirty="0" smtClean="0"/>
              <a:t>Prije izdavanja industrijske sigurnosne dozvole, DSO donosi odluku o postojanju ili napostojanju sigurnosne smetnje, uzimajući u obzir mišljenje iz izvještaja OSA-e BiH dostavljenog nakon izvršene industrijske sigurnosne provjere</a:t>
            </a:r>
          </a:p>
          <a:p>
            <a:r>
              <a:rPr lang="hr-HR" dirty="0" smtClean="0"/>
              <a:t>Nakon donesene odluke DSO BiH izdaje industrijsku sigurnosnu dozvolu</a:t>
            </a:r>
          </a:p>
          <a:p>
            <a:r>
              <a:rPr lang="hr-HR" dirty="0" smtClean="0"/>
              <a:t>Rok za za donošenje odluke o postojanju ili nepostojanju sigurnosne smetnje i izdavanje dozvole je 30 dana od dana  dostavljanja Izvještaja OSA-e BiH o izvršenoj industrijskoj sigurnosnoj provjeri   </a:t>
            </a:r>
            <a:endParaRPr lang="hr-HR" dirty="0"/>
          </a:p>
        </p:txBody>
      </p:sp>
    </p:spTree>
    <p:extLst>
      <p:ext uri="{BB962C8B-B14F-4D97-AF65-F5344CB8AC3E}">
        <p14:creationId xmlns:p14="http://schemas.microsoft.com/office/powerpoint/2010/main" val="460410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zervirano mjesto sadržaja 4"/>
          <p:cNvSpPr>
            <a:spLocks noGrp="1"/>
          </p:cNvSpPr>
          <p:nvPr>
            <p:ph sz="quarter" idx="13"/>
          </p:nvPr>
        </p:nvSpPr>
        <p:spPr>
          <a:xfrm>
            <a:off x="555479" y="492484"/>
            <a:ext cx="10772687" cy="5839953"/>
          </a:xfrm>
        </p:spPr>
        <p:txBody>
          <a:bodyPr>
            <a:normAutofit fontScale="92500" lnSpcReduction="10000"/>
          </a:bodyPr>
          <a:lstStyle/>
          <a:p>
            <a:r>
              <a:rPr lang="hr-HR" dirty="0" smtClean="0"/>
              <a:t>Ukoliko DSO BiH donese Odluku o utvrđivanju postojanja sigurnosne smetnje na istu se može uložiti žalba Komisiji za rješavanje žalbi u postupku sigurnosnog provjeravanja, u roku od 15 dana od dana prijema Odluke</a:t>
            </a:r>
          </a:p>
          <a:p>
            <a:r>
              <a:rPr lang="hr-HR" dirty="0" smtClean="0"/>
              <a:t>Protiv konačne Odluke Komisije za rješavanje žalbi u postupku sigurnosnog provjeravanja može se pokrenuti Upravni spor</a:t>
            </a:r>
          </a:p>
          <a:p>
            <a:r>
              <a:rPr lang="hr-HR" dirty="0" smtClean="0"/>
              <a:t>Prije dostave industrijske sigurnosne dozvole sigurnosni službenik i njegov zamjenik i druga lica iz pravnih lica obavezni su proći obuku o mjerama i standardima iz svih oblasti zaštite tajnih podataka</a:t>
            </a:r>
          </a:p>
          <a:p>
            <a:r>
              <a:rPr lang="hr-HR" dirty="0" smtClean="0"/>
              <a:t>Obuku vrši DSO</a:t>
            </a:r>
          </a:p>
          <a:p>
            <a:r>
              <a:rPr lang="hr-HR" dirty="0" smtClean="0"/>
              <a:t>Troškove obuke snosi pravno lice  </a:t>
            </a:r>
          </a:p>
          <a:p>
            <a:r>
              <a:rPr lang="hr-HR" dirty="0" smtClean="0"/>
              <a:t>Industrijska sigurnosna dozvola može biti stepena POVJERLJIVO I TAJNO</a:t>
            </a:r>
          </a:p>
          <a:p>
            <a:r>
              <a:rPr lang="hr-HR" dirty="0" smtClean="0"/>
              <a:t>INDUSTRIJSKA DOZVOLA VAŽI PET GODINA OD DANA IZDAVANJA</a:t>
            </a:r>
          </a:p>
          <a:p>
            <a:r>
              <a:rPr lang="hr-HR" dirty="0" smtClean="0"/>
              <a:t>Prije izdavanja industrijske sigurnosne dozvole pravnom licu, DSO BiH obavlja certificiranje objekata i time potvrđuje da objekat osigurava i garantuje adekvatnu sigurnosnu zaštitu tajnih podataka stepena POVJERLJIVO i viši stepen tajnosti</a:t>
            </a:r>
          </a:p>
          <a:p>
            <a:r>
              <a:rPr lang="hr-HR" dirty="0" smtClean="0"/>
              <a:t>Rok za izdavanje industrijske sigurnosne dozvole sa certificiranim sigurnosnim područjem je 30 dana </a:t>
            </a:r>
            <a:endParaRPr lang="hr-HR" dirty="0"/>
          </a:p>
        </p:txBody>
      </p:sp>
    </p:spTree>
    <p:extLst>
      <p:ext uri="{BB962C8B-B14F-4D97-AF65-F5344CB8AC3E}">
        <p14:creationId xmlns:p14="http://schemas.microsoft.com/office/powerpoint/2010/main" val="3841871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hr-HR" dirty="0" smtClean="0"/>
              <a:t>OBAVEZE PRAVNOG LICA</a:t>
            </a:r>
            <a:endParaRPr lang="hr-HR" dirty="0"/>
          </a:p>
        </p:txBody>
      </p:sp>
      <p:sp>
        <p:nvSpPr>
          <p:cNvPr id="5" name="Rezervirano mjesto sadržaja 4"/>
          <p:cNvSpPr>
            <a:spLocks noGrp="1"/>
          </p:cNvSpPr>
          <p:nvPr>
            <p:ph sz="quarter" idx="13"/>
          </p:nvPr>
        </p:nvSpPr>
        <p:spPr/>
        <p:txBody>
          <a:bodyPr>
            <a:normAutofit fontScale="92500"/>
          </a:bodyPr>
          <a:lstStyle/>
          <a:p>
            <a:r>
              <a:rPr lang="hr-HR" dirty="0" smtClean="0"/>
              <a:t>Provesti sve propisane mjere i standarde za zaštitu tajnih podataka</a:t>
            </a:r>
          </a:p>
          <a:p>
            <a:r>
              <a:rPr lang="hr-HR" dirty="0" smtClean="0"/>
              <a:t>Imenovati sigurnosnog službenika i njegovog zamjenika</a:t>
            </a:r>
          </a:p>
          <a:p>
            <a:r>
              <a:rPr lang="hr-HR" dirty="0" smtClean="0"/>
              <a:t>Sigurnosnom službeniku dati ovlaštenja i osigurati finansijska sredstva potrebna za provedbu mjera i standarda zaštite tajnih podataka</a:t>
            </a:r>
          </a:p>
          <a:p>
            <a:r>
              <a:rPr lang="hr-HR" dirty="0" smtClean="0"/>
              <a:t>Osigurati sredstva za troškove obuke iz oblasti zaštite tajnih podataka</a:t>
            </a:r>
          </a:p>
          <a:p>
            <a:r>
              <a:rPr lang="hr-HR" dirty="0" smtClean="0"/>
              <a:t>Odmah prijaviti DSO-u BiH sve promjene podataka o pravnom licu </a:t>
            </a:r>
            <a:endParaRPr lang="hr-HR" dirty="0"/>
          </a:p>
        </p:txBody>
      </p:sp>
    </p:spTree>
    <p:extLst>
      <p:ext uri="{BB962C8B-B14F-4D97-AF65-F5344CB8AC3E}">
        <p14:creationId xmlns:p14="http://schemas.microsoft.com/office/powerpoint/2010/main" val="12925325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Obaveze sigurnosnog službenika</a:t>
            </a:r>
            <a:endParaRPr lang="hr-HR" dirty="0"/>
          </a:p>
        </p:txBody>
      </p:sp>
      <p:sp>
        <p:nvSpPr>
          <p:cNvPr id="5" name="Rezervirano mjesto sadržaja 4"/>
          <p:cNvSpPr>
            <a:spLocks noGrp="1"/>
          </p:cNvSpPr>
          <p:nvPr>
            <p:ph sz="quarter" idx="13"/>
          </p:nvPr>
        </p:nvSpPr>
        <p:spPr/>
        <p:txBody>
          <a:bodyPr>
            <a:normAutofit fontScale="92500" lnSpcReduction="10000"/>
          </a:bodyPr>
          <a:lstStyle/>
          <a:p>
            <a:r>
              <a:rPr lang="hr-HR" dirty="0" smtClean="0"/>
              <a:t>Posredstvom odgovorne osobe pravnog lica sigurnosni službenik je dužan obavjestiti o promjenama DSO BiH kao što su:</a:t>
            </a:r>
          </a:p>
          <a:p>
            <a:r>
              <a:rPr lang="hr-HR" dirty="0" smtClean="0"/>
              <a:t>Promjena vlasničke strukture i finansijskog poslovanja pravnog lica</a:t>
            </a:r>
          </a:p>
          <a:p>
            <a:r>
              <a:rPr lang="hr-HR" dirty="0" smtClean="0"/>
              <a:t>Sve promjene vezane uz fizičku i tehničku zaštitu objekata u kojima se postupa sa tajnim podacima</a:t>
            </a:r>
          </a:p>
          <a:p>
            <a:r>
              <a:rPr lang="hr-HR" dirty="0" smtClean="0"/>
              <a:t>Informacije koje izazivaju sumnju u postojanje sigurnosne smetnje kod osoba koje posjeduju dozvolu za pristup tajnim podacima</a:t>
            </a:r>
          </a:p>
          <a:p>
            <a:r>
              <a:rPr lang="hr-HR" dirty="0" smtClean="0"/>
              <a:t>Informacije koje izazivaju sumnju u postojanje sigurnosne smetnje za pravno lice</a:t>
            </a:r>
          </a:p>
          <a:p>
            <a:r>
              <a:rPr lang="hr-HR" dirty="0" smtClean="0"/>
              <a:t>Informacije o mogućoj zloupotrebi tajnog podatka  </a:t>
            </a:r>
          </a:p>
          <a:p>
            <a:endParaRPr lang="hr-HR" dirty="0" smtClean="0"/>
          </a:p>
          <a:p>
            <a:endParaRPr lang="hr-HR" dirty="0"/>
          </a:p>
        </p:txBody>
      </p:sp>
    </p:spTree>
    <p:extLst>
      <p:ext uri="{BB962C8B-B14F-4D97-AF65-F5344CB8AC3E}">
        <p14:creationId xmlns:p14="http://schemas.microsoft.com/office/powerpoint/2010/main" val="41873746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hr-HR" dirty="0" smtClean="0"/>
              <a:t>POTVRDA</a:t>
            </a:r>
            <a:endParaRPr lang="hr-HR" dirty="0"/>
          </a:p>
        </p:txBody>
      </p:sp>
      <p:sp>
        <p:nvSpPr>
          <p:cNvPr id="5" name="Rezervirano mjesto sadržaja 4"/>
          <p:cNvSpPr>
            <a:spLocks noGrp="1"/>
          </p:cNvSpPr>
          <p:nvPr>
            <p:ph sz="quarter" idx="13"/>
          </p:nvPr>
        </p:nvSpPr>
        <p:spPr/>
        <p:txBody>
          <a:bodyPr>
            <a:normAutofit fontScale="92500" lnSpcReduction="20000"/>
          </a:bodyPr>
          <a:lstStyle/>
          <a:p>
            <a:r>
              <a:rPr lang="hr-HR" dirty="0" smtClean="0"/>
              <a:t>Na zahtjev nadležnog sigurnosnog organa druge države, DSO BiH izdaje potvrdu o izdatoj industrijskoj sigurnosnoj dozvoli, na engleskom jeziku</a:t>
            </a:r>
          </a:p>
          <a:p>
            <a:r>
              <a:rPr lang="hr-HR" dirty="0" smtClean="0"/>
              <a:t>Potvrda se može izdati i pravnom licu kome izdata industrijska sigurnosna dozvola na obrazložen zahtjev</a:t>
            </a:r>
          </a:p>
          <a:p>
            <a:r>
              <a:rPr lang="hr-HR" dirty="0" smtClean="0"/>
              <a:t>Ukoliko je u skladu odredbama međunarodnog sporazuma za sklapanje klasificiranog ugovora vezanih za programe i projekte sa drugim državama potrebno izdavanje industrijske sigurnosne dozvole na obrascu koji je drugačiji od obrasca određenog Pravilnikom, takva se dozvola izdaje u skladu sa odredbama sporazuma</a:t>
            </a:r>
          </a:p>
          <a:p>
            <a:r>
              <a:rPr lang="hr-HR" dirty="0" smtClean="0"/>
              <a:t>Vanjski suradnici u okviru provedbe klasificiranog ugovora, moraju posjedovati odgovarajuću sigurnosnu dozvolu   </a:t>
            </a:r>
            <a:endParaRPr lang="hr-HR" dirty="0"/>
          </a:p>
        </p:txBody>
      </p:sp>
    </p:spTree>
    <p:extLst>
      <p:ext uri="{BB962C8B-B14F-4D97-AF65-F5344CB8AC3E}">
        <p14:creationId xmlns:p14="http://schemas.microsoft.com/office/powerpoint/2010/main" val="2537557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Istek roka  važenja industrijske sigurnosne dozvole</a:t>
            </a:r>
            <a:endParaRPr lang="hr-HR" dirty="0"/>
          </a:p>
        </p:txBody>
      </p:sp>
      <p:sp>
        <p:nvSpPr>
          <p:cNvPr id="5" name="Rezervirano mjesto sadržaja 4"/>
          <p:cNvSpPr>
            <a:spLocks noGrp="1"/>
          </p:cNvSpPr>
          <p:nvPr>
            <p:ph sz="quarter" idx="13"/>
          </p:nvPr>
        </p:nvSpPr>
        <p:spPr/>
        <p:txBody>
          <a:bodyPr/>
          <a:lstStyle/>
          <a:p>
            <a:r>
              <a:rPr lang="hr-HR" dirty="0" smtClean="0"/>
              <a:t>Sigurnosni službenik u pravnom licu dužan je posredstvom odgovornog lica u pravnom licu, pisanim putem obavjestiti nosioca klasiciranog ugovora o isteku roka važenja industrijske sigurnosne dozvole, šest mjeseci prije isteka važenja dozvole</a:t>
            </a:r>
          </a:p>
          <a:p>
            <a:r>
              <a:rPr lang="hr-HR" dirty="0" smtClean="0"/>
              <a:t>Pravno lice će pokrenuti postupak za izdavanje nove industrijske sigurnosne dozvole </a:t>
            </a:r>
            <a:endParaRPr lang="hr-HR" dirty="0"/>
          </a:p>
        </p:txBody>
      </p:sp>
    </p:spTree>
    <p:extLst>
      <p:ext uri="{BB962C8B-B14F-4D97-AF65-F5344CB8AC3E}">
        <p14:creationId xmlns:p14="http://schemas.microsoft.com/office/powerpoint/2010/main" val="2816279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DODATNA SIGURNOSNA PROVJERA</a:t>
            </a:r>
            <a:endParaRPr lang="hr-HR" dirty="0"/>
          </a:p>
        </p:txBody>
      </p:sp>
      <p:sp>
        <p:nvSpPr>
          <p:cNvPr id="5" name="Rezervirano mjesto sadržaja 4"/>
          <p:cNvSpPr>
            <a:spLocks noGrp="1"/>
          </p:cNvSpPr>
          <p:nvPr>
            <p:ph sz="quarter" idx="13"/>
          </p:nvPr>
        </p:nvSpPr>
        <p:spPr/>
        <p:txBody>
          <a:bodyPr>
            <a:normAutofit fontScale="92500"/>
          </a:bodyPr>
          <a:lstStyle/>
          <a:p>
            <a:r>
              <a:rPr lang="hr-HR" dirty="0" smtClean="0"/>
              <a:t>Dodatna industrijska sigurnosna provjera vrši se u slučaju kada se, u toku važenja industrijske sigurnosne dozvole, na strani pravnog lica pojave okolnosti i sumnje na postojanje sigurnosni smetnji ili kada dođe do izmjene podataka iz sigurnosnog upitnika</a:t>
            </a:r>
          </a:p>
          <a:p>
            <a:r>
              <a:rPr lang="hr-HR" dirty="0" smtClean="0"/>
              <a:t>Zahtjev za vršenje dodatne industrijske sigurnosne provjere pokreće DSO na osnovu izvještaja sigurnosnog službenika ili drugih saznanja do kojih DSO BiH dođe</a:t>
            </a:r>
          </a:p>
          <a:p>
            <a:r>
              <a:rPr lang="hr-HR" dirty="0" smtClean="0"/>
              <a:t>OSA BiH vrši dodatnu industrijsku sigurnosnu provjeru</a:t>
            </a:r>
          </a:p>
          <a:p>
            <a:r>
              <a:rPr lang="hr-HR" dirty="0" smtClean="0"/>
              <a:t>Nakon izvršene dodatne industrijske sigurnosne provjere, OSA BiH sačinjava izvještaj koji dostavlja DSO-u BiH </a:t>
            </a:r>
            <a:endParaRPr lang="hr-HR" dirty="0"/>
          </a:p>
        </p:txBody>
      </p:sp>
    </p:spTree>
    <p:extLst>
      <p:ext uri="{BB962C8B-B14F-4D97-AF65-F5344CB8AC3E}">
        <p14:creationId xmlns:p14="http://schemas.microsoft.com/office/powerpoint/2010/main" val="1681597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PRIVREMENO ODUZIMANJE INDUSTRIJSKE SIGURNOSNE DOZVOLE</a:t>
            </a:r>
            <a:endParaRPr lang="bs-Latn-BA" dirty="0"/>
          </a:p>
        </p:txBody>
      </p:sp>
      <p:sp>
        <p:nvSpPr>
          <p:cNvPr id="3" name="Content Placeholder 2"/>
          <p:cNvSpPr>
            <a:spLocks noGrp="1"/>
          </p:cNvSpPr>
          <p:nvPr>
            <p:ph sz="quarter" idx="13"/>
          </p:nvPr>
        </p:nvSpPr>
        <p:spPr/>
        <p:txBody>
          <a:bodyPr>
            <a:normAutofit lnSpcReduction="10000"/>
          </a:bodyPr>
          <a:lstStyle/>
          <a:p>
            <a:r>
              <a:rPr lang="bs-Latn-BA" dirty="0" smtClean="0"/>
              <a:t>DSO može donijeti odluku o privremenom oduzimanju industrijske sigurnosne dozvole, ukoliko:</a:t>
            </a:r>
          </a:p>
          <a:p>
            <a:r>
              <a:rPr lang="bs-Latn-BA" dirty="0" smtClean="0"/>
              <a:t>Je osobama iz Pravilnika rješenjem DSO BiH privremeno zabranjen pristup tajnim podacima</a:t>
            </a:r>
          </a:p>
          <a:p>
            <a:r>
              <a:rPr lang="bs-Latn-BA" dirty="0" smtClean="0"/>
              <a:t>DSO BiH nije obavješten o promjenama podataka iz sigurnosnog upitnika</a:t>
            </a:r>
          </a:p>
          <a:p>
            <a:r>
              <a:rPr lang="bs-Latn-BA" dirty="0"/>
              <a:t> </a:t>
            </a:r>
            <a:r>
              <a:rPr lang="bs-Latn-BA" dirty="0" smtClean="0"/>
              <a:t>je nadzorom DSO BiH utvrđeno nepridržavanje propisanih mjera i standarda zaštite tajnih podataka</a:t>
            </a:r>
          </a:p>
          <a:p>
            <a:r>
              <a:rPr lang="bs-Latn-BA" dirty="0" smtClean="0"/>
              <a:t>Je pokrenut postupak dodatne industrijske sigurnosne provjere</a:t>
            </a:r>
            <a:endParaRPr lang="bs-Latn-BA" dirty="0"/>
          </a:p>
        </p:txBody>
      </p:sp>
    </p:spTree>
    <p:extLst>
      <p:ext uri="{BB962C8B-B14F-4D97-AF65-F5344CB8AC3E}">
        <p14:creationId xmlns:p14="http://schemas.microsoft.com/office/powerpoint/2010/main" val="2080231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86213" y="483938"/>
            <a:ext cx="10524859" cy="5925411"/>
          </a:xfrm>
        </p:spPr>
        <p:txBody>
          <a:bodyPr>
            <a:normAutofit lnSpcReduction="10000"/>
          </a:bodyPr>
          <a:lstStyle/>
          <a:p>
            <a:r>
              <a:rPr lang="bs-Latn-BA" dirty="0" smtClean="0"/>
              <a:t>DSO BiH može donijeti odluku o privremenom oduzimanju industrijske sigurnosne dozvole u povredi čuvanja tajnih podataka od strane pravnog lica</a:t>
            </a:r>
          </a:p>
          <a:p>
            <a:r>
              <a:rPr lang="bs-Latn-BA" dirty="0" smtClean="0"/>
              <a:t>DSO BiH dostavlja pravnom licu odluku o privremenom oduzimanju izdate industrijske sigurnosne dozvole</a:t>
            </a:r>
          </a:p>
          <a:p>
            <a:r>
              <a:rPr lang="bs-Latn-BA" dirty="0" smtClean="0"/>
              <a:t>Pravno lice može podnijeti žalbu Komisiji za rješavanje žalbi u postupku sigurnosnog provjeravanja, u roku od 15 dana od dana prijema odluke. Žalba ne odlaže izvršenje odluke DSO BiH</a:t>
            </a:r>
          </a:p>
          <a:p>
            <a:r>
              <a:rPr lang="bs-Latn-BA" dirty="0" smtClean="0"/>
              <a:t>Komisija za rješavanje žalbi u postupku sigurnosnog provjeravanja dužna je odlučiti o osnovanosti žalbe u roku od 30 dana od dana dostavljanja žalbe</a:t>
            </a:r>
          </a:p>
          <a:p>
            <a:r>
              <a:rPr lang="bs-Latn-BA" dirty="0" smtClean="0"/>
              <a:t>Protiv odluka Komisije za rješavanja žalbe u postupku sigurnosnog provjeravanja može se pokrenuti upravni spor</a:t>
            </a:r>
          </a:p>
          <a:p>
            <a:r>
              <a:rPr lang="bs-Latn-BA" dirty="0" smtClean="0"/>
              <a:t>Odluka o privemenom oduzimanju izdate dozvole biti će na snazi dok traju dodatne provjere</a:t>
            </a:r>
          </a:p>
          <a:p>
            <a:r>
              <a:rPr lang="bs-Latn-BA" dirty="0" smtClean="0"/>
              <a:t>Po isteku okolnosti koje su bile uzrok za privremeno oduzimanje sigurnosne dozvole odgovorana osoba može podnijeti zahtjev za vraćanje privremene oduzete dozvole </a:t>
            </a:r>
            <a:endParaRPr lang="bs-Latn-BA" dirty="0"/>
          </a:p>
        </p:txBody>
      </p:sp>
    </p:spTree>
    <p:extLst>
      <p:ext uri="{BB962C8B-B14F-4D97-AF65-F5344CB8AC3E}">
        <p14:creationId xmlns:p14="http://schemas.microsoft.com/office/powerpoint/2010/main" val="17056117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ODUZIMANJE INDUSTRIJSKE SIGURNOSNE DOZVOLE</a:t>
            </a:r>
            <a:endParaRPr lang="bs-Latn-BA" dirty="0"/>
          </a:p>
        </p:txBody>
      </p:sp>
      <p:sp>
        <p:nvSpPr>
          <p:cNvPr id="3" name="Content Placeholder 2"/>
          <p:cNvSpPr>
            <a:spLocks noGrp="1"/>
          </p:cNvSpPr>
          <p:nvPr>
            <p:ph sz="quarter" idx="13"/>
          </p:nvPr>
        </p:nvSpPr>
        <p:spPr/>
        <p:txBody>
          <a:bodyPr>
            <a:normAutofit fontScale="62500" lnSpcReduction="20000"/>
          </a:bodyPr>
          <a:lstStyle/>
          <a:p>
            <a:r>
              <a:rPr lang="bs-Latn-BA" dirty="0" smtClean="0"/>
              <a:t>Je nakon izvršene dodatne industrijske sigurnosne provjere i dostavljenog izvještaja od strane OSA-e BiH utvrđeno postojanje sigurnosne smetnje</a:t>
            </a:r>
          </a:p>
          <a:p>
            <a:r>
              <a:rPr lang="bs-Latn-BA" dirty="0" smtClean="0"/>
              <a:t>Pravno lice više ne ispunjava uslove za izdavanje industrijske sigurnosne dozvole</a:t>
            </a:r>
          </a:p>
          <a:p>
            <a:r>
              <a:rPr lang="bs-Latn-BA" dirty="0" smtClean="0"/>
              <a:t>Proglašen stečaj ili likvidacija </a:t>
            </a:r>
          </a:p>
          <a:p>
            <a:r>
              <a:rPr lang="bs-Latn-BA" dirty="0" smtClean="0"/>
              <a:t>Je nadzorom DSO-a BiH utvrđeno nepridržavanje propisanih mjera i standarda zaštite tajnih podataka</a:t>
            </a:r>
          </a:p>
          <a:p>
            <a:r>
              <a:rPr lang="bs-Latn-BA" dirty="0" smtClean="0"/>
              <a:t>DSO BiH dostavlja  pravnom licu odluku Komisije o oduzimanju  izdate industrijske sigurnosne provjere</a:t>
            </a:r>
          </a:p>
          <a:p>
            <a:r>
              <a:rPr lang="bs-Latn-BA" dirty="0" smtClean="0"/>
              <a:t>Na odluku može se podnijeti žalba Komisiji za rješavanje žalbi u postupku sigurnosnog provjeravanja, u roku od 15 dana od dana prijema odluke</a:t>
            </a:r>
          </a:p>
          <a:p>
            <a:r>
              <a:rPr lang="bs-Latn-BA" dirty="0" smtClean="0"/>
              <a:t>Komisija za rješavanje žalbi u postupku sigurnosnog provjeravanja dužna je odlučiti  o osnovanosti žalbe, u roku od 30 dana od dana dostavljanja žalbe</a:t>
            </a:r>
          </a:p>
          <a:p>
            <a:r>
              <a:rPr lang="bs-Latn-BA" dirty="0" smtClean="0"/>
              <a:t>Protiv odluka Komisije za rješavanje žalbi u postupku sigurnosnog provjeravanja može se pokrenuti upravni spor</a:t>
            </a:r>
          </a:p>
          <a:p>
            <a:r>
              <a:rPr lang="bs-Latn-BA" dirty="0" smtClean="0"/>
              <a:t>Po isteku okolnosti koje su bile uzrok za  oduzimanje dozvole, odgovorno lice pravnog lica može podnijeti zahtjev za izdavanje nove dozvole  </a:t>
            </a:r>
            <a:endParaRPr lang="bs-Latn-BA" dirty="0"/>
          </a:p>
        </p:txBody>
      </p:sp>
    </p:spTree>
    <p:extLst>
      <p:ext uri="{BB962C8B-B14F-4D97-AF65-F5344CB8AC3E}">
        <p14:creationId xmlns:p14="http://schemas.microsoft.com/office/powerpoint/2010/main" val="3223772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487109" y="401652"/>
            <a:ext cx="11095291" cy="6255522"/>
          </a:xfrm>
        </p:spPr>
        <p:txBody>
          <a:bodyPr/>
          <a:lstStyle/>
          <a:p>
            <a:r>
              <a:rPr lang="hr-HR" dirty="0" smtClean="0"/>
              <a:t>UVOD</a:t>
            </a:r>
            <a:endParaRPr lang="hr-HR" dirty="0"/>
          </a:p>
        </p:txBody>
      </p:sp>
      <p:sp>
        <p:nvSpPr>
          <p:cNvPr id="5" name="Rezervirano mjesto sadržaja 4"/>
          <p:cNvSpPr>
            <a:spLocks noGrp="1"/>
          </p:cNvSpPr>
          <p:nvPr>
            <p:ph sz="quarter" idx="13"/>
          </p:nvPr>
        </p:nvSpPr>
        <p:spPr>
          <a:xfrm>
            <a:off x="376017" y="999858"/>
            <a:ext cx="11189295" cy="5417322"/>
          </a:xfrm>
        </p:spPr>
        <p:txBody>
          <a:bodyPr>
            <a:noAutofit/>
          </a:bodyPr>
          <a:lstStyle/>
          <a:p>
            <a:r>
              <a:rPr lang="hr-HR" sz="1800" dirty="0"/>
              <a:t>Industrijska sigurnost predstavlja primjenu sigurnosnih mjera za zaštitu tajnih podataka u slučajevima kada je u okviru poslovne saradnje potrebno angažirati neko pravno ili fizičko lice za izvršenje određenog posla</a:t>
            </a:r>
          </a:p>
          <a:p>
            <a:r>
              <a:rPr lang="hr-HR" sz="1800" dirty="0"/>
              <a:t>Industrijska sigurnosna dozvola je dozvola koju pravnom ili fizičkom licu, nakon izvršene industrijske provjere pravnog ili fizičkog lica, ukoliko istom nisu  utvrđene smetnje , izdaje državni sigurnosni organ</a:t>
            </a:r>
          </a:p>
          <a:p>
            <a:r>
              <a:rPr lang="hr-HR" sz="1800" dirty="0"/>
              <a:t>Klasificirani ugovor je ugovor koji je nosilac klasificiranog ugovora sklopio sa pravnim ili fizičkim licima, radi isporuke robe, pružanja usluga i izvođenja radova, koji sadrži tajne podatke ili čija provedba </a:t>
            </a:r>
            <a:r>
              <a:rPr lang="hr-HR" sz="1800" dirty="0" smtClean="0"/>
              <a:t>zahtjeva pristup </a:t>
            </a:r>
            <a:r>
              <a:rPr lang="hr-HR" sz="1800" dirty="0"/>
              <a:t>tajnim podacima državnih organa BiH, druge države, međunarodne ili regionalne organizacije</a:t>
            </a:r>
          </a:p>
          <a:p>
            <a:r>
              <a:rPr lang="hr-HR" sz="1800" dirty="0" smtClean="0"/>
              <a:t>Klasificirani podugovor </a:t>
            </a:r>
            <a:r>
              <a:rPr lang="hr-HR" sz="1800" dirty="0"/>
              <a:t>je ugovor sklopljen između dva pravna lica ili između pravnog lica i fizičkog lica ili između dva fizička lica, kojim pravnom ili fizičkom licu kao podizvođaču/podisporučiocu daje na realizaciju </a:t>
            </a:r>
            <a:r>
              <a:rPr lang="hr-HR" sz="1800" dirty="0" smtClean="0"/>
              <a:t> </a:t>
            </a:r>
            <a:r>
              <a:rPr lang="hr-HR" sz="1800" dirty="0"/>
              <a:t>određeni dio klasificiranog  ugovora, koji je glavni izvođač/isporučilac  </a:t>
            </a:r>
            <a:r>
              <a:rPr lang="hr-HR" sz="1800" dirty="0" smtClean="0"/>
              <a:t>ugovorio sa nosiocem klasificiranog ugovora</a:t>
            </a:r>
          </a:p>
          <a:p>
            <a:r>
              <a:rPr lang="hr-HR" sz="1800" dirty="0" smtClean="0"/>
              <a:t>Sigurnosni službenik za industrijsku  sigurnost je lice imenovano ili na drugi način određena od strane pravnog lica, koje je kontakt lice između Državnog sigurnosnog organa BiH, nosioca klasificiranog ugovora i privrednog subjekta, ovlašteno da prati provođenje Zakona i podzakonskihv akata zasnovanih na Zakonu, biletarnihi međunarodnih sporazuma koje je Bosna i Hercegovina potpisala ili koji su nastali preuzimanjem međunarodnih obaveza u organu u kojem je imenovan</a:t>
            </a:r>
            <a:endParaRPr lang="hr-HR" sz="1800" dirty="0"/>
          </a:p>
          <a:p>
            <a:endParaRPr lang="hr-HR" sz="1800" dirty="0"/>
          </a:p>
        </p:txBody>
      </p:sp>
    </p:spTree>
    <p:extLst>
      <p:ext uri="{BB962C8B-B14F-4D97-AF65-F5344CB8AC3E}">
        <p14:creationId xmlns:p14="http://schemas.microsoft.com/office/powerpoint/2010/main" val="7394009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sz="quarter" idx="13"/>
          </p:nvPr>
        </p:nvSpPr>
        <p:spPr>
          <a:xfrm>
            <a:off x="811852" y="535213"/>
            <a:ext cx="10576133" cy="5421209"/>
          </a:xfrm>
        </p:spPr>
        <p:txBody>
          <a:bodyPr/>
          <a:lstStyle/>
          <a:p>
            <a:r>
              <a:rPr lang="hr-HR" dirty="0" smtClean="0"/>
              <a:t>Obavjest o odluci</a:t>
            </a:r>
          </a:p>
          <a:p>
            <a:r>
              <a:rPr lang="hr-HR" dirty="0" smtClean="0"/>
              <a:t>Kada DSO BiH privremeno oduzme ili oduzme industrijsku sigurnosnu dozvolu, dužan je o tome odmah obavjestiti sve stranke uključene u realizaciju klasificiranog ugovora ili podugovora</a:t>
            </a:r>
          </a:p>
          <a:p>
            <a:r>
              <a:rPr lang="hr-HR" dirty="0" smtClean="0"/>
              <a:t>Kada se radi o međunarodnom klasificiranom ugovoru ili podugovoru, DSO BiH je dužan obavjestiti sve nadležne sigurnosne organe država kojima je bila dostavljena potvrda o izdatoj industrijskoj sigurnosnoj dozvoli</a:t>
            </a:r>
            <a:endParaRPr lang="hr-HR" dirty="0"/>
          </a:p>
        </p:txBody>
      </p:sp>
    </p:spTree>
    <p:extLst>
      <p:ext uri="{BB962C8B-B14F-4D97-AF65-F5344CB8AC3E}">
        <p14:creationId xmlns:p14="http://schemas.microsoft.com/office/powerpoint/2010/main" val="38117937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Obaveze u slučaju privremenog oduzimanja dozvole</a:t>
            </a:r>
            <a:endParaRPr lang="hr-HR" dirty="0"/>
          </a:p>
        </p:txBody>
      </p:sp>
      <p:sp>
        <p:nvSpPr>
          <p:cNvPr id="3" name="Rezervirano mjesto sadržaja 2"/>
          <p:cNvSpPr>
            <a:spLocks noGrp="1"/>
          </p:cNvSpPr>
          <p:nvPr>
            <p:ph sz="quarter" idx="13"/>
          </p:nvPr>
        </p:nvSpPr>
        <p:spPr/>
        <p:txBody>
          <a:bodyPr/>
          <a:lstStyle/>
          <a:p>
            <a:r>
              <a:rPr lang="hr-HR" dirty="0" smtClean="0"/>
              <a:t>Pravno ili fizičko lice ja obavezno sve tajne podatke razmjenjene ili nastale realizacijom klasificiranog ugovora odmah vratiti nosiocu klasificiranog ugovora</a:t>
            </a:r>
          </a:p>
          <a:p>
            <a:r>
              <a:rPr lang="hr-HR" dirty="0" smtClean="0"/>
              <a:t>Zaposlenike koji su postupali s tajnim podacima sigurnosno informisati o nužnosti nastavka čuvanja tajnosti podataka</a:t>
            </a:r>
          </a:p>
          <a:p>
            <a:r>
              <a:rPr lang="hr-HR" dirty="0" smtClean="0"/>
              <a:t>Industrijsku sigurnosnu dozvolu i sve izdate dozvole za zaposlenike vratiti DSO-u BiH</a:t>
            </a:r>
            <a:endParaRPr lang="hr-HR" dirty="0"/>
          </a:p>
        </p:txBody>
      </p:sp>
    </p:spTree>
    <p:extLst>
      <p:ext uri="{BB962C8B-B14F-4D97-AF65-F5344CB8AC3E}">
        <p14:creationId xmlns:p14="http://schemas.microsoft.com/office/powerpoint/2010/main" val="24455782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Nadzor mjera i standarda industrijske sigurnosti</a:t>
            </a:r>
            <a:endParaRPr lang="hr-HR" dirty="0"/>
          </a:p>
        </p:txBody>
      </p:sp>
      <p:sp>
        <p:nvSpPr>
          <p:cNvPr id="3" name="Rezervirano mjesto sadržaja 2"/>
          <p:cNvSpPr>
            <a:spLocks noGrp="1"/>
          </p:cNvSpPr>
          <p:nvPr>
            <p:ph sz="quarter" idx="13"/>
          </p:nvPr>
        </p:nvSpPr>
        <p:spPr/>
        <p:txBody>
          <a:bodyPr>
            <a:normAutofit fontScale="70000" lnSpcReduction="20000"/>
          </a:bodyPr>
          <a:lstStyle/>
          <a:p>
            <a:r>
              <a:rPr lang="hr-HR" dirty="0" smtClean="0"/>
              <a:t>Sigurnosni službenik u pravnom licu nadležan je za provođenje periodičnog unutrašnjeg nadzora, najmanje dva puta godišnje, koji se provodi u prostorima u kojima se pohranjuju tajni podaci</a:t>
            </a:r>
          </a:p>
          <a:p>
            <a:r>
              <a:rPr lang="hr-HR" dirty="0" smtClean="0"/>
              <a:t>Izvještaj o provedenom nadzoru, s prijedlogom korektivnih mjera, sigurnosni službenik dostavlja ovlaštenom licu u pravnom licu i na zahtjev DSO BiH</a:t>
            </a:r>
          </a:p>
          <a:p>
            <a:r>
              <a:rPr lang="hr-HR" dirty="0" smtClean="0"/>
              <a:t>DSO BiH provodi periodični nadzor u pravnim licima koji posjeduju važeču industrijsku sigurnosnu dozvolu, uz predhodnu pismenu najavu, najmanje jednom u dvije godine</a:t>
            </a:r>
          </a:p>
          <a:p>
            <a:r>
              <a:rPr lang="hr-HR" dirty="0" smtClean="0"/>
              <a:t>DSO BiH pisani izvještaj o provedenom nadzoru dostavlja nosiocu klasificiranog ugovora i odgovornom licu u pravnom licu u kojem je nadzor proveden, uz uputu i rok za otklanjanje utvrđenih nedostataka i nepravilnosti</a:t>
            </a:r>
          </a:p>
          <a:p>
            <a:r>
              <a:rPr lang="hr-HR" dirty="0" smtClean="0"/>
              <a:t>Nosilac  klasificiranog ugovora ili pravno lice mogu o izvještaju o provedenom nadzoru očitovati DSO-u BiH, u roku od 15 dana od dana prijema izvještaja</a:t>
            </a:r>
          </a:p>
          <a:p>
            <a:r>
              <a:rPr lang="hr-HR" dirty="0" smtClean="0"/>
              <a:t>Odgovor  DSO-a BiH za izjašnjenje obavezujući je, a neprovođenje u njemu zatraženih mjera može biti okolnost za privremeno oduzimanje ili oduzimanje industrijske sigurnosne dozvole </a:t>
            </a:r>
            <a:endParaRPr lang="hr-HR" dirty="0"/>
          </a:p>
        </p:txBody>
      </p:sp>
    </p:spTree>
    <p:extLst>
      <p:ext uri="{BB962C8B-B14F-4D97-AF65-F5344CB8AC3E}">
        <p14:creationId xmlns:p14="http://schemas.microsoft.com/office/powerpoint/2010/main" val="32813677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sz="quarter" idx="13"/>
          </p:nvPr>
        </p:nvSpPr>
        <p:spPr>
          <a:xfrm>
            <a:off x="846745" y="449752"/>
            <a:ext cx="10515600" cy="5694674"/>
          </a:xfrm>
        </p:spPr>
        <p:style>
          <a:lnRef idx="2">
            <a:schemeClr val="dk1"/>
          </a:lnRef>
          <a:fillRef idx="1">
            <a:schemeClr val="lt1"/>
          </a:fillRef>
          <a:effectRef idx="0">
            <a:schemeClr val="dk1"/>
          </a:effectRef>
          <a:fontRef idx="minor">
            <a:schemeClr val="dk1"/>
          </a:fontRef>
        </p:style>
        <p:txBody>
          <a:bodyPr>
            <a:normAutofit/>
          </a:bodyPr>
          <a:lstStyle/>
          <a:p>
            <a:r>
              <a:rPr lang="hr-HR" dirty="0" smtClean="0"/>
              <a:t>                                   DSO BIH</a:t>
            </a:r>
          </a:p>
          <a:p>
            <a:endParaRPr lang="hr-HR" dirty="0"/>
          </a:p>
          <a:p>
            <a:r>
              <a:rPr lang="hr-HR" dirty="0" smtClean="0"/>
              <a:t>                                      OSA    </a:t>
            </a:r>
          </a:p>
          <a:p>
            <a:r>
              <a:rPr lang="hr-HR" dirty="0" smtClean="0"/>
              <a:t>  ZAPRIMANJE ZAHTJEVA SA DOKUMENTACIJOM</a:t>
            </a:r>
          </a:p>
          <a:p>
            <a:r>
              <a:rPr lang="hr-HR" dirty="0" smtClean="0"/>
              <a:t>  ANALIZA DOKUMENTACIJE</a:t>
            </a:r>
          </a:p>
          <a:p>
            <a:r>
              <a:rPr lang="hr-HR" dirty="0"/>
              <a:t> </a:t>
            </a:r>
            <a:r>
              <a:rPr lang="hr-HR" dirty="0" smtClean="0"/>
              <a:t> PRIKUPLJANJE PODATAKA OD DRUGIH INSTITUCIJA BIH</a:t>
            </a:r>
          </a:p>
          <a:p>
            <a:r>
              <a:rPr lang="hr-HR" dirty="0"/>
              <a:t> </a:t>
            </a:r>
            <a:r>
              <a:rPr lang="hr-HR" dirty="0" smtClean="0"/>
              <a:t> ANALIZA PRIKUPLJENIH PODATAKA </a:t>
            </a:r>
          </a:p>
          <a:p>
            <a:r>
              <a:rPr lang="hr-HR" dirty="0"/>
              <a:t> </a:t>
            </a:r>
            <a:r>
              <a:rPr lang="hr-HR" dirty="0" smtClean="0"/>
              <a:t> RAZGOVOR SA ODGOVORNOM OSOBOM</a:t>
            </a:r>
            <a:endParaRPr lang="hr-HR" dirty="0"/>
          </a:p>
          <a:p>
            <a:r>
              <a:rPr lang="hr-HR" dirty="0" smtClean="0"/>
              <a:t>  SAČINJAVANJE IZVJEŠTAJA O INDUSTRIJSKOJ SIGURNOSNOJ PROVJERI</a:t>
            </a:r>
          </a:p>
          <a:p>
            <a:endParaRPr lang="hr-HR" dirty="0" smtClean="0"/>
          </a:p>
          <a:p>
            <a:r>
              <a:rPr lang="hr-HR" dirty="0"/>
              <a:t> </a:t>
            </a:r>
            <a:r>
              <a:rPr lang="hr-HR" dirty="0" smtClean="0"/>
              <a:t>                                   DSO BIH          </a:t>
            </a:r>
            <a:endParaRPr lang="hr-HR" dirty="0"/>
          </a:p>
        </p:txBody>
      </p:sp>
    </p:spTree>
    <p:extLst>
      <p:ext uri="{BB962C8B-B14F-4D97-AF65-F5344CB8AC3E}">
        <p14:creationId xmlns:p14="http://schemas.microsoft.com/office/powerpoint/2010/main" val="24851977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sz="quarter" idx="13"/>
          </p:nvPr>
        </p:nvSpPr>
        <p:spPr>
          <a:xfrm>
            <a:off x="734939" y="606751"/>
            <a:ext cx="10618863" cy="5570212"/>
          </a:xfrm>
        </p:spPr>
        <p:txBody>
          <a:bodyPr/>
          <a:lstStyle/>
          <a:p>
            <a:endParaRPr lang="hr-HR" dirty="0"/>
          </a:p>
          <a:p>
            <a:endParaRPr lang="hr-HR" dirty="0"/>
          </a:p>
          <a:p>
            <a:endParaRPr lang="hr-HR" dirty="0"/>
          </a:p>
          <a:p>
            <a:endParaRPr lang="hr-HR" dirty="0"/>
          </a:p>
          <a:p>
            <a:r>
              <a:rPr lang="hr-HR" dirty="0"/>
              <a:t> </a:t>
            </a:r>
            <a:r>
              <a:rPr lang="hr-HR" dirty="0" smtClean="0"/>
              <a:t>                                    PITANJA - DISKUSIJA</a:t>
            </a:r>
            <a:endParaRPr lang="hr-HR" dirty="0"/>
          </a:p>
        </p:txBody>
      </p:sp>
    </p:spTree>
    <p:extLst>
      <p:ext uri="{BB962C8B-B14F-4D97-AF65-F5344CB8AC3E}">
        <p14:creationId xmlns:p14="http://schemas.microsoft.com/office/powerpoint/2010/main" val="30369021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36547" y="2023014"/>
            <a:ext cx="10515600" cy="1325563"/>
          </a:xfrm>
        </p:spPr>
        <p:txBody>
          <a:bodyPr/>
          <a:lstStyle/>
          <a:p>
            <a:pPr marL="0" indent="0">
              <a:buNone/>
            </a:pPr>
            <a:r>
              <a:rPr lang="hr-HR"/>
              <a:t>PRIMJERI IZ </a:t>
            </a:r>
            <a:r>
              <a:rPr lang="hr-HR" smtClean="0"/>
              <a:t>PRAKSE</a:t>
            </a:r>
            <a:endParaRPr lang="hr-HR" dirty="0"/>
          </a:p>
        </p:txBody>
      </p:sp>
    </p:spTree>
    <p:extLst>
      <p:ext uri="{BB962C8B-B14F-4D97-AF65-F5344CB8AC3E}">
        <p14:creationId xmlns:p14="http://schemas.microsoft.com/office/powerpoint/2010/main" val="30386473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72383" y="2407574"/>
            <a:ext cx="10515600" cy="1325563"/>
          </a:xfrm>
        </p:spPr>
        <p:txBody>
          <a:bodyPr/>
          <a:lstStyle/>
          <a:p>
            <a:r>
              <a:rPr lang="hr-HR" dirty="0" smtClean="0"/>
              <a:t>                     HVALA NA PAŽNJI</a:t>
            </a:r>
            <a:endParaRPr lang="hr-HR" dirty="0"/>
          </a:p>
        </p:txBody>
      </p:sp>
    </p:spTree>
    <p:extLst>
      <p:ext uri="{BB962C8B-B14F-4D97-AF65-F5344CB8AC3E}">
        <p14:creationId xmlns:p14="http://schemas.microsoft.com/office/powerpoint/2010/main" val="16613106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2319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4022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627831" y="4718560"/>
            <a:ext cx="10911840" cy="1051560"/>
          </a:xfrm>
        </p:spPr>
        <p:txBody>
          <a:bodyPr>
            <a:normAutofit fontScale="90000"/>
          </a:bodyPr>
          <a:lstStyle/>
          <a:p>
            <a:r>
              <a:rPr lang="hr-HR" dirty="0" smtClean="0"/>
              <a:t>Sigurnosni standardi za sklapanje klasificiranih ugovora</a:t>
            </a:r>
            <a:endParaRPr lang="hr-HR" dirty="0"/>
          </a:p>
        </p:txBody>
      </p:sp>
      <p:sp>
        <p:nvSpPr>
          <p:cNvPr id="5" name="Rezervirano mjesto sadržaja 4"/>
          <p:cNvSpPr>
            <a:spLocks noGrp="1"/>
          </p:cNvSpPr>
          <p:nvPr>
            <p:ph sz="quarter" idx="13"/>
          </p:nvPr>
        </p:nvSpPr>
        <p:spPr>
          <a:xfrm>
            <a:off x="1489817" y="757157"/>
            <a:ext cx="8534400" cy="3474720"/>
          </a:xfrm>
        </p:spPr>
        <p:txBody>
          <a:bodyPr>
            <a:normAutofit fontScale="47500" lnSpcReduction="20000"/>
          </a:bodyPr>
          <a:lstStyle/>
          <a:p>
            <a:r>
              <a:rPr lang="hr-HR" sz="2900" dirty="0" smtClean="0"/>
              <a:t>Svi Pozivi sadrže odredbu prema kojoj pravno i fizičko lice, koje se odaziva Pozivu, mora imati industrijsku sigurnosnu dozvolu</a:t>
            </a:r>
          </a:p>
          <a:p>
            <a:r>
              <a:rPr lang="hr-HR" sz="2900" dirty="0" smtClean="0"/>
              <a:t>Pozvana pravna i fizička lica, koja se ne odazovu na Poziv moraju do dana zaključenja Poziva vratiti dostavljenu klasificiranu tendersku dokumentaciju nosiocu klasificiranog ugovora od kojeg su dobili Poziv</a:t>
            </a:r>
          </a:p>
          <a:p>
            <a:r>
              <a:rPr lang="hr-HR" sz="2900" dirty="0" smtClean="0"/>
              <a:t>Pravna i fizička lica koja su se javila na Poziv, dužna su vratiti klasificiranu tendersku dokumentaciju</a:t>
            </a:r>
          </a:p>
          <a:p>
            <a:r>
              <a:rPr lang="hr-HR" sz="2900" dirty="0" smtClean="0"/>
              <a:t>Pravna i fizička lica koja su se javili na Poziv, dužna su potpisati Izjavu o zaštiti tajnih podataka iz tenderske dokumentacije</a:t>
            </a:r>
          </a:p>
          <a:p>
            <a:r>
              <a:rPr lang="hr-HR" sz="2900" dirty="0" smtClean="0"/>
              <a:t>Nosilac klasificiranog dužan je osigurati da predstavnik pravnog lica ili fizičko lice ima pravo pristupa  tajnim podacima koji su predmet ugovora</a:t>
            </a:r>
          </a:p>
          <a:p>
            <a:r>
              <a:rPr lang="hr-HR" sz="2900" dirty="0" smtClean="0"/>
              <a:t>Vođenje zapisnika prilikom pregovaračkih sastanaka (naziv projekta, datum i vrijeme održavanj sastanka, naziv pravnog lica)</a:t>
            </a:r>
          </a:p>
          <a:p>
            <a:r>
              <a:rPr lang="hr-HR" sz="2900" dirty="0" smtClean="0"/>
              <a:t>Nosilac  klasificiranog ugovora dužan je osigurati sve propisane sve mjere i standarde za zaštitu tajnih podataka  </a:t>
            </a:r>
          </a:p>
          <a:p>
            <a:r>
              <a:rPr lang="hr-HR" sz="2900" dirty="0" smtClean="0"/>
              <a:t>Nosioci klasificiranih ugovora dužni su voditi popis pravnih i fizičkih lica s kojima je sklopljen klasificirani ugovor</a:t>
            </a:r>
          </a:p>
          <a:p>
            <a:endParaRPr lang="hr-HR" dirty="0"/>
          </a:p>
        </p:txBody>
      </p:sp>
    </p:spTree>
    <p:extLst>
      <p:ext uri="{BB962C8B-B14F-4D97-AF65-F5344CB8AC3E}">
        <p14:creationId xmlns:p14="http://schemas.microsoft.com/office/powerpoint/2010/main" val="4225058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flipH="1">
            <a:off x="13628077" y="263773"/>
            <a:ext cx="70339" cy="1426919"/>
          </a:xfrm>
        </p:spPr>
        <p:txBody>
          <a:bodyPr/>
          <a:lstStyle/>
          <a:p>
            <a:endParaRPr lang="hr-HR" dirty="0"/>
          </a:p>
        </p:txBody>
      </p:sp>
      <p:sp>
        <p:nvSpPr>
          <p:cNvPr id="5" name="Rezervirano mjesto sadržaja 4"/>
          <p:cNvSpPr>
            <a:spLocks noGrp="1"/>
          </p:cNvSpPr>
          <p:nvPr>
            <p:ph sz="quarter" idx="13"/>
          </p:nvPr>
        </p:nvSpPr>
        <p:spPr>
          <a:xfrm>
            <a:off x="738555" y="597877"/>
            <a:ext cx="10615247" cy="5579086"/>
          </a:xfrm>
        </p:spPr>
        <p:txBody>
          <a:bodyPr>
            <a:normAutofit/>
          </a:bodyPr>
          <a:lstStyle/>
          <a:p>
            <a:r>
              <a:rPr lang="hr-HR" dirty="0" smtClean="0"/>
              <a:t>Nosioci klasificiranih ugovora dužni su voditi popis pravnih i fizičkih lica s kojima je sklopljen klasificirani ugovor</a:t>
            </a:r>
          </a:p>
          <a:p>
            <a:r>
              <a:rPr lang="hr-HR" dirty="0" smtClean="0"/>
              <a:t>Organi i pravna lica su odmah dužni odmah obavjestiti DSO o sklopljenim klasificiranim ugovorima </a:t>
            </a:r>
            <a:endParaRPr lang="hr-HR" dirty="0"/>
          </a:p>
        </p:txBody>
      </p:sp>
    </p:spTree>
    <p:extLst>
      <p:ext uri="{BB962C8B-B14F-4D97-AF65-F5344CB8AC3E}">
        <p14:creationId xmlns:p14="http://schemas.microsoft.com/office/powerpoint/2010/main" val="4286826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POSTUPAK SIGURNOSNE PROVJERE I IZDAVANJE INDUSTRIJSKE SIGURNOSNE DOZVOLE</a:t>
            </a:r>
            <a:endParaRPr lang="hr-HR" dirty="0"/>
          </a:p>
        </p:txBody>
      </p:sp>
      <p:sp>
        <p:nvSpPr>
          <p:cNvPr id="5" name="Rezervirano mjesto sadržaja 4"/>
          <p:cNvSpPr>
            <a:spLocks noGrp="1"/>
          </p:cNvSpPr>
          <p:nvPr>
            <p:ph sz="quarter" idx="13"/>
          </p:nvPr>
        </p:nvSpPr>
        <p:spPr/>
        <p:txBody>
          <a:bodyPr>
            <a:normAutofit fontScale="92500" lnSpcReduction="10000"/>
          </a:bodyPr>
          <a:lstStyle/>
          <a:p>
            <a:r>
              <a:rPr lang="hr-HR" dirty="0" smtClean="0"/>
              <a:t>Industrijska sigurnosna provjera se vrši u svrhu provjere uslova kojim se potvrđuje da pravno lice koje če biti uključeno u izvršavanje klasificiranog ugovora ili podugovora može da rukuje tajnim podacima u skladu sa Zakonom</a:t>
            </a:r>
          </a:p>
          <a:p>
            <a:r>
              <a:rPr lang="hr-HR" dirty="0" smtClean="0"/>
              <a:t>Industrijska sigurnosna provjera sastoji se od sigurnosne provjere pravnog i fizičkog lica i od sigurnosne provjere zaposlenika u pravnom licu koji rukuju tajnim podacima</a:t>
            </a:r>
          </a:p>
          <a:p>
            <a:r>
              <a:rPr lang="hr-HR" dirty="0" smtClean="0"/>
              <a:t>Zahtjev za izdavanje industrijske sigurnosne dozvole podnosi se DSO od strane pravnog ili fizičkog lica, koji namjeravaju učestvovati u zaključivanju klasificiranog ugovora</a:t>
            </a:r>
          </a:p>
          <a:p>
            <a:r>
              <a:rPr lang="hr-HR" dirty="0" smtClean="0"/>
              <a:t>DSO pokreće proceduru sigurnosnog provjeravanja koju vrši OSA   </a:t>
            </a:r>
            <a:endParaRPr lang="hr-HR" dirty="0"/>
          </a:p>
        </p:txBody>
      </p:sp>
    </p:spTree>
    <p:extLst>
      <p:ext uri="{BB962C8B-B14F-4D97-AF65-F5344CB8AC3E}">
        <p14:creationId xmlns:p14="http://schemas.microsoft.com/office/powerpoint/2010/main" val="2571109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flipH="1">
            <a:off x="22822258" y="272563"/>
            <a:ext cx="45719" cy="1418126"/>
          </a:xfrm>
        </p:spPr>
        <p:txBody>
          <a:bodyPr/>
          <a:lstStyle/>
          <a:p>
            <a:endParaRPr lang="hr-HR"/>
          </a:p>
        </p:txBody>
      </p:sp>
      <p:sp>
        <p:nvSpPr>
          <p:cNvPr id="5" name="Rezervirano mjesto sadržaja 4"/>
          <p:cNvSpPr>
            <a:spLocks noGrp="1"/>
          </p:cNvSpPr>
          <p:nvPr>
            <p:ph sz="quarter" idx="13"/>
          </p:nvPr>
        </p:nvSpPr>
        <p:spPr>
          <a:xfrm>
            <a:off x="465992" y="650631"/>
            <a:ext cx="10887808" cy="5526332"/>
          </a:xfrm>
        </p:spPr>
        <p:txBody>
          <a:bodyPr>
            <a:normAutofit/>
          </a:bodyPr>
          <a:lstStyle/>
          <a:p>
            <a:r>
              <a:rPr lang="hr-HR" dirty="0" smtClean="0"/>
              <a:t>OSA BiH provodi postupak industrijske provjere pravnog ili fizičkog lica </a:t>
            </a:r>
          </a:p>
          <a:p>
            <a:r>
              <a:rPr lang="hr-HR" dirty="0" smtClean="0"/>
              <a:t>Tokom vršenja industrijske sigurnosne provjere, provjeravaju se podaci navedeni u Upitniku za sigurnosnu provjeru pravnog lica koju popunjava pravno ili fizičko lice</a:t>
            </a:r>
          </a:p>
          <a:p>
            <a:r>
              <a:rPr lang="hr-HR" dirty="0" smtClean="0"/>
              <a:t> OSA BiH nakon izvršenih sigurnosnih provjera dostavlja izvještaj, u kojem je ugrađeno mišljenje OSA BiH o postojanju ili nepostojanju sigurnosni smetnji  </a:t>
            </a:r>
          </a:p>
          <a:p>
            <a:r>
              <a:rPr lang="hr-HR" dirty="0" smtClean="0"/>
              <a:t>U slučaju postojanju smetnje, dokaze o utvrđenim sigurnosnim smetnjama dužna je prikupiti i iznijeti OSA BiH</a:t>
            </a:r>
          </a:p>
          <a:p>
            <a:r>
              <a:rPr lang="hr-HR" dirty="0" smtClean="0"/>
              <a:t>Industrijska sigurnosna provjera, računajući od dana prijema zahtjeva za provjeru provodi se u roku od 90 dana uz mogućnost produžetka roka provjere za dodatnih 30 dana  </a:t>
            </a:r>
          </a:p>
          <a:p>
            <a:endParaRPr lang="hr-HR" dirty="0"/>
          </a:p>
        </p:txBody>
      </p:sp>
    </p:spTree>
    <p:extLst>
      <p:ext uri="{BB962C8B-B14F-4D97-AF65-F5344CB8AC3E}">
        <p14:creationId xmlns:p14="http://schemas.microsoft.com/office/powerpoint/2010/main" val="1279629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SADRŽAJ SIGURNOSNOG UPITNIKA</a:t>
            </a:r>
            <a:endParaRPr lang="hr-HR" dirty="0"/>
          </a:p>
        </p:txBody>
      </p:sp>
      <p:sp>
        <p:nvSpPr>
          <p:cNvPr id="5" name="Rezervirano mjesto sadržaja 4"/>
          <p:cNvSpPr>
            <a:spLocks noGrp="1"/>
          </p:cNvSpPr>
          <p:nvPr>
            <p:ph sz="quarter" idx="13"/>
          </p:nvPr>
        </p:nvSpPr>
        <p:spPr/>
        <p:txBody>
          <a:bodyPr>
            <a:normAutofit fontScale="77500" lnSpcReduction="20000"/>
          </a:bodyPr>
          <a:lstStyle/>
          <a:p>
            <a:r>
              <a:rPr lang="hr-HR" dirty="0" smtClean="0"/>
              <a:t>IDENTIFIKACIONI PODACI PRAVNOG LICA: </a:t>
            </a:r>
          </a:p>
          <a:p>
            <a:r>
              <a:rPr lang="hr-HR" dirty="0" smtClean="0"/>
              <a:t>Naziv pravnog lica, osnovna djelatnost, broj dozvole za rad, identifikacijski broj, poreski broj, mjesto registracije, adresa sjedišta, datum i godina osnivanja, broj zaposlenih, adrese podružnica(poslovnica i predstavništava)</a:t>
            </a:r>
          </a:p>
          <a:p>
            <a:r>
              <a:rPr lang="hr-HR" dirty="0" smtClean="0"/>
              <a:t>EKONOMSKI, FINANSIJSKI I OSTALI PODACI O PRVNOM LICU:</a:t>
            </a:r>
          </a:p>
          <a:p>
            <a:r>
              <a:rPr lang="hr-HR" dirty="0" smtClean="0"/>
              <a:t>Visina osnovnog kapitala pravnog lica, finansijski podaci temeljeni na godišnjem izvještaju tijekom posljednih pet godina (završni računi),lista banaka i drugih finansijskih institucija kod kojih pravno lice imalo račun posljednje tri godine, da li je pravno lice u trenutnim finansijskim poteškoćama, vlasnička struktura pravnog lica, vlasnici udjela/dionica iznad 25% vrijednosti pravnog lica tijekom posljednjih pet godina, da li postoji udio stranog kapitalau vlasničkom kapitalu pravnog lica, ima li pravno lice imovinu ili finansijske  interese u drugoj državi, bavi li se pravno lice finansijskim ulaganjima i suvlasništvo ili udjel u drugim pravnim licima  </a:t>
            </a:r>
            <a:endParaRPr lang="hr-HR" dirty="0"/>
          </a:p>
        </p:txBody>
      </p:sp>
    </p:spTree>
    <p:extLst>
      <p:ext uri="{BB962C8B-B14F-4D97-AF65-F5344CB8AC3E}">
        <p14:creationId xmlns:p14="http://schemas.microsoft.com/office/powerpoint/2010/main" val="2427399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zervirano mjesto sadržaja 4"/>
          <p:cNvSpPr>
            <a:spLocks noGrp="1"/>
          </p:cNvSpPr>
          <p:nvPr>
            <p:ph sz="quarter" idx="13"/>
          </p:nvPr>
        </p:nvSpPr>
        <p:spPr>
          <a:xfrm>
            <a:off x="487111" y="543758"/>
            <a:ext cx="10687228" cy="5814315"/>
          </a:xfrm>
        </p:spPr>
        <p:txBody>
          <a:bodyPr>
            <a:normAutofit/>
          </a:bodyPr>
          <a:lstStyle/>
          <a:p>
            <a:r>
              <a:rPr lang="hr-HR" dirty="0" smtClean="0"/>
              <a:t>SIGURNOSNI PODACI O PRAVNOM LICU:</a:t>
            </a:r>
          </a:p>
          <a:p>
            <a:endParaRPr lang="hr-HR" dirty="0" smtClean="0"/>
          </a:p>
          <a:p>
            <a:r>
              <a:rPr lang="hr-HR" dirty="0" smtClean="0"/>
              <a:t>Da li je pravno lice ostvarilo poslovnu saradnju sa stranim pravnim ili fizičkim licima u posljednjih pet godina, da li je pravno lice ostvarilo poslovnu saradnju sa stranim pravnim ili fizičkim licima za koje postoji spoznaja da su nezakonito stekle imovinu, da li se protiv pravnog lica vodi prekršajni ili krivični postupak zbog nezakonitosti u poslovanju i da li mu je izrečena mjera</a:t>
            </a:r>
          </a:p>
          <a:p>
            <a:r>
              <a:rPr lang="hr-HR" dirty="0" smtClean="0"/>
              <a:t>PODACI O ODGOVORNOJ OSOBI:</a:t>
            </a:r>
          </a:p>
          <a:p>
            <a:r>
              <a:rPr lang="hr-HR" dirty="0" smtClean="0"/>
              <a:t>Ime prezime, jedinstveni matični broj i adresa i broj telefona</a:t>
            </a:r>
          </a:p>
          <a:p>
            <a:endParaRPr lang="hr-HR" dirty="0"/>
          </a:p>
        </p:txBody>
      </p:sp>
    </p:spTree>
    <p:extLst>
      <p:ext uri="{BB962C8B-B14F-4D97-AF65-F5344CB8AC3E}">
        <p14:creationId xmlns:p14="http://schemas.microsoft.com/office/powerpoint/2010/main" val="1111716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hr-HR" dirty="0" smtClean="0"/>
              <a:t>SIGURNOSNE SMETNJE</a:t>
            </a:r>
            <a:endParaRPr lang="hr-HR" dirty="0"/>
          </a:p>
        </p:txBody>
      </p:sp>
      <p:sp>
        <p:nvSpPr>
          <p:cNvPr id="5" name="Rezervirano mjesto sadržaja 4"/>
          <p:cNvSpPr>
            <a:spLocks noGrp="1"/>
          </p:cNvSpPr>
          <p:nvPr>
            <p:ph sz="quarter" idx="13"/>
          </p:nvPr>
        </p:nvSpPr>
        <p:spPr/>
        <p:txBody>
          <a:bodyPr>
            <a:noAutofit/>
          </a:bodyPr>
          <a:lstStyle/>
          <a:p>
            <a:r>
              <a:rPr lang="hr-HR" sz="1800" dirty="0" smtClean="0"/>
              <a:t>POSTOJANJE SIGURNOSNE SMETNJE UTVRĐUJE SE PROVJEROM I OCJENOM PODATAKA IZ SIGURNOSNOG UPITNIKA, KAO I RELEVATNIH PODATAKA KOJI SE ODNOSE NA PRAVNO LICE</a:t>
            </a:r>
          </a:p>
          <a:p>
            <a:r>
              <a:rPr lang="hr-HR" sz="1800" dirty="0" smtClean="0"/>
              <a:t>SIGURNOSNE SMETNJE ZA IZDAVANJE INDUSTRIJSKE SIGURNOSNE DOZVOLE :</a:t>
            </a:r>
          </a:p>
          <a:p>
            <a:r>
              <a:rPr lang="hr-HR" sz="1800" dirty="0" smtClean="0"/>
              <a:t>Neistiniti ili nepotpuni podaci o pravnom licu dostavljeni DSO-a BiH u svrhu provođenja sigurnosne provjere</a:t>
            </a:r>
          </a:p>
          <a:p>
            <a:r>
              <a:rPr lang="hr-HR" sz="1800" dirty="0" smtClean="0"/>
              <a:t>Ozbiljne finansijske poteškoće, neosnovani prihodi ili postojanje nesrazmjera između kapitala i imovine pravnog lica i njihove redovne finansijske dobiti</a:t>
            </a:r>
          </a:p>
          <a:p>
            <a:r>
              <a:rPr lang="hr-HR" sz="1800" dirty="0" smtClean="0"/>
              <a:t>Dokazane finansijske malverzacije ili sumnja u provođenje finansijskih malverzacija</a:t>
            </a:r>
          </a:p>
          <a:p>
            <a:r>
              <a:rPr lang="hr-HR" sz="1800" dirty="0" smtClean="0"/>
              <a:t>Udio kapitala sumnjivog porijekla u vlasničkom kapitalu pravnog lica  </a:t>
            </a:r>
            <a:endParaRPr lang="hr-HR" sz="1800" dirty="0"/>
          </a:p>
        </p:txBody>
      </p:sp>
    </p:spTree>
    <p:extLst>
      <p:ext uri="{BB962C8B-B14F-4D97-AF65-F5344CB8AC3E}">
        <p14:creationId xmlns:p14="http://schemas.microsoft.com/office/powerpoint/2010/main" val="3971061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498</TotalTime>
  <Words>2247</Words>
  <Application>Microsoft Office PowerPoint</Application>
  <PresentationFormat>Custom</PresentationFormat>
  <Paragraphs>144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Slipstream</vt:lpstr>
      <vt:lpstr>„Industrijska sigusnosna provjera”</vt:lpstr>
      <vt:lpstr>UVOD</vt:lpstr>
      <vt:lpstr>Sigurnosni standardi za sklapanje klasificiranih ugovora</vt:lpstr>
      <vt:lpstr>PowerPoint Presentation</vt:lpstr>
      <vt:lpstr>POSTUPAK SIGURNOSNE PROVJERE I IZDAVANJE INDUSTRIJSKE SIGURNOSNE DOZVOLE</vt:lpstr>
      <vt:lpstr>PowerPoint Presentation</vt:lpstr>
      <vt:lpstr>SADRŽAJ SIGURNOSNOG UPITNIKA</vt:lpstr>
      <vt:lpstr>PowerPoint Presentation</vt:lpstr>
      <vt:lpstr>SIGURNOSNE SMETNJE</vt:lpstr>
      <vt:lpstr>PowerPoint Presentation</vt:lpstr>
      <vt:lpstr>PowerPoint Presentation</vt:lpstr>
      <vt:lpstr>OBAVEZE PRAVNOG LICA</vt:lpstr>
      <vt:lpstr>Obaveze sigurnosnog službenika</vt:lpstr>
      <vt:lpstr>POTVRDA</vt:lpstr>
      <vt:lpstr>Istek roka  važenja industrijske sigurnosne dozvole</vt:lpstr>
      <vt:lpstr>DODATNA SIGURNOSNA PROVJERA</vt:lpstr>
      <vt:lpstr>PRIVREMENO ODUZIMANJE INDUSTRIJSKE SIGURNOSNE DOZVOLE</vt:lpstr>
      <vt:lpstr>PowerPoint Presentation</vt:lpstr>
      <vt:lpstr>ODUZIMANJE INDUSTRIJSKE SIGURNOSNE DOZVOLE</vt:lpstr>
      <vt:lpstr>PowerPoint Presentation</vt:lpstr>
      <vt:lpstr>Obaveze u slučaju privremenog oduzimanja dozvole</vt:lpstr>
      <vt:lpstr>Nadzor mjera i standarda industrijske sigurnosti</vt:lpstr>
      <vt:lpstr>PowerPoint Presentation</vt:lpstr>
      <vt:lpstr>PowerPoint Presentation</vt:lpstr>
      <vt:lpstr>PRIMJERI IZ PRAKSE</vt:lpstr>
      <vt:lpstr>                     HVALA NA PAŽNJI</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prezentacija</dc:title>
  <dc:creator>koraljka opacak</dc:creator>
  <cp:lastModifiedBy>Opačak Nikola</cp:lastModifiedBy>
  <cp:revision>58</cp:revision>
  <dcterms:created xsi:type="dcterms:W3CDTF">2019-02-03T23:47:58Z</dcterms:created>
  <dcterms:modified xsi:type="dcterms:W3CDTF">2019-02-26T12:06:49Z</dcterms:modified>
</cp:coreProperties>
</file>