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578" r:id="rId1"/>
  </p:sldMasterIdLst>
  <p:notesMasterIdLst>
    <p:notesMasterId r:id="rId25"/>
  </p:notesMasterIdLst>
  <p:sldIdLst>
    <p:sldId id="256" r:id="rId2"/>
    <p:sldId id="259" r:id="rId3"/>
    <p:sldId id="257" r:id="rId4"/>
    <p:sldId id="258" r:id="rId5"/>
    <p:sldId id="270" r:id="rId6"/>
    <p:sldId id="272" r:id="rId7"/>
    <p:sldId id="273" r:id="rId8"/>
    <p:sldId id="260" r:id="rId9"/>
    <p:sldId id="275" r:id="rId10"/>
    <p:sldId id="263" r:id="rId11"/>
    <p:sldId id="277" r:id="rId12"/>
    <p:sldId id="276" r:id="rId13"/>
    <p:sldId id="285" r:id="rId14"/>
    <p:sldId id="278" r:id="rId15"/>
    <p:sldId id="279" r:id="rId16"/>
    <p:sldId id="286" r:id="rId17"/>
    <p:sldId id="287" r:id="rId18"/>
    <p:sldId id="280" r:id="rId19"/>
    <p:sldId id="281" r:id="rId20"/>
    <p:sldId id="262" r:id="rId21"/>
    <p:sldId id="284" r:id="rId22"/>
    <p:sldId id="264"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747" autoAdjust="0"/>
  </p:normalViewPr>
  <p:slideViewPr>
    <p:cSldViewPr snapToGrid="0">
      <p:cViewPr varScale="1">
        <p:scale>
          <a:sx n="51" d="100"/>
          <a:sy n="51" d="100"/>
        </p:scale>
        <p:origin x="-710" y="-67"/>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41" d="100"/>
          <a:sy n="41" d="100"/>
        </p:scale>
        <p:origin x="-2347"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7F6956-D684-4F23-A6F9-3E2486F675C0}" type="datetimeFigureOut">
              <a:rPr lang="bs-Latn-BA" smtClean="0"/>
              <a:pPr/>
              <a:t>7.2.2019.</a:t>
            </a:fld>
            <a:endParaRPr lang="bs-Latn-B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DA13B-0089-42B7-87A5-8F8E307E6CE1}" type="slidenum">
              <a:rPr lang="bs-Latn-BA" smtClean="0"/>
              <a:pPr/>
              <a:t>‹#›</a:t>
            </a:fld>
            <a:endParaRPr lang="bs-Latn-B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s-Latn-BA"/>
          </a:p>
        </p:txBody>
      </p:sp>
      <p:sp>
        <p:nvSpPr>
          <p:cNvPr id="4" name="Slide Number Placeholder 3"/>
          <p:cNvSpPr>
            <a:spLocks noGrp="1"/>
          </p:cNvSpPr>
          <p:nvPr>
            <p:ph type="sldNum" sz="quarter" idx="10"/>
          </p:nvPr>
        </p:nvSpPr>
        <p:spPr/>
        <p:txBody>
          <a:bodyPr/>
          <a:lstStyle/>
          <a:p>
            <a:fld id="{055DA13B-0089-42B7-87A5-8F8E307E6CE1}" type="slidenum">
              <a:rPr lang="bs-Latn-BA" smtClean="0"/>
              <a:pPr/>
              <a:t>8</a:t>
            </a:fld>
            <a:endParaRPr lang="bs-Latn-B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pPr/>
              <a:t>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2571372334"/>
      </p:ext>
    </p:extLst>
  </p:cSld>
  <p:clrMapOvr>
    <a:overrideClrMapping bg1="dk1" tx1="lt1" bg2="dk2" tx2="lt2" accent1="accent1" accent2="accent2" accent3="accent3" accent4="accent4" accent5="accent5" accent6="accent6" hlink="hlink" folHlink="folHlink"/>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pPr/>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81954695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pPr/>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264292508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pPr/>
              <a:t>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66082659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pPr/>
              <a:t>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26989271"/>
      </p:ext>
    </p:extLst>
  </p:cSld>
  <p:clrMapOvr>
    <a:overrideClrMapping bg1="dk1" tx1="lt1" bg2="dk2" tx2="lt2" accent1="accent1" accent2="accent2" accent3="accent3" accent4="accent4" accent5="accent5" accent6="accent6" hlink="hlink" folHlink="folHlink"/>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1160EA64-D806-43AC-9DF2-F8C432F32B4C}" type="datetimeFigureOut">
              <a:rPr lang="en-US" smtClean="0"/>
              <a:pPr/>
              <a:t>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21730306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pPr/>
              <a:t>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 xmlns:p14="http://schemas.microsoft.com/office/powerpoint/2010/main" val="245854065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pPr/>
              <a:t>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365021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pPr/>
              <a:t>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003707416"/>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1160EA64-D806-43AC-9DF2-F8C432F32B4C}" type="datetimeFigureOut">
              <a:rPr lang="en-US" smtClean="0"/>
              <a:pPr/>
              <a:t>2/7/2019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81842960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160EA64-D806-43AC-9DF2-F8C432F32B4C}" type="datetimeFigureOut">
              <a:rPr lang="en-US" smtClean="0"/>
              <a:pPr/>
              <a:t>2/7/2019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208676657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pPr/>
              <a:t>2/7/2019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4213865040"/>
      </p:ext>
    </p:extLst>
  </p:cSld>
  <p:clrMap bg1="lt1" tx1="dk1" bg2="lt2" tx2="dk2" accent1="accent1" accent2="accent2" accent3="accent3" accent4="accent4" accent5="accent5" accent6="accent6" hlink="hlink" folHlink="folHlink"/>
  <p:sldLayoutIdLst>
    <p:sldLayoutId id="2147484579" r:id="rId1"/>
    <p:sldLayoutId id="2147484580" r:id="rId2"/>
    <p:sldLayoutId id="2147484581" r:id="rId3"/>
    <p:sldLayoutId id="2147484582" r:id="rId4"/>
    <p:sldLayoutId id="2147484583" r:id="rId5"/>
    <p:sldLayoutId id="2147484584" r:id="rId6"/>
    <p:sldLayoutId id="2147484585" r:id="rId7"/>
    <p:sldLayoutId id="2147484586" r:id="rId8"/>
    <p:sldLayoutId id="2147484587" r:id="rId9"/>
    <p:sldLayoutId id="2147484588" r:id="rId10"/>
    <p:sldLayoutId id="214748458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173384"/>
            <a:ext cx="8991600" cy="1645920"/>
          </a:xfrm>
        </p:spPr>
        <p:txBody>
          <a:bodyPr>
            <a:normAutofit fontScale="90000"/>
          </a:bodyPr>
          <a:lstStyle/>
          <a:p>
            <a:r>
              <a:rPr lang="bs-Latn-BA" sz="4000" b="1" dirty="0" smtClean="0"/>
              <a:t/>
            </a:r>
            <a:br>
              <a:rPr lang="bs-Latn-BA" sz="4000" b="1" dirty="0" smtClean="0"/>
            </a:br>
            <a:r>
              <a:rPr lang="bs-Latn-BA" sz="4000" b="1" dirty="0" smtClean="0"/>
              <a:t>KLEVETA</a:t>
            </a:r>
            <a:br>
              <a:rPr lang="bs-Latn-BA" sz="4000" b="1" dirty="0" smtClean="0"/>
            </a:br>
            <a:r>
              <a:rPr lang="bs-Latn-BA" sz="4000" b="1" dirty="0" smtClean="0"/>
              <a:t>U PRAKSI ESLJP I SUDOVA U BIH</a:t>
            </a:r>
            <a:r>
              <a:rPr lang="bs-Latn-BA" sz="4400" b="1" dirty="0" smtClean="0"/>
              <a:t/>
            </a:r>
            <a:br>
              <a:rPr lang="bs-Latn-BA" sz="4400" b="1" dirty="0" smtClean="0"/>
            </a:br>
            <a:endParaRPr lang="en-US" sz="3100" b="1" dirty="0"/>
          </a:p>
        </p:txBody>
      </p:sp>
      <p:sp>
        <p:nvSpPr>
          <p:cNvPr id="3" name="Subtitle 2"/>
          <p:cNvSpPr>
            <a:spLocks noGrp="1"/>
          </p:cNvSpPr>
          <p:nvPr>
            <p:ph type="subTitle" idx="1"/>
          </p:nvPr>
        </p:nvSpPr>
        <p:spPr/>
        <p:txBody>
          <a:bodyPr>
            <a:normAutofit/>
          </a:bodyPr>
          <a:lstStyle/>
          <a:p>
            <a:r>
              <a:rPr lang="bs-Latn-BA" sz="2800" dirty="0" smtClean="0"/>
              <a:t>Svjetlana Milišić Veličkovski</a:t>
            </a:r>
          </a:p>
          <a:p>
            <a:r>
              <a:rPr lang="bs-Latn-BA" dirty="0" smtClean="0"/>
              <a:t>Teslić, 7-8 februar 2019 </a:t>
            </a:r>
            <a:endParaRPr lang="en-US" dirty="0"/>
          </a:p>
        </p:txBody>
      </p:sp>
    </p:spTree>
    <p:extLst>
      <p:ext uri="{BB962C8B-B14F-4D97-AF65-F5344CB8AC3E}">
        <p14:creationId xmlns="" xmlns:p14="http://schemas.microsoft.com/office/powerpoint/2010/main" val="431106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smtClean="0"/>
              <a:t>Distanciranje novinara od sagovornika</a:t>
            </a:r>
            <a:endParaRPr lang="en-US" dirty="0"/>
          </a:p>
        </p:txBody>
      </p:sp>
      <p:sp>
        <p:nvSpPr>
          <p:cNvPr id="3" name="Content Placeholder 2"/>
          <p:cNvSpPr>
            <a:spLocks noGrp="1"/>
          </p:cNvSpPr>
          <p:nvPr>
            <p:ph idx="1"/>
          </p:nvPr>
        </p:nvSpPr>
        <p:spPr/>
        <p:txBody>
          <a:bodyPr>
            <a:normAutofit/>
          </a:bodyPr>
          <a:lstStyle/>
          <a:p>
            <a:pPr>
              <a:buNone/>
            </a:pPr>
            <a:r>
              <a:rPr lang="bs-Latn-BA" sz="2400" dirty="0" smtClean="0"/>
              <a:t>	</a:t>
            </a:r>
          </a:p>
          <a:p>
            <a:pPr>
              <a:buNone/>
            </a:pPr>
            <a:r>
              <a:rPr lang="bs-Latn-BA" sz="2400" dirty="0"/>
              <a:t> </a:t>
            </a:r>
            <a:r>
              <a:rPr lang="bs-Latn-BA" sz="2400" dirty="0" smtClean="0"/>
              <a:t>	Ako je klevetničko izražavanje izjava drugog lica, a novinar je ne podržava, nema odgovornosti novinara za klevetu.</a:t>
            </a:r>
          </a:p>
          <a:p>
            <a:pPr>
              <a:buNone/>
            </a:pPr>
            <a:r>
              <a:rPr lang="bs-Latn-BA" sz="2400" dirty="0" smtClean="0"/>
              <a:t>					(</a:t>
            </a:r>
            <a:r>
              <a:rPr lang="bs-Latn-BA" sz="2400" i="1" u="sng" dirty="0" smtClean="0"/>
              <a:t>Jersild protiv Danske, 1994</a:t>
            </a:r>
            <a:r>
              <a:rPr lang="bs-Latn-BA" sz="2400" dirty="0" smtClean="0"/>
              <a:t>)</a:t>
            </a:r>
            <a:endParaRPr lang="en-US" sz="2400" dirty="0"/>
          </a:p>
        </p:txBody>
      </p:sp>
    </p:spTree>
    <p:extLst>
      <p:ext uri="{BB962C8B-B14F-4D97-AF65-F5344CB8AC3E}">
        <p14:creationId xmlns="" xmlns:p14="http://schemas.microsoft.com/office/powerpoint/2010/main" val="2551299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Javni interes i politička debata</a:t>
            </a:r>
            <a:endParaRPr lang="bs-Latn-BA" dirty="0"/>
          </a:p>
        </p:txBody>
      </p:sp>
      <p:sp>
        <p:nvSpPr>
          <p:cNvPr id="3" name="Content Placeholder 2"/>
          <p:cNvSpPr>
            <a:spLocks noGrp="1"/>
          </p:cNvSpPr>
          <p:nvPr>
            <p:ph idx="1"/>
          </p:nvPr>
        </p:nvSpPr>
        <p:spPr/>
        <p:txBody>
          <a:bodyPr/>
          <a:lstStyle/>
          <a:p>
            <a:pPr>
              <a:buNone/>
            </a:pPr>
            <a:r>
              <a:rPr lang="bs-Latn-BA" dirty="0" smtClean="0"/>
              <a:t>	</a:t>
            </a:r>
          </a:p>
          <a:p>
            <a:pPr>
              <a:buNone/>
            </a:pPr>
            <a:r>
              <a:rPr lang="bs-Latn-BA" sz="2400" dirty="0"/>
              <a:t>	</a:t>
            </a:r>
            <a:r>
              <a:rPr lang="bs-Latn-BA" sz="2400" dirty="0" smtClean="0"/>
              <a:t>Rasprava o pitanjima od ozbiljnog javnog interesa, posebno politička debata, uživa najviši stepen zaštite, što posebno vrijedi za javnu raspravu u toku predizborne kampanje.</a:t>
            </a:r>
          </a:p>
          <a:p>
            <a:pPr>
              <a:buNone/>
            </a:pPr>
            <a:r>
              <a:rPr lang="bs-Latn-BA" sz="2400" dirty="0" smtClean="0"/>
              <a:t>		(</a:t>
            </a:r>
            <a:r>
              <a:rPr lang="bs-Latn-BA" sz="2400" i="1" u="sng" dirty="0" smtClean="0"/>
              <a:t>Bowman protiv Ujedinjenog kraljevstva, 1998</a:t>
            </a:r>
            <a:r>
              <a:rPr lang="bs-Latn-BA" sz="2400" dirty="0" smtClean="0"/>
              <a:t>)</a:t>
            </a:r>
            <a:endParaRPr lang="bs-Latn-BA"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smtClean="0"/>
              <a:t>Političari</a:t>
            </a:r>
            <a:endParaRPr lang="bs-Latn-BA" dirty="0"/>
          </a:p>
        </p:txBody>
      </p:sp>
      <p:sp>
        <p:nvSpPr>
          <p:cNvPr id="3" name="Content Placeholder 2"/>
          <p:cNvSpPr>
            <a:spLocks noGrp="1"/>
          </p:cNvSpPr>
          <p:nvPr>
            <p:ph idx="1"/>
          </p:nvPr>
        </p:nvSpPr>
        <p:spPr/>
        <p:txBody>
          <a:bodyPr>
            <a:normAutofit/>
          </a:bodyPr>
          <a:lstStyle/>
          <a:p>
            <a:pPr>
              <a:buNone/>
            </a:pPr>
            <a:r>
              <a:rPr lang="bs-Latn-BA" dirty="0" smtClean="0"/>
              <a:t>	</a:t>
            </a:r>
            <a:r>
              <a:rPr lang="bs-Latn-BA" sz="2400" dirty="0" smtClean="0"/>
              <a:t>Granice dopuštene kritike znatno su šire kad su u pitanju političari i druge javne osobe nego kada se radi o privatnim osobama. Političari se svojevoljno i svjesno izlažu pomnom ispitivanju svojih riječi i djela kako od strane novinara tako i od strane cjelokupne javnosti, pa moraju iskazati veći stupanj tolerancije.</a:t>
            </a:r>
          </a:p>
          <a:p>
            <a:pPr>
              <a:buNone/>
            </a:pPr>
            <a:r>
              <a:rPr lang="bs-Latn-BA" sz="2400" dirty="0" smtClean="0"/>
              <a:t>		(</a:t>
            </a:r>
            <a:r>
              <a:rPr lang="bs-Latn-BA" sz="2400" i="1" u="sng" dirty="0" smtClean="0"/>
              <a:t>Lopes Gomes da Silva protiv Portugala, 2000</a:t>
            </a:r>
            <a:r>
              <a:rPr lang="bs-Latn-BA" sz="2400" dirty="0" smtClean="0"/>
              <a:t>)</a:t>
            </a:r>
            <a:endParaRPr lang="bs-Latn-BA"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ŠEFOVI DRŽAVA I VLADA</a:t>
            </a:r>
            <a:endParaRPr lang="bs-Latn-BA" dirty="0"/>
          </a:p>
        </p:txBody>
      </p:sp>
      <p:sp>
        <p:nvSpPr>
          <p:cNvPr id="3" name="Content Placeholder 2"/>
          <p:cNvSpPr>
            <a:spLocks noGrp="1"/>
          </p:cNvSpPr>
          <p:nvPr>
            <p:ph idx="1"/>
          </p:nvPr>
        </p:nvSpPr>
        <p:spPr/>
        <p:txBody>
          <a:bodyPr>
            <a:normAutofit lnSpcReduction="10000"/>
          </a:bodyPr>
          <a:lstStyle/>
          <a:p>
            <a:r>
              <a:rPr lang="bs-Latn-BA" sz="2400" dirty="0" smtClean="0">
                <a:latin typeface="+mj-lt"/>
                <a:cs typeface="Calibri" pitchFamily="34" charset="0"/>
              </a:rPr>
              <a:t>Poseban pravni status šefova država koji bi ih štitio od kritike isključivo zbog njihove funkcije ili statusa, bez obzira na to da li je kritika opravdana, ne može se izjednačiti sa savremenom praksom i političkim koncepcijama. (</a:t>
            </a:r>
            <a:r>
              <a:rPr lang="bs-Latn-BA" sz="2400" i="1" u="sng" dirty="0" smtClean="0">
                <a:latin typeface="+mj-lt"/>
                <a:cs typeface="Calibri" pitchFamily="34" charset="0"/>
              </a:rPr>
              <a:t>Colombani i drugi protiv Francuske</a:t>
            </a:r>
            <a:r>
              <a:rPr lang="bs-Latn-BA" sz="2400" dirty="0" smtClean="0">
                <a:latin typeface="+mj-lt"/>
                <a:cs typeface="Calibri" pitchFamily="34" charset="0"/>
              </a:rPr>
              <a:t>)</a:t>
            </a:r>
          </a:p>
          <a:p>
            <a:r>
              <a:rPr lang="bs-Latn-BA" sz="2400" dirty="0" smtClean="0">
                <a:latin typeface="+mj-lt"/>
                <a:cs typeface="Calibri" pitchFamily="34" charset="0"/>
              </a:rPr>
              <a:t>Isti zaključak se primjenjuje, a fortiori, i u pogledu zaštite ugleda sopstvenog šefa države (</a:t>
            </a:r>
            <a:r>
              <a:rPr lang="bs-Latn-BA" sz="2400" i="1" u="sng" dirty="0" smtClean="0">
                <a:latin typeface="+mj-lt"/>
                <a:cs typeface="Calibri" pitchFamily="34" charset="0"/>
              </a:rPr>
              <a:t>Pakdemirli protiv Turske)</a:t>
            </a:r>
            <a:endParaRPr lang="bs-Latn-BA" sz="2400" i="1" u="sng" dirty="0">
              <a:latin typeface="+mj-lt"/>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Vlada</a:t>
            </a:r>
            <a:endParaRPr lang="bs-Latn-BA" dirty="0"/>
          </a:p>
        </p:txBody>
      </p:sp>
      <p:sp>
        <p:nvSpPr>
          <p:cNvPr id="3" name="Content Placeholder 2"/>
          <p:cNvSpPr>
            <a:spLocks noGrp="1"/>
          </p:cNvSpPr>
          <p:nvPr>
            <p:ph idx="1"/>
          </p:nvPr>
        </p:nvSpPr>
        <p:spPr>
          <a:xfrm>
            <a:off x="2231136" y="2548104"/>
            <a:ext cx="7729728" cy="3101983"/>
          </a:xfrm>
        </p:spPr>
        <p:txBody>
          <a:bodyPr>
            <a:normAutofit fontScale="70000" lnSpcReduction="20000"/>
          </a:bodyPr>
          <a:lstStyle/>
          <a:p>
            <a:pPr>
              <a:buNone/>
            </a:pPr>
            <a:r>
              <a:rPr lang="bs-Latn-BA" dirty="0" smtClean="0"/>
              <a:t>	</a:t>
            </a:r>
            <a:endParaRPr lang="bs-Latn-BA" dirty="0"/>
          </a:p>
          <a:p>
            <a:pPr>
              <a:buNone/>
            </a:pPr>
            <a:r>
              <a:rPr lang="bs-Latn-BA" sz="2400" dirty="0" smtClean="0"/>
              <a:t>	</a:t>
            </a:r>
            <a:r>
              <a:rPr lang="bs-Latn-BA" sz="2800" dirty="0" smtClean="0"/>
              <a:t>Granice dozvoljene kritike šire su kad se kritika odnosi na vladu, nego kad se odnosi na pojedinačnog političara. U demokratskom sistemu, djelovanje ili nedjelovanje vlade mora biti podložno analizi medija i javnog mnijenja. Baš zbog dominantnog položaja koji vlada ima neophodno je da ona bude suzdržana u pribjegavanju mjerama koje ograničavaju slobodu izražavanja, posebno kada su u pitanju krivični postupci, kojima se nekad odgovara na napade i kritike vladinih protivnika ili medija. </a:t>
            </a:r>
          </a:p>
          <a:p>
            <a:pPr>
              <a:buNone/>
            </a:pPr>
            <a:r>
              <a:rPr lang="bs-Latn-BA" sz="2800" dirty="0" smtClean="0"/>
              <a:t>			           	 	(</a:t>
            </a:r>
            <a:r>
              <a:rPr lang="bs-Latn-BA" sz="2800" i="1" u="sng" dirty="0" smtClean="0"/>
              <a:t>Castells protiv Španije, 1992</a:t>
            </a:r>
            <a:r>
              <a:rPr lang="bs-Latn-BA" sz="2800" dirty="0" smtClean="0"/>
              <a:t>)</a:t>
            </a:r>
            <a:endParaRPr lang="bs-Latn-BA"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Državni službenici</a:t>
            </a:r>
            <a:endParaRPr lang="bs-Latn-BA" dirty="0"/>
          </a:p>
        </p:txBody>
      </p:sp>
      <p:sp>
        <p:nvSpPr>
          <p:cNvPr id="3" name="Content Placeholder 2"/>
          <p:cNvSpPr>
            <a:spLocks noGrp="1"/>
          </p:cNvSpPr>
          <p:nvPr>
            <p:ph idx="1"/>
          </p:nvPr>
        </p:nvSpPr>
        <p:spPr/>
        <p:txBody>
          <a:bodyPr/>
          <a:lstStyle/>
          <a:p>
            <a:pPr>
              <a:buNone/>
            </a:pPr>
            <a:r>
              <a:rPr lang="bs-Latn-BA" dirty="0" smtClean="0"/>
              <a:t>	</a:t>
            </a:r>
            <a:r>
              <a:rPr lang="bs-Latn-BA" sz="2400" dirty="0" smtClean="0"/>
              <a:t>Na državne službenike koji djeluju u službenom svojstvu, kao i na političare, primjenjuju se šire granice prihvatljive kritike u odnosu na one koje se primjenjuju na privatna lica. </a:t>
            </a:r>
          </a:p>
          <a:p>
            <a:pPr>
              <a:buNone/>
            </a:pPr>
            <a:r>
              <a:rPr lang="bs-Latn-BA" sz="2400" dirty="0" smtClean="0"/>
              <a:t>				(</a:t>
            </a:r>
            <a:r>
              <a:rPr lang="bs-Latn-BA" sz="2400" i="1" u="sng" dirty="0" smtClean="0"/>
              <a:t>Thoma protiv Luksemburga, 2001</a:t>
            </a:r>
            <a:r>
              <a:rPr lang="bs-Latn-BA" sz="2400" dirty="0" smtClean="0"/>
              <a:t>)</a:t>
            </a:r>
            <a:endParaRPr lang="bs-Latn-BA"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Sudije</a:t>
            </a:r>
            <a:endParaRPr lang="bs-Latn-BA" dirty="0"/>
          </a:p>
        </p:txBody>
      </p:sp>
      <p:sp>
        <p:nvSpPr>
          <p:cNvPr id="3" name="Content Placeholder 2"/>
          <p:cNvSpPr>
            <a:spLocks noGrp="1"/>
          </p:cNvSpPr>
          <p:nvPr>
            <p:ph idx="1"/>
          </p:nvPr>
        </p:nvSpPr>
        <p:spPr/>
        <p:txBody>
          <a:bodyPr>
            <a:normAutofit fontScale="85000" lnSpcReduction="10000"/>
          </a:bodyPr>
          <a:lstStyle/>
          <a:p>
            <a:r>
              <a:rPr lang="bs-Latn-BA" sz="2400" dirty="0" smtClean="0"/>
              <a:t>Posebna kategorija državnih službenika ( javnih zvaničnika) -  šire granice dozvoljene kritike od običnih fizičkih lica </a:t>
            </a:r>
          </a:p>
          <a:p>
            <a:r>
              <a:rPr lang="bs-Latn-BA" sz="2400" dirty="0" smtClean="0"/>
              <a:t>Ipak, pravosuđe “mora da uživa povjerenje javnosti ako se želi da ono bude uspješno u obavljanju svoje dužnosti. Stoga se može pokazati neophodnim da se to povjrenje zaštiti od destruktivnih napada koji su u suštini neosnovani, posebno s obzirom na činjenicu da sudije koje su kritikovane podliježu obavezi diskrecije koja ih sprečava da odgovore. </a:t>
            </a:r>
          </a:p>
          <a:p>
            <a:pPr>
              <a:buNone/>
            </a:pPr>
            <a:r>
              <a:rPr lang="bs-Latn-BA" sz="2400" dirty="0" smtClean="0"/>
              <a:t>				(</a:t>
            </a:r>
            <a:r>
              <a:rPr lang="bs-Latn-BA" sz="2400" i="1" u="sng" dirty="0" smtClean="0"/>
              <a:t>Prager i Oberschlick protiv Austrije, 1995)</a:t>
            </a:r>
          </a:p>
          <a:p>
            <a:pPr>
              <a:buNone/>
            </a:pPr>
            <a:endParaRPr lang="bs-Latn-B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JAVNE LIČNOSTI</a:t>
            </a:r>
            <a:endParaRPr lang="bs-Latn-BA" dirty="0"/>
          </a:p>
        </p:txBody>
      </p:sp>
      <p:sp>
        <p:nvSpPr>
          <p:cNvPr id="3" name="Content Placeholder 2"/>
          <p:cNvSpPr>
            <a:spLocks noGrp="1"/>
          </p:cNvSpPr>
          <p:nvPr>
            <p:ph idx="1"/>
          </p:nvPr>
        </p:nvSpPr>
        <p:spPr/>
        <p:txBody>
          <a:bodyPr/>
          <a:lstStyle/>
          <a:p>
            <a:r>
              <a:rPr lang="bs-Latn-BA" sz="2400" dirty="0" smtClean="0"/>
              <a:t>Granice kritičkog komentara su šire ako je u pitanju javna ličnost jer se takve ličnosti neizbježno i svjesno izlažu uvidu javnosti, stoga moraju pokazati posebno visok stepen tolerancije. (</a:t>
            </a:r>
            <a:r>
              <a:rPr lang="bs-Latn-BA" sz="2400" i="1" u="sng" dirty="0" smtClean="0"/>
              <a:t>Kuliš protiv Poljske, 2008</a:t>
            </a:r>
            <a:r>
              <a:rPr lang="bs-Latn-BA" sz="2400" dirty="0" smtClean="0"/>
              <a:t>)</a:t>
            </a:r>
          </a:p>
          <a:p>
            <a:r>
              <a:rPr lang="bs-Latn-BA" sz="2400" dirty="0" smtClean="0"/>
              <a:t>Granice dozovljene kritike ipak uže nego kod političara</a:t>
            </a:r>
          </a:p>
          <a:p>
            <a:endParaRPr lang="bs-Latn-B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Velike korporacije </a:t>
            </a:r>
            <a:endParaRPr lang="bs-Latn-BA" dirty="0"/>
          </a:p>
        </p:txBody>
      </p:sp>
      <p:sp>
        <p:nvSpPr>
          <p:cNvPr id="3" name="Content Placeholder 2"/>
          <p:cNvSpPr>
            <a:spLocks noGrp="1"/>
          </p:cNvSpPr>
          <p:nvPr>
            <p:ph idx="1"/>
          </p:nvPr>
        </p:nvSpPr>
        <p:spPr/>
        <p:txBody>
          <a:bodyPr>
            <a:normAutofit/>
          </a:bodyPr>
          <a:lstStyle/>
          <a:p>
            <a:pPr>
              <a:buNone/>
            </a:pPr>
            <a:r>
              <a:rPr lang="bs-Latn-BA" dirty="0" smtClean="0"/>
              <a:t>	</a:t>
            </a:r>
          </a:p>
          <a:p>
            <a:pPr>
              <a:buNone/>
            </a:pPr>
            <a:r>
              <a:rPr lang="bs-Latn-BA" sz="2400" dirty="0"/>
              <a:t> </a:t>
            </a:r>
            <a:r>
              <a:rPr lang="bs-Latn-BA" sz="2400" dirty="0" smtClean="0"/>
              <a:t>  Velika javna preduzeća neizbježno i svjesno su izložena detaljnom ispitivanju svog poslovanja, te su, kao i u slučaju preduzetnika i preduzetnica koji njima upravljaju, granice prihvatljive kritike u slučaju takvih </a:t>
            </a:r>
            <a:r>
              <a:rPr lang="bs-Latn-BA" sz="2400" dirty="0" err="1" smtClean="0"/>
              <a:t>preduzeća</a:t>
            </a:r>
            <a:r>
              <a:rPr lang="bs-Latn-BA" sz="2400" dirty="0" smtClean="0"/>
              <a:t> znatno šire. </a:t>
            </a:r>
          </a:p>
          <a:p>
            <a:pPr>
              <a:buNone/>
            </a:pPr>
            <a:r>
              <a:rPr lang="bs-Latn-BA" sz="2400" dirty="0" smtClean="0"/>
              <a:t>	(</a:t>
            </a:r>
            <a:r>
              <a:rPr lang="bs-Latn-BA" sz="2400" i="1" u="sng" dirty="0" smtClean="0"/>
              <a:t>Steel i Morris protiv Ujedinjenog Kraljevstva, 2010</a:t>
            </a:r>
            <a:r>
              <a:rPr lang="bs-Latn-BA" sz="2400" dirty="0" smtClean="0"/>
              <a:t>)</a:t>
            </a:r>
            <a:endParaRPr lang="bs-Latn-BA"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Visina </a:t>
            </a:r>
            <a:r>
              <a:rPr lang="bs-Latn-BA" dirty="0" err="1" smtClean="0"/>
              <a:t>obeštećenja</a:t>
            </a:r>
            <a:endParaRPr lang="en-US" dirty="0"/>
          </a:p>
        </p:txBody>
      </p:sp>
      <p:sp>
        <p:nvSpPr>
          <p:cNvPr id="3" name="Content Placeholder 2"/>
          <p:cNvSpPr>
            <a:spLocks noGrp="1"/>
          </p:cNvSpPr>
          <p:nvPr>
            <p:ph idx="1"/>
          </p:nvPr>
        </p:nvSpPr>
        <p:spPr>
          <a:xfrm>
            <a:off x="731520" y="2546774"/>
            <a:ext cx="10058400" cy="4023360"/>
          </a:xfrm>
        </p:spPr>
        <p:txBody>
          <a:bodyPr>
            <a:normAutofit/>
          </a:bodyPr>
          <a:lstStyle/>
          <a:p>
            <a:endParaRPr lang="bs-Latn-BA" sz="2400" dirty="0" smtClean="0"/>
          </a:p>
          <a:p>
            <a:pPr marL="0" indent="0">
              <a:buNone/>
            </a:pPr>
            <a:r>
              <a:rPr lang="bs-Latn-BA" sz="2400" dirty="0" smtClean="0"/>
              <a:t>	Dodjela štete za klevetu mora biti razumno proporcionalna šteti 	nanesenoj nečijem ugledu. Sama suma naknade štete može 	predstavljati kršenje člana 10.</a:t>
            </a:r>
          </a:p>
          <a:p>
            <a:pPr marL="0" indent="0">
              <a:buNone/>
            </a:pPr>
            <a:r>
              <a:rPr lang="bs-Latn-BA" sz="2400" dirty="0" smtClean="0"/>
              <a:t>	            (</a:t>
            </a:r>
            <a:r>
              <a:rPr lang="bs-Latn-BA" sz="2400" i="1" u="sng" dirty="0"/>
              <a:t>Tolstoy Miloslawski protiv Ujedinjenog Kraljevstva, 1995</a:t>
            </a:r>
            <a:r>
              <a:rPr lang="bs-Latn-BA" sz="2400" dirty="0"/>
              <a:t>)</a:t>
            </a:r>
          </a:p>
          <a:p>
            <a:pPr marL="0" indent="0">
              <a:buNone/>
            </a:pPr>
            <a:endParaRPr lang="en-US" sz="2400" dirty="0"/>
          </a:p>
        </p:txBody>
      </p:sp>
    </p:spTree>
    <p:extLst>
      <p:ext uri="{BB962C8B-B14F-4D97-AF65-F5344CB8AC3E}">
        <p14:creationId xmlns="" xmlns:p14="http://schemas.microsoft.com/office/powerpoint/2010/main" val="4258711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smtClean="0"/>
              <a:t>Ravnoteža </a:t>
            </a:r>
            <a:br>
              <a:rPr lang="bs-Latn-BA" dirty="0" smtClean="0"/>
            </a:br>
            <a:r>
              <a:rPr lang="bs-Latn-BA" dirty="0" smtClean="0"/>
              <a:t>između člana 8. i člana 10. </a:t>
            </a:r>
            <a:endParaRPr lang="en-US" dirty="0"/>
          </a:p>
        </p:txBody>
      </p:sp>
      <p:pic>
        <p:nvPicPr>
          <p:cNvPr id="4" name="Content Placeholder 3" descr="human_rights_convention-article_8.png"/>
          <p:cNvPicPr>
            <a:picLocks noGrp="1" noChangeAspect="1"/>
          </p:cNvPicPr>
          <p:nvPr>
            <p:ph idx="1"/>
          </p:nvPr>
        </p:nvPicPr>
        <p:blipFill>
          <a:blip r:embed="rId2"/>
          <a:stretch>
            <a:fillRect/>
          </a:stretch>
        </p:blipFill>
        <p:spPr>
          <a:xfrm>
            <a:off x="2796666" y="2596222"/>
            <a:ext cx="2293955" cy="3101975"/>
          </a:xfrm>
        </p:spPr>
      </p:pic>
      <p:pic>
        <p:nvPicPr>
          <p:cNvPr id="5" name="Picture 4" descr="human_rights_convention-article_10.png"/>
          <p:cNvPicPr>
            <a:picLocks noChangeAspect="1"/>
          </p:cNvPicPr>
          <p:nvPr/>
        </p:nvPicPr>
        <p:blipFill>
          <a:blip r:embed="rId3"/>
          <a:stretch>
            <a:fillRect/>
          </a:stretch>
        </p:blipFill>
        <p:spPr>
          <a:xfrm>
            <a:off x="7019777" y="2644727"/>
            <a:ext cx="2335237" cy="3066757"/>
          </a:xfrm>
          <a:prstGeom prst="rect">
            <a:avLst/>
          </a:prstGeom>
        </p:spPr>
      </p:pic>
    </p:spTree>
    <p:extLst>
      <p:ext uri="{BB962C8B-B14F-4D97-AF65-F5344CB8AC3E}">
        <p14:creationId xmlns="" xmlns:p14="http://schemas.microsoft.com/office/powerpoint/2010/main" val="279306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Utvrđivanje visine štete – ne postoji lista dokaza</a:t>
            </a:r>
            <a:endParaRPr lang="en-US" dirty="0"/>
          </a:p>
        </p:txBody>
      </p:sp>
      <p:sp>
        <p:nvSpPr>
          <p:cNvPr id="3" name="Content Placeholder 2"/>
          <p:cNvSpPr>
            <a:spLocks noGrp="1"/>
          </p:cNvSpPr>
          <p:nvPr>
            <p:ph idx="1"/>
          </p:nvPr>
        </p:nvSpPr>
        <p:spPr/>
        <p:txBody>
          <a:bodyPr>
            <a:normAutofit fontScale="92500" lnSpcReduction="20000"/>
          </a:bodyPr>
          <a:lstStyle/>
          <a:p>
            <a:r>
              <a:rPr lang="bs-Latn-BA" sz="2000" dirty="0" smtClean="0">
                <a:latin typeface="Calibri" panose="020F0502020204030204" pitchFamily="34" charset="0"/>
              </a:rPr>
              <a:t>(...) </a:t>
            </a:r>
            <a:r>
              <a:rPr lang="vi-VN" sz="2000" dirty="0" smtClean="0">
                <a:latin typeface="Calibri" panose="020F0502020204030204" pitchFamily="34" charset="0"/>
              </a:rPr>
              <a:t>odmjeravanje novčane naknade nematerijalne štete </a:t>
            </a:r>
            <a:r>
              <a:rPr lang="bs-Latn-BA" sz="2000" dirty="0" smtClean="0">
                <a:latin typeface="Calibri" panose="020F0502020204030204" pitchFamily="34" charset="0"/>
              </a:rPr>
              <a:t>je </a:t>
            </a:r>
            <a:r>
              <a:rPr lang="vi-VN" sz="2000" dirty="0" smtClean="0">
                <a:latin typeface="Calibri" panose="020F0502020204030204" pitchFamily="34" charset="0"/>
              </a:rPr>
              <a:t>vrlo delikatan i složen postupak s obzirom na veoma različitu moralno-psihičku konstituciju svakog pojedinca i sve ostale okolnosti pod kojima se dogodila šteta koja je za posljedicu imala povredu nematerijalnih dobara oštećenog. </a:t>
            </a:r>
            <a:r>
              <a:rPr lang="bs-Latn-BA" sz="2000" dirty="0" smtClean="0">
                <a:latin typeface="Calibri" panose="020F0502020204030204" pitchFamily="34" charset="0"/>
              </a:rPr>
              <a:t>(...) </a:t>
            </a:r>
            <a:r>
              <a:rPr lang="vi-VN" sz="2000" dirty="0" smtClean="0">
                <a:latin typeface="Calibri" panose="020F0502020204030204" pitchFamily="34" charset="0"/>
              </a:rPr>
              <a:t>ne postoji "lista dokaza" na osnovu kojih bi domaći sudovi procjenjivali koja bi sankcija predstavljala miješanje koje je proporcionalno cilju koji se želi postići, niti se može očekivati izvođenje dokaza kojim bi se na egzaktan način utvrdio "intenzitet i trajanje" nastale nematerijalne štete. Stoga, </a:t>
            </a:r>
            <a:r>
              <a:rPr lang="vi-VN" sz="2000" b="1" dirty="0" smtClean="0">
                <a:latin typeface="Calibri" panose="020F0502020204030204" pitchFamily="34" charset="0"/>
              </a:rPr>
              <a:t>sudovi nisu ograničeni posebnim formalnim dokaznim sredstvima</a:t>
            </a:r>
            <a:r>
              <a:rPr lang="vi-VN" sz="2000" dirty="0" smtClean="0">
                <a:latin typeface="Calibri" panose="020F0502020204030204" pitchFamily="34" charset="0"/>
              </a:rPr>
              <a:t>, naročito ne izvođenjem dokaza vještačenjem u pravcu utvrđivanja "jačine i trajanja duševnih boli". </a:t>
            </a:r>
            <a:endParaRPr lang="bs-Latn-BA" sz="2000" dirty="0" smtClean="0">
              <a:latin typeface="Calibri" panose="020F0502020204030204" pitchFamily="34" charset="0"/>
            </a:endParaRPr>
          </a:p>
          <a:p>
            <a:pPr lvl="1">
              <a:buNone/>
            </a:pPr>
            <a:r>
              <a:rPr lang="bs-Latn-BA" dirty="0" smtClean="0"/>
              <a:t>						</a:t>
            </a:r>
            <a:r>
              <a:rPr lang="bs-Latn-BA" i="1" u="sng" dirty="0" smtClean="0"/>
              <a:t>(Ustavni sud BiH, AP-3222/12</a:t>
            </a:r>
            <a:r>
              <a:rPr lang="bs-Latn-BA" dirty="0" smtClean="0"/>
              <a:t>)</a:t>
            </a:r>
            <a:endParaRPr lang="en-US" dirty="0"/>
          </a:p>
        </p:txBody>
      </p:sp>
    </p:spTree>
    <p:extLst>
      <p:ext uri="{BB962C8B-B14F-4D97-AF65-F5344CB8AC3E}">
        <p14:creationId xmlns="" xmlns:p14="http://schemas.microsoft.com/office/powerpoint/2010/main" val="2336942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Utvrđivanje visine štete – samom klevetom nastaje šteta</a:t>
            </a:r>
            <a:endParaRPr lang="bs-Latn-BA" dirty="0"/>
          </a:p>
        </p:txBody>
      </p:sp>
      <p:sp>
        <p:nvSpPr>
          <p:cNvPr id="3" name="Content Placeholder 2"/>
          <p:cNvSpPr>
            <a:spLocks noGrp="1"/>
          </p:cNvSpPr>
          <p:nvPr>
            <p:ph idx="1"/>
          </p:nvPr>
        </p:nvSpPr>
        <p:spPr/>
        <p:txBody>
          <a:bodyPr>
            <a:normAutofit fontScale="92500" lnSpcReduction="10000"/>
          </a:bodyPr>
          <a:lstStyle/>
          <a:p>
            <a:pPr>
              <a:buNone/>
            </a:pPr>
            <a:r>
              <a:rPr lang="bs-Latn-BA" dirty="0" smtClean="0"/>
              <a:t>	</a:t>
            </a:r>
            <a:r>
              <a:rPr lang="en-US" dirty="0" smtClean="0"/>
              <a:t> </a:t>
            </a:r>
            <a:r>
              <a:rPr lang="en-US" dirty="0" smtClean="0">
                <a:latin typeface="Calibri" pitchFamily="34" charset="0"/>
                <a:cs typeface="Calibri" pitchFamily="34" charset="0"/>
              </a:rPr>
              <a:t>“(…)</a:t>
            </a:r>
            <a:r>
              <a:rPr lang="sr-Latn-CS" dirty="0" smtClean="0">
                <a:latin typeface="Calibri" pitchFamily="34" charset="0"/>
                <a:cs typeface="Calibri" pitchFamily="34" charset="0"/>
              </a:rPr>
              <a:t>Zakon o zaštiti od klevete (je) lex specialis u takvim predmetima, tako da </a:t>
            </a:r>
            <a:r>
              <a:rPr lang="sr-Latn-CS" b="1" dirty="0" smtClean="0">
                <a:latin typeface="Calibri" pitchFamily="34" charset="0"/>
                <a:cs typeface="Calibri" pitchFamily="34" charset="0"/>
              </a:rPr>
              <a:t>je naknadu potrebno odrediti na način da se postigne pravična ravnoteža između prava na slobodu izražavanja i prava na ugled, dakle primjenom načela proporcionalnosti</a:t>
            </a:r>
            <a:r>
              <a:rPr lang="sr-Latn-CS" dirty="0" smtClean="0">
                <a:latin typeface="Calibri" pitchFamily="34" charset="0"/>
                <a:cs typeface="Calibri" pitchFamily="34" charset="0"/>
              </a:rPr>
              <a:t>. </a:t>
            </a:r>
            <a:r>
              <a:rPr lang="en-US" dirty="0" smtClean="0">
                <a:latin typeface="Calibri" pitchFamily="34" charset="0"/>
                <a:cs typeface="Calibri" pitchFamily="34" charset="0"/>
              </a:rPr>
              <a:t>(…)</a:t>
            </a:r>
            <a:r>
              <a:rPr lang="bs-Latn-BA" dirty="0" smtClean="0">
                <a:latin typeface="Calibri" pitchFamily="34" charset="0"/>
                <a:cs typeface="Calibri" pitchFamily="34" charset="0"/>
              </a:rPr>
              <a:t> </a:t>
            </a:r>
            <a:r>
              <a:rPr lang="en-US" dirty="0" smtClean="0">
                <a:latin typeface="Calibri" pitchFamily="34" charset="0"/>
                <a:cs typeface="Calibri" pitchFamily="34" charset="0"/>
              </a:rPr>
              <a:t>To </a:t>
            </a:r>
            <a:r>
              <a:rPr lang="en-US" dirty="0" err="1" smtClean="0">
                <a:latin typeface="Calibri" pitchFamily="34" charset="0"/>
                <a:cs typeface="Calibri" pitchFamily="34" charset="0"/>
              </a:rPr>
              <a:t>prvenstveno</a:t>
            </a:r>
            <a:r>
              <a:rPr lang="en-US" dirty="0" smtClean="0">
                <a:latin typeface="Calibri" pitchFamily="34" charset="0"/>
                <a:cs typeface="Calibri" pitchFamily="34" charset="0"/>
              </a:rPr>
              <a:t> </a:t>
            </a:r>
            <a:r>
              <a:rPr lang="en-US" dirty="0" err="1" smtClean="0">
                <a:latin typeface="Calibri" pitchFamily="34" charset="0"/>
                <a:cs typeface="Calibri" pitchFamily="34" charset="0"/>
              </a:rPr>
              <a:t>znači</a:t>
            </a:r>
            <a:r>
              <a:rPr lang="bs-Latn-BA" dirty="0" smtClean="0">
                <a:latin typeface="Calibri" pitchFamily="34" charset="0"/>
                <a:cs typeface="Calibri" pitchFamily="34" charset="0"/>
              </a:rPr>
              <a:t> da lice koje traži naknadu štete zbog povrede ugleda nije dužno da na okolnost pretrpljenih duševnih boli zbog povrede ugleda predlaže izvođenje dokaza vještačenjem, niti to može biti uvjet koji, ako se ne ispuni, vodi odbijanju zahtjeva za naknadu štete. Dakle, pri utvrđivanju štete zbog povrede ugleda potrebno je sagledati sve okolnosti slučaja</a:t>
            </a:r>
            <a:r>
              <a:rPr lang="bs-Latn-BA" b="1" dirty="0" smtClean="0">
                <a:latin typeface="Calibri" pitchFamily="34" charset="0"/>
                <a:cs typeface="Calibri" pitchFamily="34" charset="0"/>
              </a:rPr>
              <a:t>, bez zahtjeva da se predlože i izvedu neki posebni formalni dokazi u pravcu utvrđivanja ‘jačine i trajanja duševnih bolova’, jer samim tim što je neko oklevetan nanesena je i nekakva šteta njegovom ugledu.</a:t>
            </a:r>
            <a:endParaRPr lang="bs-Latn-BA" dirty="0" smtClean="0">
              <a:latin typeface="Calibri" pitchFamily="34" charset="0"/>
              <a:cs typeface="Calibri" pitchFamily="34" charset="0"/>
            </a:endParaRPr>
          </a:p>
          <a:p>
            <a:pPr marL="228600" lvl="1">
              <a:buNone/>
            </a:pPr>
            <a:r>
              <a:rPr lang="bs-Latn-BA" dirty="0" smtClean="0"/>
              <a:t>						</a:t>
            </a:r>
            <a:r>
              <a:rPr lang="bs-Latn-BA" i="1" u="sng" dirty="0" smtClean="0"/>
              <a:t>(Ustavni sud BiH, AP-3222/12)</a:t>
            </a:r>
            <a:endParaRPr lang="en-US" i="1" u="sng" dirty="0" smtClean="0"/>
          </a:p>
          <a:p>
            <a:endParaRPr lang="bs-Latn-B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err="1" smtClean="0"/>
              <a:t>Odvraćajući</a:t>
            </a:r>
            <a:r>
              <a:rPr lang="bs-Latn-BA" dirty="0" smtClean="0"/>
              <a:t> </a:t>
            </a:r>
            <a:r>
              <a:rPr lang="bs-Latn-BA" dirty="0" err="1" smtClean="0"/>
              <a:t>efekat</a:t>
            </a:r>
            <a:r>
              <a:rPr lang="bs-Latn-BA" dirty="0" smtClean="0"/>
              <a:t> </a:t>
            </a:r>
            <a:endParaRPr lang="en-US" dirty="0"/>
          </a:p>
        </p:txBody>
      </p:sp>
      <p:sp>
        <p:nvSpPr>
          <p:cNvPr id="3" name="Content Placeholder 2"/>
          <p:cNvSpPr>
            <a:spLocks noGrp="1"/>
          </p:cNvSpPr>
          <p:nvPr>
            <p:ph idx="1"/>
          </p:nvPr>
        </p:nvSpPr>
        <p:spPr/>
        <p:txBody>
          <a:bodyPr/>
          <a:lstStyle/>
          <a:p>
            <a:pPr lvl="1"/>
            <a:r>
              <a:rPr lang="bs-Latn-BA" sz="2400" dirty="0" smtClean="0"/>
              <a:t>Autocenzura </a:t>
            </a:r>
            <a:r>
              <a:rPr lang="en-US" sz="2400" dirty="0"/>
              <a:t>zbog </a:t>
            </a:r>
            <a:r>
              <a:rPr lang="en-US" sz="2400" dirty="0" err="1"/>
              <a:t>straha</a:t>
            </a:r>
            <a:r>
              <a:rPr lang="en-US" sz="2400" dirty="0"/>
              <a:t> od </a:t>
            </a:r>
            <a:r>
              <a:rPr lang="en-US" sz="2400" dirty="0" err="1"/>
              <a:t>nesrazmernih</a:t>
            </a:r>
            <a:r>
              <a:rPr lang="en-US" sz="2400" dirty="0"/>
              <a:t> </a:t>
            </a:r>
            <a:r>
              <a:rPr lang="en-US" sz="2400" dirty="0" err="1"/>
              <a:t>sankcija</a:t>
            </a:r>
            <a:r>
              <a:rPr lang="en-US" sz="2400" dirty="0"/>
              <a:t> </a:t>
            </a:r>
            <a:r>
              <a:rPr lang="en-US" sz="2400" dirty="0" err="1"/>
              <a:t>ili</a:t>
            </a:r>
            <a:r>
              <a:rPr lang="en-US" sz="2400" dirty="0"/>
              <a:t> </a:t>
            </a:r>
            <a:r>
              <a:rPr lang="en-US" sz="2400" dirty="0" err="1"/>
              <a:t>straha</a:t>
            </a:r>
            <a:r>
              <a:rPr lang="en-US" sz="2400" dirty="0"/>
              <a:t> od </a:t>
            </a:r>
            <a:r>
              <a:rPr lang="en-US" sz="2400" dirty="0" err="1" smtClean="0"/>
              <a:t>progona</a:t>
            </a:r>
            <a:endParaRPr lang="bs-Latn-BA" sz="2400" dirty="0" smtClean="0"/>
          </a:p>
          <a:p>
            <a:pPr lvl="1"/>
            <a:r>
              <a:rPr lang="bs-Latn-BA" sz="2400" dirty="0" err="1"/>
              <a:t>Mj</a:t>
            </a:r>
            <a:r>
              <a:rPr lang="en-US" sz="2400" dirty="0"/>
              <a:t>ere </a:t>
            </a:r>
            <a:r>
              <a:rPr lang="en-US" sz="2400" dirty="0" err="1"/>
              <a:t>ili</a:t>
            </a:r>
            <a:r>
              <a:rPr lang="en-US" sz="2400" dirty="0"/>
              <a:t> </a:t>
            </a:r>
            <a:r>
              <a:rPr lang="en-US" sz="2400" dirty="0" err="1"/>
              <a:t>sankcije</a:t>
            </a:r>
            <a:r>
              <a:rPr lang="en-US" sz="2400" dirty="0"/>
              <a:t> </a:t>
            </a:r>
            <a:r>
              <a:rPr lang="bs-Latn-BA" sz="2400" dirty="0"/>
              <a:t>preduzete od strane nacionalnih vlasti koje su </a:t>
            </a:r>
            <a:r>
              <a:rPr lang="en-US" sz="2400" dirty="0"/>
              <a:t>u </a:t>
            </a:r>
            <a:r>
              <a:rPr lang="en-US" sz="2400" dirty="0" err="1"/>
              <a:t>stanju</a:t>
            </a:r>
            <a:r>
              <a:rPr lang="en-US" sz="2400" dirty="0"/>
              <a:t> da </a:t>
            </a:r>
            <a:r>
              <a:rPr lang="en-US" sz="2400" dirty="0" err="1"/>
              <a:t>obeshrabre</a:t>
            </a:r>
            <a:r>
              <a:rPr lang="en-US" sz="2400" dirty="0"/>
              <a:t> </a:t>
            </a:r>
            <a:r>
              <a:rPr lang="en-US" sz="2400" dirty="0" err="1"/>
              <a:t>učešće</a:t>
            </a:r>
            <a:r>
              <a:rPr lang="en-US" sz="2400" dirty="0"/>
              <a:t> </a:t>
            </a:r>
            <a:r>
              <a:rPr lang="en-US" sz="2400" dirty="0" err="1" smtClean="0"/>
              <a:t>štampe</a:t>
            </a:r>
            <a:r>
              <a:rPr lang="en-US" sz="2400" dirty="0" smtClean="0"/>
              <a:t> </a:t>
            </a:r>
            <a:r>
              <a:rPr lang="en-US" sz="2400" dirty="0"/>
              <a:t>u </a:t>
            </a:r>
            <a:r>
              <a:rPr lang="en-US" sz="2400" dirty="0" err="1"/>
              <a:t>raspravama</a:t>
            </a:r>
            <a:r>
              <a:rPr lang="en-US" sz="2400" dirty="0"/>
              <a:t> o </a:t>
            </a:r>
            <a:r>
              <a:rPr lang="en-US" sz="2400" dirty="0" err="1"/>
              <a:t>pitanjima</a:t>
            </a:r>
            <a:r>
              <a:rPr lang="en-US" sz="2400" dirty="0"/>
              <a:t> </a:t>
            </a:r>
            <a:r>
              <a:rPr lang="en-US" sz="2400" dirty="0" err="1"/>
              <a:t>koja</a:t>
            </a:r>
            <a:r>
              <a:rPr lang="en-US" sz="2400" dirty="0"/>
              <a:t> </a:t>
            </a:r>
            <a:r>
              <a:rPr lang="en-US" sz="2400" dirty="0" err="1"/>
              <a:t>su</a:t>
            </a:r>
            <a:r>
              <a:rPr lang="en-US" sz="2400" dirty="0"/>
              <a:t> od </a:t>
            </a:r>
            <a:r>
              <a:rPr lang="en-US" sz="2400" dirty="0" err="1"/>
              <a:t>javnog</a:t>
            </a:r>
            <a:r>
              <a:rPr lang="en-US" sz="2400" dirty="0"/>
              <a:t> </a:t>
            </a:r>
            <a:r>
              <a:rPr lang="en-US" sz="2400" dirty="0" err="1" smtClean="0"/>
              <a:t>značaja</a:t>
            </a:r>
            <a:endParaRPr lang="bs-Latn-BA" sz="2400" dirty="0"/>
          </a:p>
          <a:p>
            <a:pPr lvl="1"/>
            <a:r>
              <a:rPr lang="en-US" sz="2400" dirty="0" smtClean="0"/>
              <a:t>„</a:t>
            </a:r>
            <a:r>
              <a:rPr lang="bs-Latn-BA" sz="2400" dirty="0" smtClean="0"/>
              <a:t>I</a:t>
            </a:r>
            <a:r>
              <a:rPr lang="en-US" sz="2400" dirty="0" smtClean="0"/>
              <a:t>de </a:t>
            </a:r>
            <a:r>
              <a:rPr lang="en-US" sz="2400" dirty="0" err="1" smtClean="0"/>
              <a:t>na</a:t>
            </a:r>
            <a:r>
              <a:rPr lang="en-US" sz="2400" dirty="0" smtClean="0"/>
              <a:t> </a:t>
            </a:r>
            <a:r>
              <a:rPr lang="en-US" sz="2400" dirty="0" err="1"/>
              <a:t>štetu</a:t>
            </a:r>
            <a:r>
              <a:rPr lang="en-US" sz="2400" dirty="0"/>
              <a:t> </a:t>
            </a:r>
            <a:r>
              <a:rPr lang="en-US" sz="2400" dirty="0" err="1"/>
              <a:t>društva</a:t>
            </a:r>
            <a:r>
              <a:rPr lang="en-US" sz="2400" dirty="0"/>
              <a:t> u </a:t>
            </a:r>
            <a:r>
              <a:rPr lang="en-US" sz="2400" dirty="0" smtClean="0"/>
              <a:t>c</a:t>
            </a:r>
            <a:r>
              <a:rPr lang="bs-Latn-BA" sz="2400" dirty="0" smtClean="0"/>
              <a:t>j</a:t>
            </a:r>
            <a:r>
              <a:rPr lang="en-US" sz="2400" dirty="0" err="1" smtClean="0"/>
              <a:t>elini</a:t>
            </a:r>
            <a:r>
              <a:rPr lang="en-US" sz="2400" dirty="0" smtClean="0"/>
              <a:t>”</a:t>
            </a:r>
            <a:endParaRPr lang="bs-Latn-BA" sz="2400" dirty="0"/>
          </a:p>
          <a:p>
            <a:endParaRPr lang="bs-Latn-BA" sz="2400" dirty="0" smtClean="0"/>
          </a:p>
          <a:p>
            <a:endParaRPr lang="en-US" dirty="0"/>
          </a:p>
        </p:txBody>
      </p:sp>
    </p:spTree>
    <p:extLst>
      <p:ext uri="{BB962C8B-B14F-4D97-AF65-F5344CB8AC3E}">
        <p14:creationId xmlns="" xmlns:p14="http://schemas.microsoft.com/office/powerpoint/2010/main" val="39354515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Kriteriji za uspostavljanje ravnoteže između ČLANA 8. I ČLANA 10</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r>
              <a:rPr lang="bs-Latn-BA" sz="2400" dirty="0" smtClean="0">
                <a:solidFill>
                  <a:schemeClr val="tx1"/>
                </a:solidFill>
                <a:latin typeface="Calibri" pitchFamily="34" charset="0"/>
                <a:cs typeface="Calibri" pitchFamily="34" charset="0"/>
              </a:rPr>
              <a:t>Doprinos </a:t>
            </a:r>
            <a:r>
              <a:rPr lang="bs-Latn-BA" sz="2400" dirty="0">
                <a:solidFill>
                  <a:schemeClr val="tx1"/>
                </a:solidFill>
                <a:latin typeface="Calibri" pitchFamily="34" charset="0"/>
                <a:cs typeface="Calibri" pitchFamily="34" charset="0"/>
              </a:rPr>
              <a:t>debati od </a:t>
            </a:r>
            <a:r>
              <a:rPr lang="bs-Latn-BA" sz="2400" dirty="0" smtClean="0">
                <a:solidFill>
                  <a:schemeClr val="tx1"/>
                </a:solidFill>
                <a:latin typeface="Calibri" pitchFamily="34" charset="0"/>
                <a:cs typeface="Calibri" pitchFamily="34" charset="0"/>
              </a:rPr>
              <a:t>opšteg interesa </a:t>
            </a:r>
            <a:endParaRPr lang="bs-Latn-BA" sz="2400" dirty="0">
              <a:solidFill>
                <a:schemeClr val="tx1"/>
              </a:solidFill>
              <a:latin typeface="Calibri" pitchFamily="34" charset="0"/>
              <a:cs typeface="Calibri" pitchFamily="34" charset="0"/>
            </a:endParaRPr>
          </a:p>
          <a:p>
            <a:pPr marL="457200" indent="-457200">
              <a:buFont typeface="Wingdings 2" pitchFamily="18" charset="2"/>
              <a:buAutoNum type="arabicPeriod"/>
            </a:pPr>
            <a:r>
              <a:rPr lang="bs-Latn-BA" sz="2400" dirty="0">
                <a:solidFill>
                  <a:schemeClr val="tx1"/>
                </a:solidFill>
                <a:latin typeface="Calibri" pitchFamily="34" charset="0"/>
                <a:cs typeface="Calibri" pitchFamily="34" charset="0"/>
              </a:rPr>
              <a:t>Koliko je poznata osoba o kojoj je riječ i šta je tema </a:t>
            </a:r>
            <a:r>
              <a:rPr lang="bs-Latn-BA" sz="2400" dirty="0" smtClean="0">
                <a:solidFill>
                  <a:schemeClr val="tx1"/>
                </a:solidFill>
                <a:latin typeface="Calibri" pitchFamily="34" charset="0"/>
                <a:cs typeface="Calibri" pitchFamily="34" charset="0"/>
              </a:rPr>
              <a:t>izvještavanja</a:t>
            </a:r>
            <a:endParaRPr lang="bs-Latn-BA" sz="2400" dirty="0">
              <a:solidFill>
                <a:schemeClr val="tx1"/>
              </a:solidFill>
              <a:latin typeface="Calibri" pitchFamily="34" charset="0"/>
              <a:cs typeface="Calibri" pitchFamily="34" charset="0"/>
            </a:endParaRPr>
          </a:p>
          <a:p>
            <a:pPr marL="457200" indent="-457200">
              <a:buFont typeface="Wingdings 2" pitchFamily="18" charset="2"/>
              <a:buAutoNum type="arabicPeriod"/>
            </a:pPr>
            <a:r>
              <a:rPr lang="bs-Latn-BA" sz="2400" dirty="0">
                <a:solidFill>
                  <a:schemeClr val="tx1"/>
                </a:solidFill>
                <a:latin typeface="Calibri" pitchFamily="34" charset="0"/>
                <a:cs typeface="Calibri" pitchFamily="34" charset="0"/>
              </a:rPr>
              <a:t>Prethodno </a:t>
            </a:r>
            <a:r>
              <a:rPr lang="bs-Latn-BA" sz="2400" dirty="0" err="1">
                <a:solidFill>
                  <a:schemeClr val="tx1"/>
                </a:solidFill>
                <a:latin typeface="Calibri" pitchFamily="34" charset="0"/>
                <a:cs typeface="Calibri" pitchFamily="34" charset="0"/>
              </a:rPr>
              <a:t>ponašanje</a:t>
            </a:r>
            <a:r>
              <a:rPr lang="bs-Latn-BA" sz="2400" dirty="0">
                <a:solidFill>
                  <a:schemeClr val="tx1"/>
                </a:solidFill>
                <a:latin typeface="Calibri" pitchFamily="34" charset="0"/>
                <a:cs typeface="Calibri" pitchFamily="34" charset="0"/>
              </a:rPr>
              <a:t> osobe o kojoj se izvještava </a:t>
            </a:r>
          </a:p>
          <a:p>
            <a:pPr marL="457200" indent="-457200">
              <a:buFont typeface="Wingdings 2" pitchFamily="18" charset="2"/>
              <a:buAutoNum type="arabicPeriod"/>
            </a:pPr>
            <a:r>
              <a:rPr lang="bs-Latn-BA" sz="2400" dirty="0">
                <a:solidFill>
                  <a:schemeClr val="tx1"/>
                </a:solidFill>
                <a:latin typeface="Calibri" pitchFamily="34" charset="0"/>
                <a:cs typeface="Calibri" pitchFamily="34" charset="0"/>
              </a:rPr>
              <a:t>Metod dobijanja </a:t>
            </a:r>
            <a:r>
              <a:rPr lang="bs-Latn-BA" sz="2400" dirty="0" smtClean="0">
                <a:solidFill>
                  <a:schemeClr val="tx1"/>
                </a:solidFill>
                <a:latin typeface="Calibri" pitchFamily="34" charset="0"/>
                <a:cs typeface="Calibri" pitchFamily="34" charset="0"/>
              </a:rPr>
              <a:t>informacija</a:t>
            </a:r>
            <a:endParaRPr lang="bs-Latn-BA" sz="2400" dirty="0">
              <a:solidFill>
                <a:schemeClr val="tx1"/>
              </a:solidFill>
              <a:latin typeface="Calibri" pitchFamily="34" charset="0"/>
              <a:cs typeface="Calibri" pitchFamily="34" charset="0"/>
            </a:endParaRPr>
          </a:p>
          <a:p>
            <a:pPr marL="457200" indent="-457200">
              <a:buFont typeface="Wingdings 2" pitchFamily="18" charset="2"/>
              <a:buAutoNum type="arabicPeriod"/>
            </a:pPr>
            <a:r>
              <a:rPr lang="bs-Latn-BA" sz="2400" dirty="0" smtClean="0">
                <a:solidFill>
                  <a:schemeClr val="tx1"/>
                </a:solidFill>
                <a:latin typeface="Calibri" pitchFamily="34" charset="0"/>
                <a:cs typeface="Calibri" pitchFamily="34" charset="0"/>
              </a:rPr>
              <a:t>Tačnost, sadržina</a:t>
            </a:r>
            <a:r>
              <a:rPr lang="bs-Latn-BA" sz="2400" dirty="0">
                <a:solidFill>
                  <a:schemeClr val="tx1"/>
                </a:solidFill>
                <a:latin typeface="Calibri" pitchFamily="34" charset="0"/>
                <a:cs typeface="Calibri" pitchFamily="34" charset="0"/>
              </a:rPr>
              <a:t>, forma i posljedice objavljivanja</a:t>
            </a:r>
          </a:p>
          <a:p>
            <a:pPr marL="457200" indent="-457200">
              <a:buFont typeface="Wingdings 2" pitchFamily="18" charset="2"/>
              <a:buAutoNum type="arabicPeriod"/>
            </a:pPr>
            <a:r>
              <a:rPr lang="sr-Latn-CS" sz="2400" dirty="0" smtClean="0">
                <a:solidFill>
                  <a:schemeClr val="tx1"/>
                </a:solidFill>
                <a:latin typeface="Calibri" pitchFamily="34" charset="0"/>
                <a:cs typeface="Calibri" pitchFamily="34" charset="0"/>
              </a:rPr>
              <a:t>Težina sankcije	</a:t>
            </a:r>
          </a:p>
          <a:p>
            <a:pPr marL="457200" indent="-457200">
              <a:buNone/>
            </a:pPr>
            <a:r>
              <a:rPr lang="sr-Latn-CS" sz="2400" dirty="0" smtClean="0">
                <a:solidFill>
                  <a:schemeClr val="tx1"/>
                </a:solidFill>
                <a:latin typeface="Calibri" pitchFamily="34" charset="0"/>
                <a:cs typeface="Calibri" pitchFamily="34" charset="0"/>
              </a:rPr>
              <a:t>			              (</a:t>
            </a:r>
            <a:r>
              <a:rPr lang="sr-Latn-CS" sz="2400" i="1" u="sng" dirty="0" smtClean="0">
                <a:solidFill>
                  <a:schemeClr val="tx1"/>
                </a:solidFill>
                <a:latin typeface="Calibri" pitchFamily="34" charset="0"/>
                <a:cs typeface="Calibri" pitchFamily="34" charset="0"/>
              </a:rPr>
              <a:t>Axel Springer A.G. protiv Njemačke,2012</a:t>
            </a:r>
            <a:r>
              <a:rPr lang="sr-Latn-CS" sz="2400" dirty="0" smtClean="0">
                <a:solidFill>
                  <a:schemeClr val="tx1"/>
                </a:solidFill>
                <a:latin typeface="Calibri" pitchFamily="34" charset="0"/>
                <a:cs typeface="Calibri" pitchFamily="34" charset="0"/>
              </a:rPr>
              <a:t>) </a:t>
            </a:r>
          </a:p>
          <a:p>
            <a:pPr marL="457200" indent="-457200">
              <a:buNone/>
            </a:pPr>
            <a:endParaRPr lang="bs-Latn-BA" sz="2400" dirty="0">
              <a:solidFill>
                <a:schemeClr val="tx1"/>
              </a:solidFill>
            </a:endParaRPr>
          </a:p>
        </p:txBody>
      </p:sp>
    </p:spTree>
    <p:extLst>
      <p:ext uri="{BB962C8B-B14F-4D97-AF65-F5344CB8AC3E}">
        <p14:creationId xmlns="" xmlns:p14="http://schemas.microsoft.com/office/powerpoint/2010/main" val="2891556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Zakonski okvir</a:t>
            </a:r>
            <a:endParaRPr lang="en-US" dirty="0"/>
          </a:p>
        </p:txBody>
      </p:sp>
      <p:sp>
        <p:nvSpPr>
          <p:cNvPr id="3" name="Content Placeholder 2"/>
          <p:cNvSpPr>
            <a:spLocks noGrp="1"/>
          </p:cNvSpPr>
          <p:nvPr>
            <p:ph idx="1"/>
          </p:nvPr>
        </p:nvSpPr>
        <p:spPr/>
        <p:txBody>
          <a:bodyPr>
            <a:normAutofit/>
          </a:bodyPr>
          <a:lstStyle/>
          <a:p>
            <a:endParaRPr lang="bs-Latn-BA" sz="2400" dirty="0" smtClean="0"/>
          </a:p>
          <a:p>
            <a:pPr lvl="1"/>
            <a:r>
              <a:rPr lang="bs-Latn-BA" sz="2400" dirty="0" smtClean="0"/>
              <a:t>Ustav </a:t>
            </a:r>
            <a:r>
              <a:rPr lang="bs-Latn-BA" sz="2400" dirty="0"/>
              <a:t>BiH</a:t>
            </a:r>
          </a:p>
          <a:p>
            <a:pPr lvl="1"/>
            <a:r>
              <a:rPr lang="bs-Latn-BA" sz="2400" dirty="0"/>
              <a:t>Zakon o zaštiti od klevete (</a:t>
            </a:r>
            <a:r>
              <a:rPr lang="bs-Latn-BA" sz="2400" dirty="0" err="1"/>
              <a:t>FBiH</a:t>
            </a:r>
            <a:r>
              <a:rPr lang="bs-Latn-BA" sz="2400" dirty="0"/>
              <a:t>, RS i BD BiH)</a:t>
            </a:r>
          </a:p>
          <a:p>
            <a:pPr lvl="1"/>
            <a:endParaRPr lang="en-US" sz="2200" dirty="0"/>
          </a:p>
          <a:p>
            <a:endParaRPr lang="en-US" dirty="0"/>
          </a:p>
        </p:txBody>
      </p:sp>
    </p:spTree>
    <p:extLst>
      <p:ext uri="{BB962C8B-B14F-4D97-AF65-F5344CB8AC3E}">
        <p14:creationId xmlns="" xmlns:p14="http://schemas.microsoft.com/office/powerpoint/2010/main" val="823608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KLEVETA</a:t>
            </a:r>
            <a:endParaRPr lang="en-US" dirty="0"/>
          </a:p>
        </p:txBody>
      </p:sp>
      <p:sp>
        <p:nvSpPr>
          <p:cNvPr id="3" name="Content Placeholder 2"/>
          <p:cNvSpPr>
            <a:spLocks noGrp="1"/>
          </p:cNvSpPr>
          <p:nvPr>
            <p:ph idx="1"/>
          </p:nvPr>
        </p:nvSpPr>
        <p:spPr/>
        <p:txBody>
          <a:bodyPr/>
          <a:lstStyle/>
          <a:p>
            <a:endParaRPr lang="bs-Latn-BA" dirty="0" smtClean="0"/>
          </a:p>
          <a:p>
            <a:pPr algn="just">
              <a:buNone/>
            </a:pPr>
            <a:r>
              <a:rPr lang="bs-Latn-BA" sz="2400" i="1" dirty="0" smtClean="0"/>
              <a:t>	Radnja nanošenja štete ugledu fizičkog ili pravnog lica iznošenjem ili pronošenjem </a:t>
            </a:r>
            <a:r>
              <a:rPr lang="bs-Latn-BA" sz="2400" i="1" dirty="0" err="1" smtClean="0"/>
              <a:t>izražavanja</a:t>
            </a:r>
            <a:r>
              <a:rPr lang="bs-Latn-BA" sz="2400" i="1" dirty="0" smtClean="0"/>
              <a:t> nečeg neistinitog identifikovanjem tog fizičkog ili pravnog lica trećem licu.</a:t>
            </a:r>
            <a:endParaRPr lang="en-US" sz="2400" i="1" dirty="0"/>
          </a:p>
        </p:txBody>
      </p:sp>
    </p:spTree>
    <p:extLst>
      <p:ext uri="{BB962C8B-B14F-4D97-AF65-F5344CB8AC3E}">
        <p14:creationId xmlns="" xmlns:p14="http://schemas.microsoft.com/office/powerpoint/2010/main" val="3460411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Činjenice i vrijednosni sudovi</a:t>
            </a:r>
            <a:endParaRPr lang="bs-Latn-BA" dirty="0"/>
          </a:p>
        </p:txBody>
      </p:sp>
      <p:sp>
        <p:nvSpPr>
          <p:cNvPr id="3" name="Content Placeholder 2"/>
          <p:cNvSpPr>
            <a:spLocks noGrp="1"/>
          </p:cNvSpPr>
          <p:nvPr>
            <p:ph idx="1"/>
          </p:nvPr>
        </p:nvSpPr>
        <p:spPr/>
        <p:txBody>
          <a:bodyPr>
            <a:normAutofit fontScale="92500"/>
          </a:bodyPr>
          <a:lstStyle/>
          <a:p>
            <a:pPr lvl="0">
              <a:buNone/>
            </a:pPr>
            <a:r>
              <a:rPr lang="bs-Latn-BA" sz="2400" dirty="0" smtClean="0"/>
              <a:t>	</a:t>
            </a:r>
          </a:p>
          <a:p>
            <a:pPr lvl="0">
              <a:buNone/>
            </a:pPr>
            <a:r>
              <a:rPr lang="bs-Latn-BA" sz="2400" dirty="0"/>
              <a:t>	</a:t>
            </a:r>
            <a:r>
              <a:rPr lang="bs-Latn-BA" sz="2400" dirty="0" smtClean="0"/>
              <a:t>Pri razmatranju svakog slučaja mora se posvetiti pažnja razlikovanju činjenica i vrijednosnih sudova. Postojanje činjenica se može dokazati, dok istinitost vrijednosnih sudova nije dokaziva. Zahtjev dokazivanja istinitosti vrijednosnih sudova nije moguće ispuniti i on krši samu slobodu mišljenja. </a:t>
            </a:r>
          </a:p>
          <a:p>
            <a:pPr lvl="0">
              <a:buNone/>
            </a:pPr>
            <a:r>
              <a:rPr lang="bs-Latn-BA" sz="2400" i="1" dirty="0" smtClean="0"/>
              <a:t>		               		</a:t>
            </a:r>
            <a:r>
              <a:rPr lang="bs-Latn-BA" sz="2400" dirty="0" smtClean="0"/>
              <a:t>(</a:t>
            </a:r>
            <a:r>
              <a:rPr lang="bs-Latn-BA" sz="2400" i="1" u="sng" dirty="0" smtClean="0"/>
              <a:t>Lingens protiv Austrije, 1986</a:t>
            </a:r>
            <a:r>
              <a:rPr lang="bs-Latn-BA" sz="24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Činjenice i vrijednosni sudovi</a:t>
            </a:r>
            <a:endParaRPr lang="bs-Latn-BA" dirty="0"/>
          </a:p>
        </p:txBody>
      </p:sp>
      <p:sp>
        <p:nvSpPr>
          <p:cNvPr id="3" name="Content Placeholder 2"/>
          <p:cNvSpPr>
            <a:spLocks noGrp="1"/>
          </p:cNvSpPr>
          <p:nvPr>
            <p:ph idx="1"/>
          </p:nvPr>
        </p:nvSpPr>
        <p:spPr/>
        <p:txBody>
          <a:bodyPr>
            <a:normAutofit fontScale="92500" lnSpcReduction="20000"/>
          </a:bodyPr>
          <a:lstStyle/>
          <a:p>
            <a:r>
              <a:rPr lang="bs-Latn-BA" sz="2400" dirty="0" smtClean="0"/>
              <a:t>ČINJENICE:	 </a:t>
            </a:r>
          </a:p>
          <a:p>
            <a:pPr marL="0" indent="0">
              <a:buNone/>
            </a:pPr>
            <a:r>
              <a:rPr lang="bs-Latn-BA" sz="2400" dirty="0" smtClean="0"/>
              <a:t>   - mogu se dokazati</a:t>
            </a:r>
          </a:p>
          <a:p>
            <a:r>
              <a:rPr lang="bs-Latn-BA" sz="2400" dirty="0" smtClean="0"/>
              <a:t>VRIJEDNOSNI SUD ILI MIŠLJENJE:</a:t>
            </a:r>
          </a:p>
          <a:p>
            <a:pPr>
              <a:buNone/>
            </a:pPr>
            <a:r>
              <a:rPr lang="bs-Latn-BA" sz="2400" dirty="0" smtClean="0"/>
              <a:t>	- ne sa</a:t>
            </a:r>
            <a:r>
              <a:rPr lang="sr-Latn-CS" sz="2400" dirty="0" smtClean="0"/>
              <a:t>drži činjeničnu konstataciju za koju se može dokazati da je neistinita; ili</a:t>
            </a:r>
          </a:p>
          <a:p>
            <a:pPr>
              <a:buNone/>
            </a:pPr>
            <a:r>
              <a:rPr lang="sr-Latn-CS" sz="2400" dirty="0" smtClean="0"/>
              <a:t> 	- ne može se opravdano tumačiti kao iznošenje stvarnih činjenica u određenim okolnostima, uključujući jezik koji se koristi (retorika, pretjerivanje, satira ili poruga) 						(</a:t>
            </a:r>
            <a:r>
              <a:rPr lang="sr-Latn-CS" sz="2400" i="1" u="sng" dirty="0" smtClean="0"/>
              <a:t>Feldek protiv Slovačke, 2001</a:t>
            </a:r>
            <a:r>
              <a:rPr lang="sr-Latn-CS" sz="2400" dirty="0" smtClean="0"/>
              <a:t>). </a:t>
            </a:r>
            <a:endParaRPr lang="bs-Latn-BA" sz="2400" dirty="0" smtClean="0"/>
          </a:p>
          <a:p>
            <a:endParaRPr lang="bs-Latn-B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Neistinite činjenične tvrdnje</a:t>
            </a:r>
            <a:endParaRPr lang="bs-Latn-BA" dirty="0"/>
          </a:p>
        </p:txBody>
      </p:sp>
      <p:sp>
        <p:nvSpPr>
          <p:cNvPr id="3" name="Content Placeholder 2"/>
          <p:cNvSpPr>
            <a:spLocks noGrp="1"/>
          </p:cNvSpPr>
          <p:nvPr>
            <p:ph idx="1"/>
          </p:nvPr>
        </p:nvSpPr>
        <p:spPr/>
        <p:txBody>
          <a:bodyPr>
            <a:normAutofit fontScale="92500"/>
          </a:bodyPr>
          <a:lstStyle/>
          <a:p>
            <a:r>
              <a:rPr lang="bs-Latn-BA" sz="2400" dirty="0" smtClean="0"/>
              <a:t>Čak i kad su u pitanju neistinite informacije – moguća odbrana </a:t>
            </a:r>
            <a:r>
              <a:rPr lang="bs-Latn-BA" sz="2400" b="1" dirty="0" smtClean="0"/>
              <a:t>medija</a:t>
            </a:r>
            <a:r>
              <a:rPr lang="bs-Latn-BA" sz="2400" dirty="0" smtClean="0"/>
              <a:t> ako su postupali razumno, u skladu s profesionalnim standardima, dakle u </a:t>
            </a:r>
            <a:r>
              <a:rPr lang="bs-Latn-BA" sz="2400" b="1" dirty="0" smtClean="0"/>
              <a:t>dobroj namjeri</a:t>
            </a:r>
          </a:p>
          <a:p>
            <a:r>
              <a:rPr lang="bs-Latn-BA" sz="2400" dirty="0" smtClean="0"/>
              <a:t>Sud ostavlja medijima “prostor za grešku”, prepoznajući pritisak kojem su novinari izloženi u smislu pravovremenog izvještavanja (</a:t>
            </a:r>
            <a:r>
              <a:rPr lang="bs-Latn-BA" sz="2400" i="1" u="sng" dirty="0" smtClean="0"/>
              <a:t>Thorgeir Thorgeirson protiv Islanda, 1992</a:t>
            </a:r>
            <a:r>
              <a:rPr lang="bs-Latn-BA" sz="2400" dirty="0" smtClean="0"/>
              <a:t>)</a:t>
            </a:r>
          </a:p>
          <a:p>
            <a:r>
              <a:rPr lang="bs-Latn-BA" sz="2400" b="1" dirty="0" smtClean="0"/>
              <a:t>Odbrana na osnovu iskrene namjere je jedna vrsta zamjene za dokazivanje istinitosti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smtClean="0"/>
              <a:t>Činjenični osnov vrijednosnog suda</a:t>
            </a:r>
            <a:endParaRPr lang="en-US" dirty="0"/>
          </a:p>
        </p:txBody>
      </p:sp>
      <p:sp>
        <p:nvSpPr>
          <p:cNvPr id="3" name="Content Placeholder 2"/>
          <p:cNvSpPr>
            <a:spLocks noGrp="1"/>
          </p:cNvSpPr>
          <p:nvPr>
            <p:ph idx="1"/>
          </p:nvPr>
        </p:nvSpPr>
        <p:spPr/>
        <p:txBody>
          <a:bodyPr/>
          <a:lstStyle/>
          <a:p>
            <a:pPr>
              <a:buNone/>
            </a:pPr>
            <a:r>
              <a:rPr lang="bs-Latn-BA" sz="2400" dirty="0" smtClean="0"/>
              <a:t>	</a:t>
            </a:r>
          </a:p>
          <a:p>
            <a:pPr>
              <a:buNone/>
            </a:pPr>
            <a:r>
              <a:rPr lang="bs-Latn-BA" sz="2400" dirty="0" smtClean="0"/>
              <a:t> 	I vrijednosni sudovi moraju imati činjenični osnov koji ih može potkrijepiti jer, u suprotnom, mogu biti pretjerani.</a:t>
            </a:r>
          </a:p>
          <a:p>
            <a:pPr>
              <a:buNone/>
            </a:pPr>
            <a:r>
              <a:rPr lang="bs-Latn-BA" sz="2400" dirty="0" smtClean="0"/>
              <a:t>				(</a:t>
            </a:r>
            <a:r>
              <a:rPr lang="bs-Latn-BA" sz="2400" i="1" u="sng" dirty="0" smtClean="0"/>
              <a:t>Feldek protiv Slovačke, 2001</a:t>
            </a:r>
            <a:r>
              <a:rPr lang="bs-Latn-BA" sz="2400" dirty="0" smtClean="0"/>
              <a:t>)</a:t>
            </a:r>
          </a:p>
        </p:txBody>
      </p:sp>
    </p:spTree>
    <p:extLst>
      <p:ext uri="{BB962C8B-B14F-4D97-AF65-F5344CB8AC3E}">
        <p14:creationId xmlns="" xmlns:p14="http://schemas.microsoft.com/office/powerpoint/2010/main" val="1880138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Pretjerivanje</a:t>
            </a:r>
            <a:endParaRPr lang="bs-Latn-BA" dirty="0"/>
          </a:p>
        </p:txBody>
      </p:sp>
      <p:sp>
        <p:nvSpPr>
          <p:cNvPr id="3" name="Content Placeholder 2"/>
          <p:cNvSpPr>
            <a:spLocks noGrp="1"/>
          </p:cNvSpPr>
          <p:nvPr>
            <p:ph idx="1"/>
          </p:nvPr>
        </p:nvSpPr>
        <p:spPr/>
        <p:txBody>
          <a:bodyPr>
            <a:normAutofit/>
          </a:bodyPr>
          <a:lstStyle/>
          <a:p>
            <a:endParaRPr lang="bs-Latn-BA" sz="2400" dirty="0" smtClean="0"/>
          </a:p>
          <a:p>
            <a:r>
              <a:rPr lang="bs-Latn-BA" sz="2400" dirty="0" smtClean="0"/>
              <a:t>Novinarska sloboda takođe obuhvata i mogućnost pribjegavanja pretjerivanju ili pak provociranju. (</a:t>
            </a:r>
            <a:r>
              <a:rPr lang="bs-Latn-BA" sz="2400" i="1" u="sng" dirty="0" smtClean="0"/>
              <a:t>Dichand i drugi protiv Austrije, 2002</a:t>
            </a:r>
            <a:r>
              <a:rPr lang="bs-Latn-BA" sz="2400" dirty="0" smtClean="0"/>
              <a:t>)</a:t>
            </a:r>
          </a:p>
          <a:p>
            <a:r>
              <a:rPr lang="bs-Latn-BA" sz="2400" dirty="0" smtClean="0"/>
              <a:t>Opravdan je oštar odgovor na ranije provokativne izjave (</a:t>
            </a:r>
            <a:r>
              <a:rPr lang="bs-Latn-BA" sz="2400" i="1" u="sng" dirty="0" smtClean="0"/>
              <a:t>Oberschlick protiv Austrije, 1997</a:t>
            </a:r>
            <a:r>
              <a:rPr lang="bs-Latn-BA" sz="2400" dirty="0" smtClean="0"/>
              <a:t>) </a:t>
            </a:r>
            <a:endParaRPr lang="bs-Latn-BA"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TM10001115[[fn=Parcel]]</Template>
  <TotalTime>2458</TotalTime>
  <Words>588</Words>
  <Application>Microsoft Office PowerPoint</Application>
  <PresentationFormat>Custom</PresentationFormat>
  <Paragraphs>88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Parcel</vt:lpstr>
      <vt:lpstr> KLEVETA U PRAKSI ESLJP I SUDOVA U BIH </vt:lpstr>
      <vt:lpstr>Ravnoteža  između člana 8. i člana 10. </vt:lpstr>
      <vt:lpstr>Zakonski okvir</vt:lpstr>
      <vt:lpstr>KLEVETA</vt:lpstr>
      <vt:lpstr>Činjenice i vrijednosni sudovi</vt:lpstr>
      <vt:lpstr>Činjenice i vrijednosni sudovi</vt:lpstr>
      <vt:lpstr>Neistinite činjenične tvrdnje</vt:lpstr>
      <vt:lpstr>Činjenični osnov vrijednosnog suda</vt:lpstr>
      <vt:lpstr>Pretjerivanje</vt:lpstr>
      <vt:lpstr>Distanciranje novinara od sagovornika</vt:lpstr>
      <vt:lpstr>Javni interes i politička debata</vt:lpstr>
      <vt:lpstr>Političari</vt:lpstr>
      <vt:lpstr>ŠEFOVI DRŽAVA I VLADA</vt:lpstr>
      <vt:lpstr>Vlada</vt:lpstr>
      <vt:lpstr>Državni službenici</vt:lpstr>
      <vt:lpstr>Sudije</vt:lpstr>
      <vt:lpstr>JAVNE LIČNOSTI</vt:lpstr>
      <vt:lpstr>Velike korporacije </vt:lpstr>
      <vt:lpstr>Visina obeštećenja</vt:lpstr>
      <vt:lpstr>Utvrđivanje visine štete – ne postoji lista dokaza</vt:lpstr>
      <vt:lpstr>Utvrđivanje visine štete – samom klevetom nastaje šteta</vt:lpstr>
      <vt:lpstr>Odvraćajući efekat </vt:lpstr>
      <vt:lpstr>Kriteriji za uspostavljanje ravnoteže između ČLANA 8. I ČLANA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Svjetlana Milisic Velickovski</dc:creator>
  <cp:lastModifiedBy>SMV</cp:lastModifiedBy>
  <cp:revision>107</cp:revision>
  <dcterms:created xsi:type="dcterms:W3CDTF">2018-02-16T16:37:40Z</dcterms:created>
  <dcterms:modified xsi:type="dcterms:W3CDTF">2019-02-07T00:59:23Z</dcterms:modified>
</cp:coreProperties>
</file>