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0" r:id="rId1"/>
  </p:sldMasterIdLst>
  <p:notesMasterIdLst>
    <p:notesMasterId r:id="rId11"/>
  </p:notesMasterIdLst>
  <p:sldIdLst>
    <p:sldId id="282" r:id="rId2"/>
    <p:sldId id="275" r:id="rId3"/>
    <p:sldId id="265" r:id="rId4"/>
    <p:sldId id="277" r:id="rId5"/>
    <p:sldId id="273" r:id="rId6"/>
    <p:sldId id="270" r:id="rId7"/>
    <p:sldId id="272" r:id="rId8"/>
    <p:sldId id="279" r:id="rId9"/>
    <p:sldId id="280" r:id="rId10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5" autoAdjust="0"/>
    <p:restoredTop sz="94720" autoAdjust="0"/>
  </p:normalViewPr>
  <p:slideViewPr>
    <p:cSldViewPr snapToGrid="0">
      <p:cViewPr varScale="1">
        <p:scale>
          <a:sx n="51" d="100"/>
          <a:sy n="51" d="100"/>
        </p:scale>
        <p:origin x="-710" y="-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AE0D9B8-D3D6-4CFB-A2CB-FD685F74E10A}" type="datetimeFigureOut">
              <a:rPr lang="en-US" smtClean="0"/>
              <a:pPr/>
              <a:t>2/7/2019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57BEEFB-03A6-4829-B989-A4BFF6E26E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27209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="" xmlns:p14="http://schemas.microsoft.com/office/powerpoint/2010/main" val="2031358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8080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32826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36018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="" xmlns:p14="http://schemas.microsoft.com/office/powerpoint/2010/main" val="41247557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20346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73214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57790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72628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2/7/2019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2239171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2/7/2019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3176405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1941346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hudoc.echr.coe.int/sites/eng/pages/search.aspx?i=001-57533" TargetMode="External"/><Relationship Id="rId2" Type="http://schemas.openxmlformats.org/officeDocument/2006/relationships/hyperlink" Target="http://hudoc.echr.coe.int/sites/eng/pages/search.aspx?i=001-5758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s-Latn-BA" dirty="0" smtClean="0"/>
              <a:t>TRODJELNI TEST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s-Latn-BA" dirty="0" smtClean="0">
                <a:solidFill>
                  <a:schemeClr val="tx2"/>
                </a:solidFill>
              </a:rPr>
              <a:t>Svjetlana </a:t>
            </a:r>
            <a:r>
              <a:rPr lang="bs-Latn-BA" dirty="0" err="1" smtClean="0">
                <a:solidFill>
                  <a:schemeClr val="tx2"/>
                </a:solidFill>
              </a:rPr>
              <a:t>Milišić</a:t>
            </a:r>
            <a:r>
              <a:rPr lang="bs-Latn-BA" dirty="0" smtClean="0">
                <a:solidFill>
                  <a:schemeClr val="tx2"/>
                </a:solidFill>
              </a:rPr>
              <a:t>-Veličkovski</a:t>
            </a:r>
          </a:p>
          <a:p>
            <a:r>
              <a:rPr lang="bs-Latn-BA" dirty="0" smtClean="0">
                <a:solidFill>
                  <a:schemeClr val="tx2"/>
                </a:solidFill>
              </a:rPr>
              <a:t>Teslić, 7-8 februar 2019. godine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186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 smtClean="0"/>
              <a:t>Ograničenja slobode izražavanja</a:t>
            </a:r>
            <a:br>
              <a:rPr lang="bs-Latn-BA" dirty="0" smtClean="0"/>
            </a:br>
            <a:r>
              <a:rPr lang="bs-Latn-BA" dirty="0" smtClean="0"/>
              <a:t>Član 10. stav 2.</a:t>
            </a:r>
            <a:endParaRPr lang="bs-Latn-BA" dirty="0"/>
          </a:p>
        </p:txBody>
      </p:sp>
      <p:pic>
        <p:nvPicPr>
          <p:cNvPr id="5" name="Content Placeholder 4" descr="freedom_of_speech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3672902" y="2363371"/>
            <a:ext cx="5151899" cy="409776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s-Latn-BA" dirty="0" smtClean="0">
                <a:solidFill>
                  <a:schemeClr val="tx1"/>
                </a:solidFill>
              </a:rPr>
              <a:t>ČLAN 10. STAV 2.</a:t>
            </a:r>
            <a:endParaRPr lang="bs-Latn-BA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 smtClean="0">
                <a:solidFill>
                  <a:schemeClr val="tx1"/>
                </a:solidFill>
              </a:rPr>
              <a:t>2. Ostvarivanje ovih sloboda, budući da uključuje obaveze i odgovornosti, može podlijegati formalnostima, uvjetima, ograničenjima ili sankcijama </a:t>
            </a:r>
            <a:r>
              <a:rPr lang="vi-VN" b="1" dirty="0" smtClean="0">
                <a:solidFill>
                  <a:schemeClr val="tx1"/>
                </a:solidFill>
              </a:rPr>
              <a:t>predviđenim zakonom </a:t>
            </a:r>
            <a:r>
              <a:rPr lang="vi-VN" dirty="0" smtClean="0">
                <a:solidFill>
                  <a:schemeClr val="tx1"/>
                </a:solidFill>
              </a:rPr>
              <a:t>i koje</a:t>
            </a:r>
            <a:r>
              <a:rPr lang="bs-Latn-BA" dirty="0" smtClean="0">
                <a:solidFill>
                  <a:schemeClr val="tx1"/>
                </a:solidFill>
              </a:rPr>
              <a:t> su</a:t>
            </a:r>
            <a:r>
              <a:rPr lang="vi-VN" dirty="0" smtClean="0">
                <a:solidFill>
                  <a:schemeClr val="tx1"/>
                </a:solidFill>
              </a:rPr>
              <a:t> </a:t>
            </a:r>
            <a:r>
              <a:rPr lang="vi-VN" b="1" dirty="0" smtClean="0">
                <a:solidFill>
                  <a:schemeClr val="tx1"/>
                </a:solidFill>
              </a:rPr>
              <a:t>neophodne u demokratskom društvu u interesu </a:t>
            </a:r>
            <a:r>
              <a:rPr lang="vi-VN" i="1" dirty="0" smtClean="0">
                <a:solidFill>
                  <a:schemeClr val="tx1"/>
                </a:solidFill>
              </a:rPr>
              <a:t>nacionalne sigurnosti, teritorijalnog integriteta ili javne sigurnosti, sprječavanja nereda ili zločina, zaštite zdravlja i morala, ugleda ili prava drugih, sprječavanja širenja povjerljivih informacija </a:t>
            </a:r>
            <a:r>
              <a:rPr lang="vi-VN" dirty="0" smtClean="0">
                <a:solidFill>
                  <a:schemeClr val="tx1"/>
                </a:solidFill>
              </a:rPr>
              <a:t>ili </a:t>
            </a:r>
            <a:r>
              <a:rPr lang="vi-VN" b="1" dirty="0" smtClean="0">
                <a:solidFill>
                  <a:schemeClr val="tx1"/>
                </a:solidFill>
              </a:rPr>
              <a:t>u interesu </a:t>
            </a:r>
            <a:r>
              <a:rPr lang="vi-VN" i="1" dirty="0" smtClean="0">
                <a:solidFill>
                  <a:schemeClr val="tx1"/>
                </a:solidFill>
              </a:rPr>
              <a:t>očuvanja autoriteta i nepristrasnosti sudstva. </a:t>
            </a:r>
            <a:endParaRPr lang="bs-Latn-BA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Ograničavanje slobode izražavanja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s-Latn-BA" sz="2800" dirty="0" smtClean="0"/>
              <a:t>Pravo iz člana 10?</a:t>
            </a:r>
          </a:p>
          <a:p>
            <a:pPr>
              <a:buNone/>
            </a:pPr>
            <a:endParaRPr lang="bs-Latn-BA" sz="2800" dirty="0" smtClean="0"/>
          </a:p>
          <a:p>
            <a:r>
              <a:rPr lang="bs-Latn-BA" sz="2800" dirty="0" smtClean="0"/>
              <a:t>Miješanje?</a:t>
            </a:r>
            <a:endParaRPr lang="bs-Latn-B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Trodjelni test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bs-Latn-BA" sz="2800" dirty="0" smtClean="0"/>
              <a:t>Da li je miješanje : </a:t>
            </a:r>
          </a:p>
          <a:p>
            <a:pPr>
              <a:buNone/>
            </a:pPr>
            <a:endParaRPr lang="bs-Latn-BA" sz="2800" dirty="0" smtClean="0"/>
          </a:p>
          <a:p>
            <a:r>
              <a:rPr lang="bs-Latn-BA" sz="2800" dirty="0" smtClean="0"/>
              <a:t>Predviđeno zakonom</a:t>
            </a:r>
          </a:p>
          <a:p>
            <a:pPr>
              <a:buNone/>
            </a:pPr>
            <a:endParaRPr lang="bs-Latn-BA" sz="2800" dirty="0" smtClean="0"/>
          </a:p>
          <a:p>
            <a:r>
              <a:rPr lang="bs-Latn-BA" sz="2800" dirty="0" smtClean="0"/>
              <a:t>Ima legitiman cilj</a:t>
            </a:r>
          </a:p>
          <a:p>
            <a:endParaRPr lang="bs-Latn-BA" sz="2800" dirty="0" smtClean="0"/>
          </a:p>
          <a:p>
            <a:r>
              <a:rPr lang="bs-Latn-BA" sz="2800" dirty="0" smtClean="0"/>
              <a:t>Neophodno u demokratskom društvu</a:t>
            </a:r>
          </a:p>
          <a:p>
            <a:pPr>
              <a:buNone/>
            </a:pPr>
            <a:endParaRPr lang="bs-Latn-BA" dirty="0"/>
          </a:p>
        </p:txBody>
      </p:sp>
      <p:pic>
        <p:nvPicPr>
          <p:cNvPr id="6" name="Picture 5" descr="tipo-tes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7216" y="833376"/>
            <a:ext cx="2638063" cy="1582838"/>
          </a:xfrm>
          <a:prstGeom prst="rect">
            <a:avLst/>
          </a:prstGeom>
        </p:spPr>
      </p:pic>
      <p:sp>
        <p:nvSpPr>
          <p:cNvPr id="5" name="Down Arrow 4"/>
          <p:cNvSpPr/>
          <p:nvPr/>
        </p:nvSpPr>
        <p:spPr>
          <a:xfrm>
            <a:off x="2848130" y="3777521"/>
            <a:ext cx="374755" cy="4796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7" name="Down Arrow 6"/>
          <p:cNvSpPr/>
          <p:nvPr/>
        </p:nvSpPr>
        <p:spPr>
          <a:xfrm>
            <a:off x="2835638" y="4844321"/>
            <a:ext cx="374755" cy="4796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Zakonitost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s-Latn-BA" sz="2400" dirty="0" smtClean="0"/>
              <a:t>Pravni osnov za miješanje</a:t>
            </a:r>
          </a:p>
          <a:p>
            <a:r>
              <a:rPr lang="bs-Latn-BA" sz="2400" dirty="0" smtClean="0"/>
              <a:t>„</a:t>
            </a:r>
            <a:r>
              <a:rPr lang="bs-Latn-BA" sz="2400" dirty="0" err="1" smtClean="0"/>
              <a:t>Kvalitet</a:t>
            </a:r>
            <a:r>
              <a:rPr lang="bs-Latn-BA" sz="2400" dirty="0" smtClean="0"/>
              <a:t> zakona“ - zakon mora biti:</a:t>
            </a:r>
          </a:p>
          <a:p>
            <a:pPr>
              <a:buNone/>
            </a:pPr>
            <a:r>
              <a:rPr lang="bs-Latn-BA" altLang="en-US" sz="2400" dirty="0" smtClean="0"/>
              <a:t>	- javno objavljen i dostupan svima</a:t>
            </a:r>
          </a:p>
          <a:p>
            <a:pPr>
              <a:buNone/>
            </a:pPr>
            <a:r>
              <a:rPr lang="bs-Latn-BA" altLang="en-US" sz="2400" dirty="0" smtClean="0"/>
              <a:t>	- dovoljno precizan i jasan, predvidiv </a:t>
            </a:r>
            <a:r>
              <a:rPr lang="bs-Latn-BA" altLang="en-US" sz="2400" dirty="0" smtClean="0">
                <a:solidFill>
                  <a:schemeClr val="tx1"/>
                </a:solidFill>
              </a:rPr>
              <a:t>(</a:t>
            </a:r>
            <a:r>
              <a:rPr lang="en-US" i="1" u="sng" dirty="0" smtClean="0">
                <a:solidFill>
                  <a:schemeClr val="tx1"/>
                </a:solidFill>
                <a:hlinkClick r:id="rId2"/>
              </a:rPr>
              <a:t>Sunday Times </a:t>
            </a:r>
            <a:r>
              <a:rPr lang="bs-Latn-BA" i="1" u="sng" dirty="0" smtClean="0">
                <a:solidFill>
                  <a:schemeClr val="tx1"/>
                </a:solidFill>
                <a:hlinkClick r:id="rId2"/>
              </a:rPr>
              <a:t>protiv </a:t>
            </a:r>
            <a:r>
              <a:rPr lang="en-US" i="1" u="sng" dirty="0" smtClean="0">
                <a:solidFill>
                  <a:schemeClr val="tx1"/>
                </a:solidFill>
                <a:hlinkClick r:id="rId2"/>
              </a:rPr>
              <a:t>U</a:t>
            </a:r>
            <a:r>
              <a:rPr lang="bs-Latn-BA" i="1" u="sng" dirty="0" smtClean="0">
                <a:solidFill>
                  <a:schemeClr val="tx1"/>
                </a:solidFill>
                <a:hlinkClick r:id="rId2"/>
              </a:rPr>
              <a:t>jedinjenog Kraljevstva, 1979; Gaweda protiv Poljske, 2002</a:t>
            </a:r>
            <a:r>
              <a:rPr lang="bs-Latn-BA" i="1" u="sng" dirty="0" smtClean="0">
                <a:solidFill>
                  <a:schemeClr val="tx1"/>
                </a:solidFill>
              </a:rPr>
              <a:t>)</a:t>
            </a:r>
            <a:endParaRPr lang="bs-Latn-BA" altLang="en-US" sz="24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s-Latn-BA" altLang="en-US" sz="2400" dirty="0"/>
              <a:t>	</a:t>
            </a:r>
            <a:r>
              <a:rPr lang="bs-Latn-BA" altLang="en-US" sz="2400" dirty="0" smtClean="0"/>
              <a:t>- jasno odrediti granice diskrecionih ovlaštenja (</a:t>
            </a:r>
            <a:r>
              <a:rPr lang="en-US" i="1" u="sng" dirty="0" smtClean="0">
                <a:hlinkClick r:id="rId3"/>
              </a:rPr>
              <a:t>Malone </a:t>
            </a:r>
            <a:r>
              <a:rPr lang="bs-Latn-BA" i="1" u="sng" dirty="0" smtClean="0">
                <a:hlinkClick r:id="rId3"/>
              </a:rPr>
              <a:t>protiv Ujedinjenog Kraljevstva</a:t>
            </a:r>
            <a:r>
              <a:rPr lang="bs-Latn-BA" i="1" u="sng" dirty="0" smtClean="0"/>
              <a:t>, 1984)</a:t>
            </a:r>
            <a:endParaRPr lang="bs-Latn-BA" altLang="en-US" sz="2400" dirty="0" smtClean="0"/>
          </a:p>
          <a:p>
            <a:r>
              <a:rPr lang="bs-Latn-BA" sz="2400" dirty="0" smtClean="0"/>
              <a:t>Široko tumačenje pojma “zakon” – svaki pozitivni propis koji ima određeni kvalitet (</a:t>
            </a:r>
            <a:r>
              <a:rPr lang="bs-Latn-BA" i="1" u="sng" dirty="0" smtClean="0">
                <a:hlinkClick r:id="rId2"/>
              </a:rPr>
              <a:t>Leyla </a:t>
            </a:r>
            <a:r>
              <a:rPr lang="bs-Latn-BA" i="1" u="sng" dirty="0">
                <a:hlinkClick r:id="rId2"/>
              </a:rPr>
              <a:t>Sahin protiv </a:t>
            </a:r>
            <a:r>
              <a:rPr lang="bs-Latn-BA" i="1" u="sng" dirty="0" smtClean="0">
                <a:hlinkClick r:id="rId2"/>
              </a:rPr>
              <a:t>Turske, 2005</a:t>
            </a:r>
            <a:r>
              <a:rPr lang="bs-Latn-BA" sz="2400" i="1" u="sng" dirty="0" smtClean="0"/>
              <a:t>)</a:t>
            </a:r>
            <a:endParaRPr lang="bs-Latn-BA" sz="2400" dirty="0" smtClean="0"/>
          </a:p>
          <a:p>
            <a:pPr>
              <a:buNone/>
            </a:pPr>
            <a:endParaRPr lang="bs-Latn-B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Legitiman cilj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bs-Latn-BA" sz="2800" dirty="0" smtClean="0">
                <a:latin typeface="+mj-lt"/>
              </a:rPr>
              <a:t>Opravdanost miješanja</a:t>
            </a:r>
          </a:p>
          <a:p>
            <a:r>
              <a:rPr lang="bs-Latn-BA" sz="2800" dirty="0" smtClean="0">
                <a:latin typeface="+mj-lt"/>
              </a:rPr>
              <a:t>Isključivo razlozi iz člana 10. stav 2: </a:t>
            </a:r>
          </a:p>
          <a:p>
            <a:pPr>
              <a:buNone/>
            </a:pPr>
            <a:r>
              <a:rPr lang="bs-Latn-BA" sz="2800" dirty="0" smtClean="0">
                <a:latin typeface="+mj-lt"/>
              </a:rPr>
              <a:t>	- Nacionalna sigurnost, teritorijalni integritet ili javna sigurnost</a:t>
            </a:r>
          </a:p>
          <a:p>
            <a:pPr>
              <a:buNone/>
            </a:pPr>
            <a:r>
              <a:rPr lang="bs-Latn-BA" sz="2800" dirty="0" smtClean="0">
                <a:latin typeface="+mj-lt"/>
              </a:rPr>
              <a:t>	- Sprječavanje nereda ili zločina</a:t>
            </a:r>
          </a:p>
          <a:p>
            <a:pPr>
              <a:buNone/>
            </a:pPr>
            <a:r>
              <a:rPr lang="bs-Latn-BA" sz="2800" dirty="0" smtClean="0">
                <a:latin typeface="+mj-lt"/>
              </a:rPr>
              <a:t>	- Zaštita zdravlja i morala</a:t>
            </a:r>
          </a:p>
          <a:p>
            <a:pPr>
              <a:buNone/>
            </a:pPr>
            <a:r>
              <a:rPr lang="bs-Latn-BA" sz="2800" dirty="0" smtClean="0">
                <a:latin typeface="+mj-lt"/>
              </a:rPr>
              <a:t>	- Zaštita ugleda ili prava drugih</a:t>
            </a:r>
          </a:p>
          <a:p>
            <a:pPr>
              <a:buNone/>
            </a:pPr>
            <a:r>
              <a:rPr lang="bs-Latn-BA" sz="2800" dirty="0" smtClean="0">
                <a:latin typeface="+mj-lt"/>
              </a:rPr>
              <a:t>	- Sprječavanje širenja povjerljivih informacija</a:t>
            </a:r>
          </a:p>
          <a:p>
            <a:pPr>
              <a:buNone/>
            </a:pPr>
            <a:r>
              <a:rPr lang="bs-Latn-BA" sz="2800" dirty="0" smtClean="0">
                <a:latin typeface="+mj-lt"/>
              </a:rPr>
              <a:t>	- Očuvanje autoriteta i nepristrasnosti sudova</a:t>
            </a:r>
          </a:p>
          <a:p>
            <a:pPr>
              <a:buNone/>
            </a:pPr>
            <a:r>
              <a:rPr lang="bs-Latn-BA" dirty="0" smtClean="0"/>
              <a:t>	</a:t>
            </a:r>
          </a:p>
          <a:p>
            <a:endParaRPr lang="bs-Latn-B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Neophodno u demokratskom društvu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bs-Latn-BA" sz="2800" dirty="0" smtClean="0"/>
              <a:t>Neodložna društvena potreba </a:t>
            </a:r>
            <a:r>
              <a:rPr lang="bs-Latn-BA" sz="2200" i="1" dirty="0" smtClean="0"/>
              <a:t>(</a:t>
            </a:r>
            <a:r>
              <a:rPr lang="bs-Latn-BA" sz="2200" i="1" u="sng" dirty="0" smtClean="0"/>
              <a:t>Observer i Guardian protiv Ujedinjenog Kraljevstva, 1991</a:t>
            </a:r>
            <a:r>
              <a:rPr lang="bs-Latn-BA" sz="2200" i="1" dirty="0" smtClean="0"/>
              <a:t>)</a:t>
            </a:r>
          </a:p>
          <a:p>
            <a:r>
              <a:rPr lang="bs-Latn-BA" sz="2800" dirty="0" smtClean="0"/>
              <a:t>Proporcionalnost između mjere i cilja </a:t>
            </a:r>
            <a:r>
              <a:rPr lang="bs-Latn-BA" sz="2200" i="1" u="sng" dirty="0" smtClean="0"/>
              <a:t>(Šabanović protiv Crne Gore i Srbije, 2011)</a:t>
            </a:r>
          </a:p>
          <a:p>
            <a:r>
              <a:rPr lang="bs-Latn-BA" sz="2800" dirty="0" smtClean="0"/>
              <a:t>Relevantni i dovoljni razlozi</a:t>
            </a:r>
          </a:p>
          <a:p>
            <a:pPr>
              <a:buNone/>
            </a:pPr>
            <a:r>
              <a:rPr lang="bs-Latn-BA" dirty="0" smtClean="0"/>
              <a:t>					</a:t>
            </a:r>
            <a:r>
              <a:rPr lang="bs-Latn-BA" sz="2800" dirty="0" smtClean="0"/>
              <a:t>slobodno polje procjene države</a:t>
            </a:r>
          </a:p>
          <a:p>
            <a:pPr>
              <a:buNone/>
            </a:pPr>
            <a:r>
              <a:rPr lang="bs-Latn-BA" sz="2800" dirty="0"/>
              <a:t>	</a:t>
            </a:r>
            <a:r>
              <a:rPr lang="bs-Latn-BA" sz="2800" dirty="0" smtClean="0"/>
              <a:t>				+ evropski nadzor</a:t>
            </a:r>
          </a:p>
          <a:p>
            <a:pPr>
              <a:buNone/>
            </a:pPr>
            <a:r>
              <a:rPr lang="bs-Latn-BA" sz="2800" dirty="0" smtClean="0"/>
              <a:t>					</a:t>
            </a:r>
            <a:r>
              <a:rPr lang="bs-Latn-BA" sz="2200" i="1" dirty="0" smtClean="0"/>
              <a:t>(</a:t>
            </a:r>
            <a:r>
              <a:rPr lang="bs-Latn-BA" sz="2200" i="1" u="sng" dirty="0" smtClean="0"/>
              <a:t>Handyside protiv ujedinjenog Kraljevstva, 1976)</a:t>
            </a:r>
          </a:p>
          <a:p>
            <a:pPr>
              <a:buNone/>
            </a:pPr>
            <a:r>
              <a:rPr lang="bs-Latn-BA" sz="2800" dirty="0"/>
              <a:t>	</a:t>
            </a:r>
            <a:r>
              <a:rPr lang="bs-Latn-BA" sz="2800" dirty="0" smtClean="0"/>
              <a:t>				</a:t>
            </a:r>
            <a:endParaRPr lang="bs-Latn-B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Šabanović protiv Crne Gore, 2011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bs-Latn-BA" dirty="0" smtClean="0"/>
              <a:t> 	</a:t>
            </a:r>
            <a:r>
              <a:rPr lang="bs-Latn-BA" sz="2600" dirty="0" smtClean="0">
                <a:latin typeface="Tahoma"/>
                <a:ea typeface="Tahoma"/>
                <a:cs typeface="Tahoma"/>
              </a:rPr>
              <a:t>§43 - </a:t>
            </a:r>
            <a:r>
              <a:rPr lang="bs-Latn-BA" sz="2600" i="1" dirty="0" smtClean="0"/>
              <a:t>I na kraju, Sud podsjeća da, iako korišćenje sankcija u oblasti kriviĉnog prava u predmetima klevete nije samo po sebi nesrazmjerno (...), priroda i težina izrečenih kazni predstavljaju faktore koji treba da se uzmu u obzir (...) U tom smislu, Sud podsjeća na Rezoluciju Savjeta Evrope, koja je u međuvremenu usvojena i koja poziva države članice koje i dalje predviđaju zatvorsku kaznu za klevetu, čak i tamo gdje se ona zapravo više ne koristi, da je ukinu bez odlaganja. U ovom predmetu, Sud sa zabrinutošću napominje da je podnosiocu predstavke izrečena uslovna kazna koja je pod određenim uslovima mogla da bude promijenjena u zatvorsku kaznu (...).</a:t>
            </a:r>
            <a:endParaRPr lang="bs-Latn-BA" sz="2600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rop" id="{EC9488ED-E761-4D60-9AC4-764D1FE2C171}" vid="{17F9D331-421E-442F-B033-AF5B21A4485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3222</TotalTime>
  <Words>186</Words>
  <Application>Microsoft Office PowerPoint</Application>
  <PresentationFormat>Custom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Crop</vt:lpstr>
      <vt:lpstr>TRODJELNI TEST</vt:lpstr>
      <vt:lpstr>Ograničenja slobode izražavanja Član 10. stav 2.</vt:lpstr>
      <vt:lpstr>ČLAN 10. STAV 2.</vt:lpstr>
      <vt:lpstr>Ograničavanje slobode izražavanja</vt:lpstr>
      <vt:lpstr>Trodjelni test</vt:lpstr>
      <vt:lpstr>Zakonitost</vt:lpstr>
      <vt:lpstr>Legitiman cilj</vt:lpstr>
      <vt:lpstr>Neophodno u demokratskom društvu</vt:lpstr>
      <vt:lpstr>Šabanović protiv Crne Gore, 2011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SLOBODA IZRAŽAVANJA</dc:title>
  <dc:creator>Svjetlana Milisic Velickovski</dc:creator>
  <cp:lastModifiedBy>SMV</cp:lastModifiedBy>
  <cp:revision>180</cp:revision>
  <cp:lastPrinted>2019-02-06T13:55:11Z</cp:lastPrinted>
  <dcterms:created xsi:type="dcterms:W3CDTF">2018-02-13T15:23:22Z</dcterms:created>
  <dcterms:modified xsi:type="dcterms:W3CDTF">2019-02-07T06:25:42Z</dcterms:modified>
</cp:coreProperties>
</file>