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6.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256" r:id="rId2"/>
    <p:sldId id="366" r:id="rId3"/>
    <p:sldId id="415" r:id="rId4"/>
    <p:sldId id="398" r:id="rId5"/>
    <p:sldId id="393" r:id="rId6"/>
    <p:sldId id="399" r:id="rId7"/>
    <p:sldId id="397" r:id="rId8"/>
    <p:sldId id="345" r:id="rId9"/>
    <p:sldId id="414" r:id="rId10"/>
    <p:sldId id="346" r:id="rId11"/>
    <p:sldId id="347" r:id="rId12"/>
    <p:sldId id="371" r:id="rId13"/>
    <p:sldId id="372" r:id="rId14"/>
    <p:sldId id="327" r:id="rId15"/>
    <p:sldId id="394" r:id="rId16"/>
    <p:sldId id="395" r:id="rId17"/>
    <p:sldId id="396" r:id="rId18"/>
    <p:sldId id="374" r:id="rId19"/>
    <p:sldId id="413" r:id="rId20"/>
    <p:sldId id="375" r:id="rId21"/>
    <p:sldId id="400" r:id="rId22"/>
    <p:sldId id="401" r:id="rId23"/>
    <p:sldId id="402" r:id="rId24"/>
    <p:sldId id="403" r:id="rId25"/>
    <p:sldId id="376" r:id="rId26"/>
    <p:sldId id="407" r:id="rId27"/>
    <p:sldId id="405" r:id="rId28"/>
    <p:sldId id="406" r:id="rId29"/>
    <p:sldId id="408" r:id="rId30"/>
    <p:sldId id="409" r:id="rId31"/>
    <p:sldId id="404" r:id="rId32"/>
    <p:sldId id="377" r:id="rId33"/>
    <p:sldId id="362" r:id="rId34"/>
    <p:sldId id="378" r:id="rId35"/>
    <p:sldId id="379" r:id="rId36"/>
    <p:sldId id="380" r:id="rId37"/>
    <p:sldId id="410" r:id="rId38"/>
    <p:sldId id="381" r:id="rId39"/>
    <p:sldId id="382" r:id="rId40"/>
    <p:sldId id="383" r:id="rId41"/>
    <p:sldId id="291" r:id="rId42"/>
    <p:sldId id="411" r:id="rId43"/>
    <p:sldId id="412" r:id="rId44"/>
    <p:sldId id="272" r:id="rId45"/>
  </p:sldIdLst>
  <p:sldSz cx="9144000" cy="6858000" type="screen4x3"/>
  <p:notesSz cx="6669088"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na Simonovic" initials="TS" lastIdx="4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6" autoAdjust="0"/>
    <p:restoredTop sz="94628" autoAdjust="0"/>
  </p:normalViewPr>
  <p:slideViewPr>
    <p:cSldViewPr>
      <p:cViewPr varScale="1">
        <p:scale>
          <a:sx n="65" d="100"/>
          <a:sy n="65" d="100"/>
        </p:scale>
        <p:origin x="1328"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6-08T16:59:50.809" idx="1">
    <p:pos x="10" y="10"/>
    <p:text>dok je ovaj prvi slide prikazan ukratko kažemo iz kojih institucija dolazimo odnosno da i PP i PRS rade na suzbijanju diskriminacije</p:text>
    <p:extLst>
      <p:ext uri="{C676402C-5697-4E1C-873F-D02D1690AC5C}">
        <p15:threadingInfo xmlns:p15="http://schemas.microsoft.com/office/powerpoint/2012/main" timeZoneBias="-1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6-06-08T17:07:38.852" idx="3">
    <p:pos x="10" y="10"/>
    <p:text>Tena</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6-06-08T17:08:19.683" idx="4">
    <p:pos x="10" y="10"/>
    <p:text>Goran</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6-06-08T17:48:10.117" idx="37">
    <p:pos x="10" y="10"/>
    <p:text>D</p:text>
    <p:extLst>
      <p:ext uri="{C676402C-5697-4E1C-873F-D02D1690AC5C}">
        <p15:threadingInfo xmlns:p15="http://schemas.microsoft.com/office/powerpoint/2012/main" timeZoneBias="-1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6-06-08T17:48:10.117" idx="41">
    <p:pos x="10" y="10"/>
    <p:text>D</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16-06-08T17:48:10.117" idx="42">
    <p:pos x="10" y="10"/>
    <p:text>D</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6-06-08T17:48:10.117" idx="43">
    <p:pos x="10" y="10"/>
    <p:text>D</p:text>
  </p:cm>
</p:cmLst>
</file>

<file path=ppt/comments/comment16.xml><?xml version="1.0" encoding="utf-8"?>
<p:cmLst xmlns:a="http://schemas.openxmlformats.org/drawingml/2006/main" xmlns:r="http://schemas.openxmlformats.org/officeDocument/2006/relationships" xmlns:p="http://schemas.openxmlformats.org/presentationml/2006/main">
  <p:cm authorId="1" dt="2016-06-08T17:08:24.832" idx="5">
    <p:pos x="10" y="10"/>
    <p:text>Goran</p:text>
    <p:extLst>
      <p:ext uri="{C676402C-5697-4E1C-873F-D02D1690AC5C}">
        <p15:threadingInfo xmlns:p15="http://schemas.microsoft.com/office/powerpoint/2012/main" timeZoneBias="-12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6-06-08T17:43:05.309" idx="27">
    <p:pos x="10" y="10"/>
    <p:text>Dijana</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6-08T17:17:31.233" idx="8">
    <p:pos x="10" y="10"/>
    <p:text>ne znam da li nam uopće treba ali čisto da spomenemo odnos npr ZSD i ZRS</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6-08T17:17:31.233" idx="49">
    <p:pos x="10" y="10"/>
    <p:text>ne znam da li nam uopće treba ali čisto da spomenemo odnos npr ZSD i ZRS</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6-06-08T17:17:31.233" idx="45">
    <p:pos x="10" y="10"/>
    <p:text>ne znam da li nam uopće treba ali čisto da spomenemo odnos npr ZSD i ZRS</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6-06-08T17:17:31.233" idx="40">
    <p:pos x="10" y="10"/>
    <p:text>ne znam da li nam uopće treba ali čisto da spomenemo odnos npr ZSD i ZRS</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6-06-08T17:17:31.233" idx="46">
    <p:pos x="10" y="10"/>
    <p:text>ne znam da li nam uopće treba ali čisto da spomenemo odnos npr ZSD i ZRS</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6-06-08T17:17:31.233" idx="44">
    <p:pos x="10" y="10"/>
    <p:text>ne znam da li nam uopće treba ali čisto da spomenemo odnos npr ZSD i ZRS</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16-06-08T17:07:12.358" idx="2">
    <p:pos x="10" y="10"/>
    <p:text>Tena</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6-06-08T17:07:12.358" idx="48">
    <p:pos x="10" y="10"/>
    <p:text>Tena</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890515" cy="49840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777002" y="0"/>
            <a:ext cx="2890514" cy="498408"/>
          </a:xfrm>
          <a:prstGeom prst="rect">
            <a:avLst/>
          </a:prstGeom>
        </p:spPr>
        <p:txBody>
          <a:bodyPr vert="horz" lIns="91440" tIns="45720" rIns="91440" bIns="45720" rtlCol="0"/>
          <a:lstStyle>
            <a:lvl1pPr algn="r">
              <a:defRPr sz="1200"/>
            </a:lvl1pPr>
          </a:lstStyle>
          <a:p>
            <a:fld id="{ABDD0229-F3BA-4005-AF08-31637257F8ED}" type="datetimeFigureOut">
              <a:rPr lang="hr-HR" smtClean="0"/>
              <a:pPr/>
              <a:t>25.12.2018.</a:t>
            </a:fld>
            <a:endParaRPr lang="hr-HR"/>
          </a:p>
        </p:txBody>
      </p:sp>
      <p:sp>
        <p:nvSpPr>
          <p:cNvPr id="4" name="Rezervirano mjesto podnožja 3"/>
          <p:cNvSpPr>
            <a:spLocks noGrp="1"/>
          </p:cNvSpPr>
          <p:nvPr>
            <p:ph type="ftr" sz="quarter" idx="2"/>
          </p:nvPr>
        </p:nvSpPr>
        <p:spPr>
          <a:xfrm>
            <a:off x="0" y="9429817"/>
            <a:ext cx="2890515" cy="498408"/>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777002" y="9429817"/>
            <a:ext cx="2890514" cy="498408"/>
          </a:xfrm>
          <a:prstGeom prst="rect">
            <a:avLst/>
          </a:prstGeom>
        </p:spPr>
        <p:txBody>
          <a:bodyPr vert="horz" lIns="91440" tIns="45720" rIns="91440" bIns="45720" rtlCol="0" anchor="b"/>
          <a:lstStyle>
            <a:lvl1pPr algn="r">
              <a:defRPr sz="1200"/>
            </a:lvl1pPr>
          </a:lstStyle>
          <a:p>
            <a:fld id="{D51CE8B2-142D-46DE-82DC-8AA2B9386FB7}" type="slidenum">
              <a:rPr lang="hr-HR" smtClean="0"/>
              <a:pPr/>
              <a:t>‹#›</a:t>
            </a:fld>
            <a:endParaRPr lang="hr-HR"/>
          </a:p>
        </p:txBody>
      </p:sp>
    </p:spTree>
    <p:extLst>
      <p:ext uri="{BB962C8B-B14F-4D97-AF65-F5344CB8AC3E}">
        <p14:creationId xmlns:p14="http://schemas.microsoft.com/office/powerpoint/2010/main" val="2809343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2EDCB2D7-8E64-40BC-84BF-4001C05ED467}" type="datetimeFigureOut">
              <a:rPr lang="en-GB" smtClean="0"/>
              <a:pPr/>
              <a:t>25/12/2018</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446906CC-3698-4668-87B7-06E330BB941A}" type="slidenum">
              <a:rPr lang="en-GB" smtClean="0"/>
              <a:pPr/>
              <a:t>‹#›</a:t>
            </a:fld>
            <a:endParaRPr lang="en-GB" dirty="0"/>
          </a:p>
        </p:txBody>
      </p:sp>
    </p:spTree>
    <p:extLst>
      <p:ext uri="{BB962C8B-B14F-4D97-AF65-F5344CB8AC3E}">
        <p14:creationId xmlns:p14="http://schemas.microsoft.com/office/powerpoint/2010/main" val="224798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446906CC-3698-4668-87B7-06E330BB941A}" type="slidenum">
              <a:rPr lang="en-GB" smtClean="0"/>
              <a:pPr/>
              <a:t>3</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r-HR" altLang="en-US" sz="1500" smtClean="0"/>
              <a:t>Uzmimo primjer pravila prema kojem kandidati koji se prvi puta javljaju za posao u državnoj upravi moraju biti mlađi od 28 godina. Da li gledamo udio u broju žena koji se prijavio za posao ili udio u cjelokupnoj radnoj snazi?</a:t>
            </a:r>
            <a:endParaRPr lang="en-US" altLang="en-US" sz="1500"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79640CB7-8D9E-4560-B097-8AA5ABDFBD21}" type="slidenum">
              <a:rPr lang="en-US" altLang="en-US"/>
              <a:pPr/>
              <a:t>37</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r-HR" altLang="en-US" sz="1500" smtClean="0"/>
              <a:t>HL: S obzirom da je svrha ovog jamstva ostvariti jednakost prilika širina pojma značajan ne bi trebala biti pretjerana. Iako negativni učinak obuhvaća relativno malu razliku njeno tvrdoglava ustrajnost pokazuje da ju ne trebaju olako gurnuti u stranu.</a:t>
            </a:r>
            <a:endParaRPr lang="en-US" altLang="en-US" sz="1500" dirty="0" smtClean="0"/>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6AAA7274-B7E7-451B-86A1-619AF5B07355}" type="slidenum">
              <a:rPr lang="en-US" altLang="en-US"/>
              <a:pPr/>
              <a:t>39</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500"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60AE3BA-A92C-4D8D-AFA1-9C0644F48CDE}" type="slidenum">
              <a:rPr lang="en-US" altLang="en-US"/>
              <a:pPr/>
              <a:t>25</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500"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60AE3BA-A92C-4D8D-AFA1-9C0644F48CDE}" type="slidenum">
              <a:rPr lang="en-US" altLang="en-US"/>
              <a:pPr/>
              <a:t>26</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500"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60AE3BA-A92C-4D8D-AFA1-9C0644F48CDE}" type="slidenum">
              <a:rPr lang="en-US" altLang="en-US"/>
              <a:pPr/>
              <a:t>27</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500"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60AE3BA-A92C-4D8D-AFA1-9C0644F48CDE}" type="slidenum">
              <a:rPr lang="en-US" altLang="en-US"/>
              <a:pPr/>
              <a:t>28</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500"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60AE3BA-A92C-4D8D-AFA1-9C0644F48CDE}" type="slidenum">
              <a:rPr lang="en-US" altLang="en-US"/>
              <a:pPr/>
              <a:t>29</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500"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60AE3BA-A92C-4D8D-AFA1-9C0644F48CDE}" type="slidenum">
              <a:rPr lang="en-US" altLang="en-US"/>
              <a:pPr/>
              <a:t>30</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500" dirty="0"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60AE3BA-A92C-4D8D-AFA1-9C0644F48CDE}" type="slidenum">
              <a:rPr lang="en-US" altLang="en-US"/>
              <a:pPr/>
              <a:t>31</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r-HR" altLang="en-US" sz="1500" smtClean="0"/>
              <a:t>Uzmimo primjer pravila prema kojem kandidati koji se prvi puta javljaju za posao u državnoj upravi moraju biti mlađi od 28 godina. Da li gledamo udio u broju žena koji se prijavio za posao ili udio u cjelokupnoj radnoj snazi?</a:t>
            </a:r>
            <a:endParaRPr lang="en-US" altLang="en-US" sz="1500"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79640CB7-8D9E-4560-B097-8AA5ABDFBD21}" type="slidenum">
              <a:rPr lang="en-US" altLang="en-US"/>
              <a:pPr/>
              <a:t>36</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r-HR" smtClean="0"/>
              <a:t>Uredite stil naslova matrice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r-HR" smtClean="0"/>
              <a:t>Uredite stil naslova matrice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7" name="Date Placeholder 6"/>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Date Placeholder 2"/>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0F9174B-EA88-429D-B62D-391764AE7D24}"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r-HR" smtClean="0"/>
              <a:t>Uredite stil naslova matrice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0F9174B-EA88-429D-B62D-391764AE7D24}" type="slidenum">
              <a:rPr lang="hr-HR" smtClean="0"/>
              <a:pPr/>
              <a:t>‹#›</a:t>
            </a:fld>
            <a:endParaRPr lang="hr-HR"/>
          </a:p>
        </p:txBody>
      </p:sp>
      <p:sp>
        <p:nvSpPr>
          <p:cNvPr id="9" name="Content Placeholder 8"/>
          <p:cNvSpPr>
            <a:spLocks noGrp="1"/>
          </p:cNvSpPr>
          <p:nvPr>
            <p:ph sz="quarter" idx="13"/>
          </p:nvPr>
        </p:nvSpPr>
        <p:spPr>
          <a:xfrm>
            <a:off x="304800" y="381000"/>
            <a:ext cx="7772400" cy="494284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r-HR" smtClean="0"/>
              <a:t>Uredite stil naslova matrice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8" name="Date Placeholder 7"/>
          <p:cNvSpPr>
            <a:spLocks noGrp="1"/>
          </p:cNvSpPr>
          <p:nvPr>
            <p:ph type="dt" sz="half" idx="10"/>
          </p:nvPr>
        </p:nvSpPr>
        <p:spPr/>
        <p:txBody>
          <a:bodyPr/>
          <a:lstStyle/>
          <a:p>
            <a:fld id="{B0E0237D-E623-4D24-AF77-68955A39E155}" type="datetimeFigureOut">
              <a:rPr lang="hr-HR" smtClean="0"/>
              <a:pPr/>
              <a:t>25.12.2018.</a:t>
            </a:fld>
            <a:endParaRPr lang="hr-HR"/>
          </a:p>
        </p:txBody>
      </p:sp>
      <p:sp>
        <p:nvSpPr>
          <p:cNvPr id="9" name="Slide Number Placeholder 8"/>
          <p:cNvSpPr>
            <a:spLocks noGrp="1"/>
          </p:cNvSpPr>
          <p:nvPr>
            <p:ph type="sldNum" sz="quarter" idx="11"/>
          </p:nvPr>
        </p:nvSpPr>
        <p:spPr/>
        <p:txBody>
          <a:bodyPr/>
          <a:lstStyle/>
          <a:p>
            <a:fld id="{D0F9174B-EA88-429D-B62D-391764AE7D24}" type="slidenum">
              <a:rPr lang="hr-HR" smtClean="0"/>
              <a:pPr/>
              <a:t>‹#›</a:t>
            </a:fld>
            <a:endParaRPr lang="hr-HR"/>
          </a:p>
        </p:txBody>
      </p:sp>
      <p:sp>
        <p:nvSpPr>
          <p:cNvPr id="10" name="Footer Placeholder 9"/>
          <p:cNvSpPr>
            <a:spLocks noGrp="1"/>
          </p:cNvSpPr>
          <p:nvPr>
            <p:ph type="ftr" sz="quarter" idx="12"/>
          </p:nvPr>
        </p:nvSpPr>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r-HR" smtClean="0"/>
              <a:t>Uredite stil naslova matrice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0F9174B-EA88-429D-B62D-391764AE7D24}" type="slidenum">
              <a:rPr lang="hr-HR" smtClean="0"/>
              <a:pPr/>
              <a:t>‹#›</a:t>
            </a:fld>
            <a:endParaRPr lang="hr-H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r-H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0E0237D-E623-4D24-AF77-68955A39E155}" type="datetimeFigureOut">
              <a:rPr lang="hr-HR" smtClean="0"/>
              <a:pPr/>
              <a:t>25.12.2018.</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omments" Target="../comments/comment1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mbudsman.hr/"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67544" y="1196752"/>
            <a:ext cx="7543800" cy="2593975"/>
          </a:xfrm>
        </p:spPr>
        <p:txBody>
          <a:bodyPr>
            <a:normAutofit/>
          </a:bodyPr>
          <a:lstStyle/>
          <a:p>
            <a:r>
              <a:rPr lang="en-GB" sz="1800" dirty="0" smtClean="0"/>
              <a:t/>
            </a:r>
            <a:br>
              <a:rPr lang="en-GB" sz="1800" dirty="0" smtClean="0"/>
            </a:br>
            <a:r>
              <a:rPr lang="hr-HR" sz="1800" dirty="0" smtClean="0"/>
              <a:t/>
            </a:r>
            <a:br>
              <a:rPr lang="hr-HR" sz="1800" dirty="0" smtClean="0"/>
            </a:br>
            <a:r>
              <a:rPr lang="hr-HR" sz="1800" dirty="0"/>
              <a:t/>
            </a:r>
            <a:br>
              <a:rPr lang="hr-HR" sz="1800" dirty="0"/>
            </a:br>
            <a:r>
              <a:rPr lang="hr-HR" sz="2800" b="1" dirty="0" smtClean="0"/>
              <a:t>„Sudska praksa u postupcima pred hrvatskim sudovima pokrenutima zbog diskriminacije“</a:t>
            </a:r>
            <a:br>
              <a:rPr lang="hr-HR" sz="2800" b="1" dirty="0" smtClean="0"/>
            </a:br>
            <a:endParaRPr lang="en-GB" sz="2800" b="1" dirty="0"/>
          </a:p>
        </p:txBody>
      </p:sp>
      <p:sp>
        <p:nvSpPr>
          <p:cNvPr id="3" name="Podnaslov 2"/>
          <p:cNvSpPr>
            <a:spLocks noGrp="1"/>
          </p:cNvSpPr>
          <p:nvPr>
            <p:ph type="subTitle" idx="1"/>
          </p:nvPr>
        </p:nvSpPr>
        <p:spPr>
          <a:xfrm>
            <a:off x="683568" y="3933056"/>
            <a:ext cx="6461760" cy="1570856"/>
          </a:xfrm>
        </p:spPr>
        <p:txBody>
          <a:bodyPr>
            <a:normAutofit fontScale="40000" lnSpcReduction="20000"/>
          </a:bodyPr>
          <a:lstStyle/>
          <a:p>
            <a:pPr algn="r"/>
            <a:endParaRPr lang="hr-HR" sz="2600" dirty="0" smtClean="0">
              <a:solidFill>
                <a:schemeClr val="tx2"/>
              </a:solidFill>
              <a:latin typeface="+mj-lt"/>
            </a:endParaRPr>
          </a:p>
          <a:p>
            <a:pPr algn="r"/>
            <a:endParaRPr lang="hr-HR" sz="2600" dirty="0" smtClean="0">
              <a:solidFill>
                <a:schemeClr val="tx2"/>
              </a:solidFill>
              <a:latin typeface="+mj-lt"/>
            </a:endParaRPr>
          </a:p>
          <a:p>
            <a:pPr algn="r"/>
            <a:endParaRPr lang="hr-HR" sz="2600" dirty="0" smtClean="0">
              <a:solidFill>
                <a:schemeClr val="tx2"/>
              </a:solidFill>
              <a:latin typeface="+mj-lt"/>
            </a:endParaRPr>
          </a:p>
          <a:p>
            <a:pPr algn="r"/>
            <a:endParaRPr lang="hr-HR" sz="2600" dirty="0" smtClean="0">
              <a:solidFill>
                <a:schemeClr val="tx2"/>
              </a:solidFill>
              <a:latin typeface="+mj-lt"/>
            </a:endParaRPr>
          </a:p>
          <a:p>
            <a:pPr algn="r"/>
            <a:r>
              <a:rPr lang="hr-HR" sz="4000" dirty="0" smtClean="0">
                <a:solidFill>
                  <a:schemeClr val="tx2"/>
                </a:solidFill>
                <a:latin typeface="+mj-lt"/>
              </a:rPr>
              <a:t>Dijana Kesonja, Ured pučke pravobraniteljice</a:t>
            </a:r>
          </a:p>
          <a:p>
            <a:pPr algn="r"/>
            <a:r>
              <a:rPr lang="hr-HR" sz="2600" dirty="0" smtClean="0">
                <a:solidFill>
                  <a:schemeClr val="tx2"/>
                </a:solidFill>
                <a:latin typeface="+mj-lt"/>
              </a:rPr>
              <a:t> </a:t>
            </a:r>
          </a:p>
          <a:p>
            <a:pPr algn="r"/>
            <a:endParaRPr lang="hr-HR" sz="2600" dirty="0" smtClean="0">
              <a:solidFill>
                <a:schemeClr val="tx2"/>
              </a:solidFill>
              <a:latin typeface="+mj-lt"/>
            </a:endParaRPr>
          </a:p>
          <a:p>
            <a:pPr algn="r"/>
            <a:r>
              <a:rPr lang="hr-HR" sz="4000" dirty="0" smtClean="0">
                <a:solidFill>
                  <a:schemeClr val="tx2"/>
                </a:solidFill>
                <a:latin typeface="+mj-lt"/>
              </a:rPr>
              <a:t>prosinac 2018.</a:t>
            </a:r>
          </a:p>
          <a:p>
            <a:pPr algn="r"/>
            <a:endParaRPr lang="hr-HR" sz="1400" dirty="0">
              <a:solidFill>
                <a:schemeClr val="tx2">
                  <a:lumMod val="75000"/>
                </a:schemeClr>
              </a:solidFill>
              <a:latin typeface="+mj-l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6165304"/>
            <a:ext cx="15843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079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a:t>Vrste tužbenih zahtjeva </a:t>
            </a:r>
            <a:r>
              <a:rPr lang="hr-HR" sz="2400" dirty="0"/>
              <a:t/>
            </a:r>
            <a:br>
              <a:rPr lang="hr-HR" sz="2400" dirty="0"/>
            </a:br>
            <a:endParaRPr lang="hr-HR" sz="2400" b="1" dirty="0"/>
          </a:p>
        </p:txBody>
      </p:sp>
      <p:sp>
        <p:nvSpPr>
          <p:cNvPr id="3" name="Rezervirano mjesto sadržaja 2"/>
          <p:cNvSpPr>
            <a:spLocks noGrp="1"/>
          </p:cNvSpPr>
          <p:nvPr>
            <p:ph idx="1"/>
          </p:nvPr>
        </p:nvSpPr>
        <p:spPr/>
        <p:txBody>
          <a:bodyPr>
            <a:normAutofit/>
          </a:bodyPr>
          <a:lstStyle/>
          <a:p>
            <a:pPr marL="114300" lvl="0" indent="0">
              <a:buNone/>
            </a:pPr>
            <a:r>
              <a:rPr lang="hr-HR" sz="1800" dirty="0" smtClean="0">
                <a:solidFill>
                  <a:schemeClr val="bg2">
                    <a:lumMod val="50000"/>
                  </a:schemeClr>
                </a:solidFill>
              </a:rPr>
              <a:t>Utvrđenje </a:t>
            </a:r>
            <a:r>
              <a:rPr lang="hr-HR" sz="1800" dirty="0">
                <a:solidFill>
                  <a:schemeClr val="bg2">
                    <a:lumMod val="50000"/>
                  </a:schemeClr>
                </a:solidFill>
              </a:rPr>
              <a:t>diskriminacije (deklaratorni)</a:t>
            </a:r>
          </a:p>
          <a:p>
            <a:pPr marL="114300" lvl="0" indent="0">
              <a:buNone/>
            </a:pPr>
            <a:endParaRPr lang="hr-HR" sz="1800" dirty="0" smtClean="0">
              <a:solidFill>
                <a:schemeClr val="bg2">
                  <a:lumMod val="50000"/>
                </a:schemeClr>
              </a:solidFill>
            </a:endParaRPr>
          </a:p>
          <a:p>
            <a:pPr marL="114300" lvl="0" indent="0">
              <a:buNone/>
            </a:pPr>
            <a:r>
              <a:rPr lang="hr-HR" sz="1800" dirty="0" smtClean="0">
                <a:solidFill>
                  <a:schemeClr val="bg2">
                    <a:lumMod val="50000"/>
                  </a:schemeClr>
                </a:solidFill>
              </a:rPr>
              <a:t>Uklanjanje </a:t>
            </a:r>
            <a:r>
              <a:rPr lang="hr-HR" sz="1800" dirty="0">
                <a:solidFill>
                  <a:schemeClr val="bg2">
                    <a:lumMod val="50000"/>
                  </a:schemeClr>
                </a:solidFill>
              </a:rPr>
              <a:t>ili zabrana diskriminacije</a:t>
            </a:r>
          </a:p>
          <a:p>
            <a:pPr marL="114300" lvl="0" indent="0">
              <a:buNone/>
            </a:pPr>
            <a:endParaRPr lang="hr-HR" sz="1800" dirty="0" smtClean="0">
              <a:solidFill>
                <a:schemeClr val="bg2">
                  <a:lumMod val="50000"/>
                </a:schemeClr>
              </a:solidFill>
            </a:endParaRPr>
          </a:p>
          <a:p>
            <a:pPr marL="114300" lvl="0" indent="0">
              <a:buNone/>
            </a:pPr>
            <a:r>
              <a:rPr lang="hr-HR" sz="1800" dirty="0" smtClean="0">
                <a:solidFill>
                  <a:schemeClr val="bg2">
                    <a:lumMod val="50000"/>
                  </a:schemeClr>
                </a:solidFill>
              </a:rPr>
              <a:t>Naknada </a:t>
            </a:r>
            <a:r>
              <a:rPr lang="hr-HR" sz="1800" dirty="0">
                <a:solidFill>
                  <a:schemeClr val="bg2">
                    <a:lumMod val="50000"/>
                  </a:schemeClr>
                </a:solidFill>
              </a:rPr>
              <a:t>štete </a:t>
            </a:r>
            <a:r>
              <a:rPr lang="hr-HR" sz="1800" dirty="0" smtClean="0">
                <a:solidFill>
                  <a:schemeClr val="bg2">
                    <a:lumMod val="50000"/>
                  </a:schemeClr>
                </a:solidFill>
              </a:rPr>
              <a:t> – </a:t>
            </a:r>
            <a:r>
              <a:rPr lang="hr-HR" sz="1800" dirty="0">
                <a:solidFill>
                  <a:schemeClr val="bg2">
                    <a:lumMod val="50000"/>
                  </a:schemeClr>
                </a:solidFill>
              </a:rPr>
              <a:t>samo individualni sudski </a:t>
            </a:r>
            <a:r>
              <a:rPr lang="hr-HR" sz="1800" dirty="0" smtClean="0">
                <a:solidFill>
                  <a:schemeClr val="bg2">
                    <a:lumMod val="50000"/>
                  </a:schemeClr>
                </a:solidFill>
              </a:rPr>
              <a:t>postupci</a:t>
            </a:r>
          </a:p>
          <a:p>
            <a:pPr marL="114300" lvl="0" indent="0">
              <a:buNone/>
            </a:pPr>
            <a:endParaRPr lang="hr-HR" sz="1800" dirty="0">
              <a:solidFill>
                <a:schemeClr val="bg2">
                  <a:lumMod val="50000"/>
                </a:schemeClr>
              </a:solidFill>
            </a:endParaRPr>
          </a:p>
          <a:p>
            <a:pPr marL="114300" lvl="0" indent="0">
              <a:buNone/>
            </a:pPr>
            <a:r>
              <a:rPr lang="hr-HR" sz="1800" dirty="0">
                <a:solidFill>
                  <a:schemeClr val="bg2">
                    <a:lumMod val="50000"/>
                  </a:schemeClr>
                </a:solidFill>
              </a:rPr>
              <a:t>Objava presude u medijima </a:t>
            </a:r>
            <a:r>
              <a:rPr lang="hr-HR" sz="1800" dirty="0" smtClean="0">
                <a:solidFill>
                  <a:schemeClr val="bg2">
                    <a:lumMod val="50000"/>
                  </a:schemeClr>
                </a:solidFill>
              </a:rPr>
              <a:t>–uvjeti:  </a:t>
            </a:r>
          </a:p>
          <a:p>
            <a:pPr marL="114300" lvl="0" indent="0">
              <a:buNone/>
            </a:pPr>
            <a:r>
              <a:rPr lang="hr-HR" sz="1800" dirty="0" smtClean="0">
                <a:solidFill>
                  <a:schemeClr val="bg2">
                    <a:lumMod val="50000"/>
                  </a:schemeClr>
                </a:solidFill>
              </a:rPr>
              <a:t>                                      – </a:t>
            </a:r>
            <a:r>
              <a:rPr lang="hr-HR" sz="1800" dirty="0">
                <a:solidFill>
                  <a:schemeClr val="bg2">
                    <a:lumMod val="50000"/>
                  </a:schemeClr>
                </a:solidFill>
              </a:rPr>
              <a:t>diskriminacija vršena putem medija</a:t>
            </a:r>
          </a:p>
          <a:p>
            <a:pPr marL="114300" indent="0">
              <a:buNone/>
            </a:pPr>
            <a:r>
              <a:rPr lang="hr-HR" sz="1800" dirty="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 mediji </a:t>
            </a:r>
            <a:r>
              <a:rPr lang="hr-HR" sz="1800" dirty="0" smtClean="0">
                <a:solidFill>
                  <a:schemeClr val="bg2">
                    <a:lumMod val="50000"/>
                  </a:schemeClr>
                </a:solidFill>
              </a:rPr>
              <a:t>izvještavali </a:t>
            </a:r>
            <a:r>
              <a:rPr lang="hr-HR" sz="1800" dirty="0">
                <a:solidFill>
                  <a:schemeClr val="bg2">
                    <a:lumMod val="50000"/>
                  </a:schemeClr>
                </a:solidFill>
              </a:rPr>
              <a:t>o diskriminatornom postupanju</a:t>
            </a:r>
          </a:p>
          <a:p>
            <a:pPr marL="114300" indent="0">
              <a:buNone/>
            </a:pPr>
            <a:r>
              <a:rPr lang="hr-HR" sz="1800" dirty="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 društveni interes (podizanje svijesti građana – udružne </a:t>
            </a:r>
          </a:p>
          <a:p>
            <a:pPr marL="114300" indent="0">
              <a:buNone/>
            </a:pPr>
            <a:r>
              <a:rPr lang="hr-HR" sz="1800" dirty="0">
                <a:solidFill>
                  <a:schemeClr val="bg2">
                    <a:lumMod val="50000"/>
                  </a:schemeClr>
                </a:solidFill>
              </a:rPr>
              <a:t>                                                                </a:t>
            </a:r>
            <a:r>
              <a:rPr lang="hr-HR" sz="1800" dirty="0" smtClean="0">
                <a:solidFill>
                  <a:schemeClr val="bg2">
                    <a:lumMod val="50000"/>
                  </a:schemeClr>
                </a:solidFill>
              </a:rPr>
              <a:t>           tužbe)</a:t>
            </a:r>
            <a:endParaRPr lang="hr-HR" sz="1800" dirty="0">
              <a:solidFill>
                <a:schemeClr val="bg2">
                  <a:lumMod val="50000"/>
                </a:schemeClr>
              </a:solidFill>
            </a:endParaRPr>
          </a:p>
        </p:txBody>
      </p:sp>
    </p:spTree>
    <p:extLst>
      <p:ext uri="{BB962C8B-B14F-4D97-AF65-F5344CB8AC3E}">
        <p14:creationId xmlns:p14="http://schemas.microsoft.com/office/powerpoint/2010/main" val="2434697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a:solidFill>
                  <a:schemeClr val="bg2">
                    <a:lumMod val="50000"/>
                  </a:schemeClr>
                </a:solidFill>
              </a:rPr>
              <a:t>Najčešće diskriminacijske osnove</a:t>
            </a:r>
            <a:r>
              <a:rPr lang="hr-HR" sz="2400" dirty="0">
                <a:solidFill>
                  <a:schemeClr val="bg2">
                    <a:lumMod val="50000"/>
                  </a:schemeClr>
                </a:solidFill>
              </a:rPr>
              <a:t/>
            </a:r>
            <a:br>
              <a:rPr lang="hr-HR" sz="2400" dirty="0">
                <a:solidFill>
                  <a:schemeClr val="bg2">
                    <a:lumMod val="50000"/>
                  </a:schemeClr>
                </a:solidFill>
              </a:rPr>
            </a:br>
            <a:endParaRPr lang="hr-HR" sz="2400" b="1" dirty="0"/>
          </a:p>
        </p:txBody>
      </p:sp>
      <p:sp>
        <p:nvSpPr>
          <p:cNvPr id="3" name="Rezervirano mjesto sadržaja 2"/>
          <p:cNvSpPr>
            <a:spLocks noGrp="1"/>
          </p:cNvSpPr>
          <p:nvPr>
            <p:ph idx="1"/>
          </p:nvPr>
        </p:nvSpPr>
        <p:spPr/>
        <p:txBody>
          <a:bodyPr>
            <a:normAutofit lnSpcReduction="10000"/>
          </a:bodyPr>
          <a:lstStyle/>
          <a:p>
            <a:pPr marL="114300" indent="0">
              <a:buNone/>
            </a:pPr>
            <a:r>
              <a:rPr lang="hr-HR" sz="1800" dirty="0" smtClean="0">
                <a:solidFill>
                  <a:schemeClr val="bg2">
                    <a:lumMod val="50000"/>
                  </a:schemeClr>
                </a:solidFill>
              </a:rPr>
              <a:t>                    </a:t>
            </a:r>
            <a:r>
              <a:rPr lang="hr-HR" sz="1800" b="1" dirty="0" smtClean="0">
                <a:solidFill>
                  <a:schemeClr val="bg2">
                    <a:lumMod val="50000"/>
                  </a:schemeClr>
                </a:solidFill>
              </a:rPr>
              <a:t>2016 . 					2017 .</a:t>
            </a:r>
          </a:p>
          <a:p>
            <a:pPr marL="114300" indent="0">
              <a:buNone/>
            </a:pPr>
            <a:endParaRPr lang="hr-HR" sz="1800" dirty="0" smtClean="0">
              <a:solidFill>
                <a:schemeClr val="bg2">
                  <a:lumMod val="50000"/>
                </a:schemeClr>
              </a:solidFill>
            </a:endParaRPr>
          </a:p>
          <a:p>
            <a:pPr marL="114300" indent="0">
              <a:buNone/>
            </a:pPr>
            <a:r>
              <a:rPr lang="hr-HR" sz="1800" dirty="0" smtClean="0">
                <a:solidFill>
                  <a:schemeClr val="bg2">
                    <a:lumMod val="50000"/>
                  </a:schemeClr>
                </a:solidFill>
              </a:rPr>
              <a:t>23 </a:t>
            </a:r>
            <a:r>
              <a:rPr lang="hr-HR" sz="1800" dirty="0">
                <a:solidFill>
                  <a:schemeClr val="bg2">
                    <a:lumMod val="50000"/>
                  </a:schemeClr>
                </a:solidFill>
              </a:rPr>
              <a:t>– </a:t>
            </a:r>
            <a:r>
              <a:rPr lang="hr-HR" sz="1800" b="1" dirty="0">
                <a:solidFill>
                  <a:schemeClr val="bg2">
                    <a:lumMod val="50000"/>
                  </a:schemeClr>
                </a:solidFill>
              </a:rPr>
              <a:t>članstvo u sindikatu </a:t>
            </a:r>
            <a:r>
              <a:rPr lang="hr-HR" sz="1800" b="1" dirty="0" smtClean="0">
                <a:solidFill>
                  <a:schemeClr val="bg2">
                    <a:lumMod val="50000"/>
                  </a:schemeClr>
                </a:solidFill>
              </a:rPr>
              <a:t>                                  </a:t>
            </a:r>
            <a:r>
              <a:rPr lang="hr-HR" sz="1800" dirty="0" smtClean="0">
                <a:solidFill>
                  <a:schemeClr val="bg2">
                    <a:lumMod val="50000"/>
                  </a:schemeClr>
                </a:solidFill>
              </a:rPr>
              <a:t>47 – društveni položaj </a:t>
            </a:r>
            <a:endParaRPr lang="hr-HR" sz="1800" dirty="0">
              <a:solidFill>
                <a:schemeClr val="bg2">
                  <a:lumMod val="50000"/>
                </a:schemeClr>
              </a:solidFill>
            </a:endParaRPr>
          </a:p>
          <a:p>
            <a:pPr marL="114300" indent="0">
              <a:buNone/>
            </a:pPr>
            <a:r>
              <a:rPr lang="hr-HR" sz="1800" dirty="0" smtClean="0">
                <a:solidFill>
                  <a:schemeClr val="bg2">
                    <a:lumMod val="50000"/>
                  </a:schemeClr>
                </a:solidFill>
              </a:rPr>
              <a:t>20 </a:t>
            </a:r>
            <a:r>
              <a:rPr lang="hr-HR" sz="1800" dirty="0">
                <a:solidFill>
                  <a:schemeClr val="bg2">
                    <a:lumMod val="50000"/>
                  </a:schemeClr>
                </a:solidFill>
              </a:rPr>
              <a:t>– </a:t>
            </a:r>
            <a:r>
              <a:rPr lang="hr-HR" sz="1800" dirty="0" smtClean="0">
                <a:solidFill>
                  <a:schemeClr val="bg2">
                    <a:lumMod val="50000"/>
                  </a:schemeClr>
                </a:solidFill>
              </a:rPr>
              <a:t>spol                                                               32 – </a:t>
            </a:r>
            <a:r>
              <a:rPr lang="hr-HR" sz="1800" b="1" dirty="0" smtClean="0">
                <a:solidFill>
                  <a:schemeClr val="bg2">
                    <a:lumMod val="50000"/>
                  </a:schemeClr>
                </a:solidFill>
              </a:rPr>
              <a:t>članstvo u sindikatu </a:t>
            </a:r>
          </a:p>
          <a:p>
            <a:pPr marL="114300" indent="0">
              <a:buNone/>
            </a:pPr>
            <a:r>
              <a:rPr lang="hr-HR" sz="1800" dirty="0" smtClean="0">
                <a:solidFill>
                  <a:schemeClr val="bg2">
                    <a:lumMod val="50000"/>
                  </a:schemeClr>
                </a:solidFill>
              </a:rPr>
              <a:t>18 </a:t>
            </a:r>
            <a:r>
              <a:rPr lang="hr-HR" sz="1800" dirty="0">
                <a:solidFill>
                  <a:schemeClr val="bg2">
                    <a:lumMod val="50000"/>
                  </a:schemeClr>
                </a:solidFill>
              </a:rPr>
              <a:t>– političko ili drugo uvjerenje </a:t>
            </a:r>
            <a:r>
              <a:rPr lang="hr-HR" sz="1800" dirty="0" smtClean="0">
                <a:solidFill>
                  <a:schemeClr val="bg2">
                    <a:lumMod val="50000"/>
                  </a:schemeClr>
                </a:solidFill>
              </a:rPr>
              <a:t>                     14 – obrazovanje</a:t>
            </a:r>
            <a:endParaRPr lang="hr-HR" sz="1800" dirty="0">
              <a:solidFill>
                <a:schemeClr val="bg2">
                  <a:lumMod val="50000"/>
                </a:schemeClr>
              </a:solidFill>
            </a:endParaRPr>
          </a:p>
          <a:p>
            <a:pPr marL="114300" indent="0">
              <a:buNone/>
            </a:pPr>
            <a:r>
              <a:rPr lang="hr-HR" sz="1800" dirty="0" smtClean="0">
                <a:solidFill>
                  <a:schemeClr val="bg2">
                    <a:lumMod val="50000"/>
                  </a:schemeClr>
                </a:solidFill>
              </a:rPr>
              <a:t>15 </a:t>
            </a:r>
            <a:r>
              <a:rPr lang="hr-HR" sz="1800" dirty="0">
                <a:solidFill>
                  <a:schemeClr val="bg2">
                    <a:lumMod val="50000"/>
                  </a:schemeClr>
                </a:solidFill>
              </a:rPr>
              <a:t>– obrazovanje itd</a:t>
            </a:r>
            <a:r>
              <a:rPr lang="hr-HR" sz="1800" dirty="0" smtClean="0">
                <a:solidFill>
                  <a:schemeClr val="bg2">
                    <a:lumMod val="50000"/>
                  </a:schemeClr>
                </a:solidFill>
              </a:rPr>
              <a:t>...                                        12 – spol , dob</a:t>
            </a:r>
          </a:p>
          <a:p>
            <a:pPr marL="114300" indent="0">
              <a:buNone/>
            </a:pPr>
            <a:endParaRPr lang="hr-HR" sz="1800" dirty="0">
              <a:solidFill>
                <a:schemeClr val="bg2">
                  <a:lumMod val="50000"/>
                </a:schemeClr>
              </a:solidFill>
            </a:endParaRPr>
          </a:p>
          <a:p>
            <a:pPr marL="114300" indent="0">
              <a:buNone/>
            </a:pPr>
            <a:r>
              <a:rPr lang="hr-HR" sz="1800" dirty="0">
                <a:solidFill>
                  <a:schemeClr val="bg2">
                    <a:lumMod val="50000"/>
                  </a:schemeClr>
                </a:solidFill>
              </a:rPr>
              <a:t> </a:t>
            </a:r>
            <a:r>
              <a:rPr lang="hr-HR" sz="1800" i="1" dirty="0" smtClean="0">
                <a:solidFill>
                  <a:schemeClr val="bg2">
                    <a:lumMod val="50000"/>
                  </a:schemeClr>
                </a:solidFill>
              </a:rPr>
              <a:t>”...d.p. određuju vrijednosti, prava, moć i karakteristično ponašanje ljudi  koje uključuje određene norme i ograničanja (npr političari na vlasti, bivši osuđenici, državni službenici, umirovljenici...”</a:t>
            </a:r>
          </a:p>
          <a:p>
            <a:pPr marL="114300" indent="0">
              <a:buNone/>
            </a:pPr>
            <a:endParaRPr lang="hr-HR" sz="1800" dirty="0">
              <a:solidFill>
                <a:schemeClr val="bg2">
                  <a:lumMod val="50000"/>
                </a:schemeClr>
              </a:solidFill>
            </a:endParaRPr>
          </a:p>
          <a:p>
            <a:pPr marL="114300" indent="0" algn="just">
              <a:buFontTx/>
              <a:buChar char="-"/>
            </a:pPr>
            <a:r>
              <a:rPr lang="hr-HR" sz="1800" dirty="0" smtClean="0">
                <a:solidFill>
                  <a:schemeClr val="bg2">
                    <a:lumMod val="50000"/>
                  </a:schemeClr>
                </a:solidFill>
              </a:rPr>
              <a:t>Izostanak udružnih tužbi 2015...</a:t>
            </a:r>
          </a:p>
          <a:p>
            <a:pPr marL="114300" indent="0" algn="just">
              <a:buFontTx/>
              <a:buChar char="-"/>
            </a:pPr>
            <a:r>
              <a:rPr lang="hr-HR" sz="1800" dirty="0" smtClean="0">
                <a:solidFill>
                  <a:schemeClr val="bg2">
                    <a:lumMod val="50000"/>
                  </a:schemeClr>
                </a:solidFill>
              </a:rPr>
              <a:t>Izostanak zahtjeva za objavu presuda u medijima </a:t>
            </a:r>
          </a:p>
          <a:p>
            <a:pPr marL="1051560" lvl="3" indent="0" algn="just">
              <a:buFontTx/>
              <a:buChar char="-"/>
            </a:pPr>
            <a:r>
              <a:rPr lang="hr-HR" sz="1200" dirty="0" smtClean="0">
                <a:solidFill>
                  <a:schemeClr val="bg2">
                    <a:lumMod val="50000"/>
                  </a:schemeClr>
                </a:solidFill>
              </a:rPr>
              <a:t> </a:t>
            </a:r>
            <a:r>
              <a:rPr lang="hr-HR" sz="1800" dirty="0" smtClean="0">
                <a:solidFill>
                  <a:schemeClr val="bg2">
                    <a:lumMod val="50000"/>
                  </a:schemeClr>
                </a:solidFill>
              </a:rPr>
              <a:t>financijsko opterećenje  ranije aktivnih NGO-a</a:t>
            </a:r>
          </a:p>
          <a:p>
            <a:pPr marL="1051560" lvl="3" indent="0" algn="just">
              <a:buFontTx/>
              <a:buChar char="-"/>
            </a:pPr>
            <a:r>
              <a:rPr lang="hr-HR" sz="1800" dirty="0" smtClean="0">
                <a:solidFill>
                  <a:schemeClr val="bg2">
                    <a:lumMod val="50000"/>
                  </a:schemeClr>
                </a:solidFill>
              </a:rPr>
              <a:t>dugotrajnost postupaka – gubi se učinak podizanja razine društvene</a:t>
            </a:r>
          </a:p>
          <a:p>
            <a:pPr marL="1051560" lvl="3" indent="0" algn="just">
              <a:buNone/>
            </a:pPr>
            <a:r>
              <a:rPr lang="hr-HR" sz="1800" dirty="0" smtClean="0">
                <a:solidFill>
                  <a:schemeClr val="bg2">
                    <a:lumMod val="50000"/>
                  </a:schemeClr>
                </a:solidFill>
              </a:rPr>
              <a:t>                                                svijesti </a:t>
            </a:r>
          </a:p>
          <a:p>
            <a:pPr marL="114300" indent="0" algn="just">
              <a:buFontTx/>
              <a:buChar char="-"/>
            </a:pPr>
            <a:endParaRPr lang="hr-HR" sz="1800" dirty="0" smtClean="0">
              <a:solidFill>
                <a:schemeClr val="bg2">
                  <a:lumMod val="50000"/>
                </a:schemeClr>
              </a:solidFill>
            </a:endParaRPr>
          </a:p>
        </p:txBody>
      </p:sp>
    </p:spTree>
    <p:extLst>
      <p:ext uri="{BB962C8B-B14F-4D97-AF65-F5344CB8AC3E}">
        <p14:creationId xmlns:p14="http://schemas.microsoft.com/office/powerpoint/2010/main" val="3042780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hr-HR" sz="2400" b="1" dirty="0"/>
              <a:t>Izazovi u primjeni </a:t>
            </a:r>
            <a:r>
              <a:rPr lang="hr-HR" sz="2400" b="1" dirty="0" err="1"/>
              <a:t>antidiskriminacijskog</a:t>
            </a:r>
            <a:r>
              <a:rPr lang="hr-HR" sz="2400" b="1" dirty="0"/>
              <a:t> </a:t>
            </a:r>
            <a:r>
              <a:rPr lang="hr-HR" sz="2400" b="1" dirty="0" err="1"/>
              <a:t>zakonodoavstva</a:t>
            </a:r>
            <a:r>
              <a:rPr lang="hr-HR" sz="2400" dirty="0"/>
              <a:t/>
            </a:r>
            <a:br>
              <a:rPr lang="hr-HR" sz="2400" dirty="0"/>
            </a:br>
            <a:endParaRPr lang="en-US" altLang="en-US" sz="2400" dirty="0" smtClean="0"/>
          </a:p>
        </p:txBody>
      </p:sp>
      <p:sp>
        <p:nvSpPr>
          <p:cNvPr id="25602" name="Content Placeholder 2"/>
          <p:cNvSpPr>
            <a:spLocks noGrp="1"/>
          </p:cNvSpPr>
          <p:nvPr>
            <p:ph idx="1"/>
          </p:nvPr>
        </p:nvSpPr>
        <p:spPr/>
        <p:txBody>
          <a:bodyPr>
            <a:normAutofit/>
          </a:bodyPr>
          <a:lstStyle/>
          <a:p>
            <a:pPr marL="114300" indent="0">
              <a:buNone/>
            </a:pPr>
            <a:r>
              <a:rPr lang="hr-HR" sz="1900" b="1" dirty="0" smtClean="0">
                <a:solidFill>
                  <a:schemeClr val="bg2">
                    <a:lumMod val="50000"/>
                  </a:schemeClr>
                </a:solidFill>
              </a:rPr>
              <a:t>Na </a:t>
            </a:r>
            <a:r>
              <a:rPr lang="hr-HR" sz="1900" b="1" dirty="0">
                <a:solidFill>
                  <a:schemeClr val="bg2">
                    <a:lumMod val="50000"/>
                  </a:schemeClr>
                </a:solidFill>
              </a:rPr>
              <a:t>strani tužitelja ...</a:t>
            </a:r>
            <a:endParaRPr lang="hr-HR" sz="1900" dirty="0">
              <a:solidFill>
                <a:schemeClr val="bg2">
                  <a:lumMod val="50000"/>
                </a:schemeClr>
              </a:solidFill>
            </a:endParaRPr>
          </a:p>
          <a:p>
            <a:r>
              <a:rPr lang="hr-HR" sz="1900" dirty="0">
                <a:solidFill>
                  <a:schemeClr val="bg2">
                    <a:lumMod val="50000"/>
                  </a:schemeClr>
                </a:solidFill>
              </a:rPr>
              <a:t>Izostanak identifikacije diskriminacijske osnove </a:t>
            </a:r>
          </a:p>
          <a:p>
            <a:r>
              <a:rPr lang="hr-HR" sz="1900" dirty="0">
                <a:solidFill>
                  <a:schemeClr val="bg2">
                    <a:lumMod val="50000"/>
                  </a:schemeClr>
                </a:solidFill>
              </a:rPr>
              <a:t>Isticanje diskriminacijske osnove koja nije navedena u čl. 1 ZSD-a</a:t>
            </a:r>
          </a:p>
          <a:p>
            <a:r>
              <a:rPr lang="hr-HR" sz="1900" dirty="0">
                <a:solidFill>
                  <a:schemeClr val="bg2">
                    <a:lumMod val="50000"/>
                  </a:schemeClr>
                </a:solidFill>
              </a:rPr>
              <a:t>Pogrešno tumačenje značenja </a:t>
            </a:r>
            <a:r>
              <a:rPr lang="hr-HR" sz="1900" dirty="0" err="1">
                <a:solidFill>
                  <a:schemeClr val="bg2">
                    <a:lumMod val="50000"/>
                  </a:schemeClr>
                </a:solidFill>
              </a:rPr>
              <a:t>diskr</a:t>
            </a:r>
            <a:r>
              <a:rPr lang="hr-HR" sz="1900" dirty="0">
                <a:solidFill>
                  <a:schemeClr val="bg2">
                    <a:lumMod val="50000"/>
                  </a:schemeClr>
                </a:solidFill>
              </a:rPr>
              <a:t>. osnove – npr. „društveni položaj“</a:t>
            </a:r>
          </a:p>
          <a:p>
            <a:r>
              <a:rPr lang="hr-HR" sz="1900" dirty="0">
                <a:solidFill>
                  <a:schemeClr val="bg2">
                    <a:lumMod val="50000"/>
                  </a:schemeClr>
                </a:solidFill>
              </a:rPr>
              <a:t>Ne razlikovanje mobinga od diskriminacije</a:t>
            </a:r>
          </a:p>
          <a:p>
            <a:r>
              <a:rPr lang="hr-HR" sz="1900" dirty="0">
                <a:solidFill>
                  <a:schemeClr val="bg2">
                    <a:lumMod val="50000"/>
                  </a:schemeClr>
                </a:solidFill>
              </a:rPr>
              <a:t>Izostanak dokazivanja vjerojatnosti diskriminacije  </a:t>
            </a:r>
          </a:p>
          <a:p>
            <a:pPr marL="114300" indent="0">
              <a:buNone/>
            </a:pPr>
            <a:r>
              <a:rPr lang="hr-HR" sz="1900" dirty="0">
                <a:solidFill>
                  <a:schemeClr val="bg2">
                    <a:lumMod val="50000"/>
                  </a:schemeClr>
                </a:solidFill>
              </a:rPr>
              <a:t>   </a:t>
            </a:r>
            <a:endParaRPr lang="hr-HR" sz="1900" dirty="0" smtClean="0">
              <a:solidFill>
                <a:schemeClr val="bg2">
                  <a:lumMod val="50000"/>
                </a:schemeClr>
              </a:solidFill>
            </a:endParaRPr>
          </a:p>
          <a:p>
            <a:pPr marL="114300" indent="0">
              <a:buNone/>
            </a:pPr>
            <a:r>
              <a:rPr lang="hr-HR" sz="1900" dirty="0" smtClean="0">
                <a:solidFill>
                  <a:schemeClr val="bg2">
                    <a:lumMod val="50000"/>
                  </a:schemeClr>
                </a:solidFill>
              </a:rPr>
              <a:t>           </a:t>
            </a:r>
            <a:r>
              <a:rPr lang="hr-HR" sz="1900" dirty="0">
                <a:solidFill>
                  <a:schemeClr val="bg2">
                    <a:lumMod val="50000"/>
                  </a:schemeClr>
                </a:solidFill>
              </a:rPr>
              <a:t>Radni sporovi – radnici – jedini svjedoci diskriminacije </a:t>
            </a:r>
          </a:p>
          <a:p>
            <a:pPr marL="114300" indent="0">
              <a:buNone/>
            </a:pPr>
            <a:r>
              <a:rPr lang="hr-HR" sz="1900" dirty="0">
                <a:solidFill>
                  <a:schemeClr val="bg2">
                    <a:lumMod val="50000"/>
                  </a:schemeClr>
                </a:solidFill>
              </a:rPr>
              <a:t>                               </a:t>
            </a:r>
            <a:r>
              <a:rPr lang="hr-HR" sz="1900" dirty="0" smtClean="0">
                <a:solidFill>
                  <a:schemeClr val="bg2">
                    <a:lumMod val="50000"/>
                  </a:schemeClr>
                </a:solidFill>
              </a:rPr>
              <a:t>                      -  strah </a:t>
            </a:r>
            <a:r>
              <a:rPr lang="hr-HR" sz="1900" dirty="0">
                <a:solidFill>
                  <a:schemeClr val="bg2">
                    <a:lumMod val="50000"/>
                  </a:schemeClr>
                </a:solidFill>
              </a:rPr>
              <a:t>od viktimizacije </a:t>
            </a:r>
            <a:endParaRPr lang="hr-HR" sz="1900" dirty="0" smtClean="0">
              <a:solidFill>
                <a:schemeClr val="bg2">
                  <a:lumMod val="50000"/>
                </a:schemeClr>
              </a:solidFill>
            </a:endParaRPr>
          </a:p>
          <a:p>
            <a:pPr marL="114300" indent="0">
              <a:buNone/>
            </a:pPr>
            <a:r>
              <a:rPr lang="hr-HR" sz="1900" dirty="0" smtClean="0">
                <a:solidFill>
                  <a:schemeClr val="bg2">
                    <a:lumMod val="50000"/>
                  </a:schemeClr>
                </a:solidFill>
              </a:rPr>
              <a:t>         </a:t>
            </a:r>
            <a:r>
              <a:rPr lang="hr-HR" sz="1900" i="1" dirty="0" smtClean="0">
                <a:solidFill>
                  <a:schemeClr val="bg2">
                    <a:lumMod val="50000"/>
                  </a:schemeClr>
                </a:solidFill>
              </a:rPr>
              <a:t>(Primjer - </a:t>
            </a:r>
            <a:r>
              <a:rPr lang="hr-HR" sz="1900" i="1" dirty="0">
                <a:solidFill>
                  <a:schemeClr val="bg2">
                    <a:lumMod val="50000"/>
                  </a:schemeClr>
                </a:solidFill>
              </a:rPr>
              <a:t>svjedok </a:t>
            </a:r>
            <a:r>
              <a:rPr lang="hr-HR" sz="1900" i="1" dirty="0" smtClean="0">
                <a:solidFill>
                  <a:schemeClr val="bg2">
                    <a:lumMod val="50000"/>
                  </a:schemeClr>
                </a:solidFill>
              </a:rPr>
              <a:t>zaposlenik tuženika, diskr. učenica srednje škole,  </a:t>
            </a:r>
          </a:p>
          <a:p>
            <a:pPr marL="114300" indent="0">
              <a:buNone/>
            </a:pPr>
            <a:r>
              <a:rPr lang="hr-HR" sz="1900" i="1" dirty="0" smtClean="0">
                <a:solidFill>
                  <a:schemeClr val="bg2">
                    <a:lumMod val="50000"/>
                  </a:schemeClr>
                </a:solidFill>
              </a:rPr>
              <a:t>          sud </a:t>
            </a:r>
            <a:r>
              <a:rPr lang="hr-HR" sz="1900" i="1" dirty="0">
                <a:solidFill>
                  <a:schemeClr val="bg2">
                    <a:lumMod val="50000"/>
                  </a:schemeClr>
                </a:solidFill>
              </a:rPr>
              <a:t>cijenio </a:t>
            </a:r>
            <a:r>
              <a:rPr lang="hr-HR" sz="1900" i="1" u="sng" dirty="0">
                <a:solidFill>
                  <a:schemeClr val="bg2">
                    <a:lumMod val="50000"/>
                  </a:schemeClr>
                </a:solidFill>
              </a:rPr>
              <a:t>poslovnu i financijsku vezu </a:t>
            </a:r>
            <a:r>
              <a:rPr lang="hr-HR" sz="1900" i="1" dirty="0">
                <a:solidFill>
                  <a:schemeClr val="bg2">
                    <a:lumMod val="50000"/>
                  </a:schemeClr>
                </a:solidFill>
              </a:rPr>
              <a:t>svjedoka s tuženicima)</a:t>
            </a:r>
          </a:p>
          <a:p>
            <a:pPr marL="114300" indent="0">
              <a:buNone/>
            </a:pPr>
            <a:r>
              <a:rPr lang="hr-HR" sz="1900" i="1" dirty="0">
                <a:solidFill>
                  <a:schemeClr val="bg2">
                    <a:lumMod val="50000"/>
                  </a:schemeClr>
                </a:solidFill>
              </a:rPr>
              <a:t> </a:t>
            </a:r>
          </a:p>
          <a:p>
            <a:pPr marL="114300" indent="0" eaLnBrk="1" hangingPunct="1">
              <a:buNone/>
            </a:pPr>
            <a:endParaRPr lang="en-US" altLang="en-US" dirty="0" smtClean="0"/>
          </a:p>
        </p:txBody>
      </p:sp>
    </p:spTree>
    <p:extLst>
      <p:ext uri="{BB962C8B-B14F-4D97-AF65-F5344CB8AC3E}">
        <p14:creationId xmlns:p14="http://schemas.microsoft.com/office/powerpoint/2010/main" val="851563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ctr" eaLnBrk="1" hangingPunct="1"/>
            <a:r>
              <a:rPr lang="hr-HR" altLang="en-US" sz="2400" dirty="0" smtClean="0"/>
              <a:t>Izazovi</a:t>
            </a:r>
          </a:p>
        </p:txBody>
      </p:sp>
      <p:sp>
        <p:nvSpPr>
          <p:cNvPr id="3" name="Content Placeholder 2"/>
          <p:cNvSpPr>
            <a:spLocks noGrp="1"/>
          </p:cNvSpPr>
          <p:nvPr>
            <p:ph idx="1"/>
          </p:nvPr>
        </p:nvSpPr>
        <p:spPr/>
        <p:txBody>
          <a:bodyPr>
            <a:normAutofit lnSpcReduction="10000"/>
          </a:bodyPr>
          <a:lstStyle/>
          <a:p>
            <a:pPr marL="114300" indent="0">
              <a:buNone/>
            </a:pPr>
            <a:r>
              <a:rPr lang="hr-HR" sz="1800" b="1" dirty="0">
                <a:solidFill>
                  <a:schemeClr val="bg2">
                    <a:lumMod val="50000"/>
                  </a:schemeClr>
                </a:solidFill>
              </a:rPr>
              <a:t>Na strani suda </a:t>
            </a:r>
            <a:r>
              <a:rPr lang="hr-HR" sz="1800" b="1" dirty="0" smtClean="0">
                <a:solidFill>
                  <a:schemeClr val="bg2">
                    <a:lumMod val="50000"/>
                  </a:schemeClr>
                </a:solidFill>
              </a:rPr>
              <a:t>...</a:t>
            </a:r>
          </a:p>
          <a:p>
            <a:pPr marL="114300" indent="0">
              <a:buNone/>
            </a:pPr>
            <a:endParaRPr lang="hr-HR" sz="1800" dirty="0">
              <a:solidFill>
                <a:schemeClr val="bg2">
                  <a:lumMod val="50000"/>
                </a:schemeClr>
              </a:solidFill>
            </a:endParaRPr>
          </a:p>
          <a:p>
            <a:r>
              <a:rPr lang="hr-HR" sz="1800" dirty="0">
                <a:solidFill>
                  <a:schemeClr val="bg2">
                    <a:lumMod val="50000"/>
                  </a:schemeClr>
                </a:solidFill>
              </a:rPr>
              <a:t>Primjena </a:t>
            </a:r>
            <a:r>
              <a:rPr lang="hr-HR" sz="1800" b="1" dirty="0">
                <a:solidFill>
                  <a:schemeClr val="bg2">
                    <a:lumMod val="50000"/>
                  </a:schemeClr>
                </a:solidFill>
              </a:rPr>
              <a:t>načela prebacivanja tereta dokazivanja</a:t>
            </a:r>
            <a:r>
              <a:rPr lang="hr-HR" sz="1800" dirty="0">
                <a:solidFill>
                  <a:schemeClr val="bg2">
                    <a:lumMod val="50000"/>
                  </a:schemeClr>
                </a:solidFill>
              </a:rPr>
              <a:t> (dokazivanje iznad stupnja vjerojatnosti</a:t>
            </a:r>
            <a:r>
              <a:rPr lang="hr-HR" sz="1800" dirty="0" smtClean="0">
                <a:solidFill>
                  <a:schemeClr val="bg2">
                    <a:lumMod val="50000"/>
                  </a:schemeClr>
                </a:solidFill>
              </a:rPr>
              <a:t>)</a:t>
            </a:r>
          </a:p>
          <a:p>
            <a:pPr marL="114300" indent="0">
              <a:buNone/>
            </a:pPr>
            <a:endParaRPr lang="hr-HR" sz="1800" dirty="0">
              <a:solidFill>
                <a:schemeClr val="bg2">
                  <a:lumMod val="50000"/>
                </a:schemeClr>
              </a:solidFill>
            </a:endParaRPr>
          </a:p>
          <a:p>
            <a:r>
              <a:rPr lang="hr-HR" sz="1800" dirty="0">
                <a:solidFill>
                  <a:schemeClr val="bg2">
                    <a:lumMod val="50000"/>
                  </a:schemeClr>
                </a:solidFill>
              </a:rPr>
              <a:t>Radni sporovi </a:t>
            </a:r>
            <a:r>
              <a:rPr lang="hr-HR" sz="1800" dirty="0" smtClean="0">
                <a:solidFill>
                  <a:schemeClr val="bg2">
                    <a:lumMod val="50000"/>
                  </a:schemeClr>
                </a:solidFill>
              </a:rPr>
              <a:t>–široko  </a:t>
            </a:r>
            <a:r>
              <a:rPr lang="hr-HR" sz="1800" dirty="0">
                <a:solidFill>
                  <a:schemeClr val="bg2">
                    <a:lumMod val="50000"/>
                  </a:schemeClr>
                </a:solidFill>
              </a:rPr>
              <a:t>tumačenje </a:t>
            </a:r>
            <a:r>
              <a:rPr lang="hr-HR" sz="1800" b="1" dirty="0">
                <a:solidFill>
                  <a:schemeClr val="bg2">
                    <a:lumMod val="50000"/>
                  </a:schemeClr>
                </a:solidFill>
              </a:rPr>
              <a:t>autonomije poslodavca </a:t>
            </a:r>
            <a:r>
              <a:rPr lang="hr-HR" sz="1800" dirty="0">
                <a:solidFill>
                  <a:schemeClr val="bg2">
                    <a:lumMod val="50000"/>
                  </a:schemeClr>
                </a:solidFill>
              </a:rPr>
              <a:t>pri formiranju poslovne </a:t>
            </a:r>
            <a:r>
              <a:rPr lang="hr-HR" sz="1800" dirty="0" smtClean="0">
                <a:solidFill>
                  <a:schemeClr val="bg2">
                    <a:lumMod val="50000"/>
                  </a:schemeClr>
                </a:solidFill>
              </a:rPr>
              <a:t>politike</a:t>
            </a:r>
          </a:p>
          <a:p>
            <a:pPr marL="114300" indent="0">
              <a:buNone/>
            </a:pPr>
            <a:endParaRPr lang="hr-HR" sz="1800" dirty="0">
              <a:solidFill>
                <a:schemeClr val="bg2">
                  <a:lumMod val="50000"/>
                </a:schemeClr>
              </a:solidFill>
            </a:endParaRPr>
          </a:p>
          <a:p>
            <a:r>
              <a:rPr lang="hr-HR" sz="1800" dirty="0">
                <a:solidFill>
                  <a:schemeClr val="bg2">
                    <a:lumMod val="50000"/>
                  </a:schemeClr>
                </a:solidFill>
              </a:rPr>
              <a:t>Utvrđivanje </a:t>
            </a:r>
            <a:r>
              <a:rPr lang="hr-HR" sz="1800" b="1" dirty="0">
                <a:solidFill>
                  <a:schemeClr val="bg2">
                    <a:lumMod val="50000"/>
                  </a:schemeClr>
                </a:solidFill>
              </a:rPr>
              <a:t>namjere tuženika</a:t>
            </a:r>
            <a:r>
              <a:rPr lang="hr-HR" sz="1800" dirty="0">
                <a:solidFill>
                  <a:schemeClr val="bg2">
                    <a:lumMod val="50000"/>
                  </a:schemeClr>
                </a:solidFill>
              </a:rPr>
              <a:t> da provodi diskriminaciju - </a:t>
            </a:r>
            <a:r>
              <a:rPr lang="hr-HR" sz="1800" i="1" dirty="0">
                <a:solidFill>
                  <a:schemeClr val="bg2">
                    <a:lumMod val="50000"/>
                  </a:schemeClr>
                </a:solidFill>
              </a:rPr>
              <a:t>Vrhovni sud RH </a:t>
            </a:r>
            <a:endParaRPr lang="hr-HR" sz="1800" i="1" dirty="0" smtClean="0">
              <a:solidFill>
                <a:schemeClr val="bg2">
                  <a:lumMod val="50000"/>
                </a:schemeClr>
              </a:solidFill>
            </a:endParaRPr>
          </a:p>
          <a:p>
            <a:pPr>
              <a:buNone/>
            </a:pPr>
            <a:r>
              <a:rPr lang="hr-HR" sz="1800" i="1" dirty="0" smtClean="0">
                <a:solidFill>
                  <a:schemeClr val="bg2">
                    <a:lumMod val="50000"/>
                  </a:schemeClr>
                </a:solidFill>
              </a:rPr>
              <a:t>     Gž-21/13 </a:t>
            </a:r>
            <a:r>
              <a:rPr lang="hr-HR" sz="1800" i="1" dirty="0">
                <a:solidFill>
                  <a:schemeClr val="bg2">
                    <a:lumMod val="50000"/>
                  </a:schemeClr>
                </a:solidFill>
              </a:rPr>
              <a:t>– bitni učinci postupanja, a ne namjera </a:t>
            </a:r>
            <a:r>
              <a:rPr lang="hr-HR" sz="1800" i="1" dirty="0" smtClean="0">
                <a:solidFill>
                  <a:schemeClr val="bg2">
                    <a:lumMod val="50000"/>
                  </a:schemeClr>
                </a:solidFill>
              </a:rPr>
              <a:t>tuženika </a:t>
            </a:r>
            <a:r>
              <a:rPr lang="hr-HR" sz="1800" i="1" dirty="0">
                <a:solidFill>
                  <a:schemeClr val="bg2">
                    <a:lumMod val="50000"/>
                  </a:schemeClr>
                </a:solidFill>
              </a:rPr>
              <a:t>da provodi diskriminaciju </a:t>
            </a:r>
            <a:endParaRPr lang="hr-HR" sz="1800" i="1" dirty="0" smtClean="0">
              <a:solidFill>
                <a:schemeClr val="bg2">
                  <a:lumMod val="50000"/>
                </a:schemeClr>
              </a:solidFill>
            </a:endParaRPr>
          </a:p>
          <a:p>
            <a:pPr marL="114300" indent="0">
              <a:buNone/>
            </a:pPr>
            <a:endParaRPr lang="hr-HR" sz="1800" dirty="0">
              <a:solidFill>
                <a:schemeClr val="bg2">
                  <a:lumMod val="50000"/>
                </a:schemeClr>
              </a:solidFill>
            </a:endParaRPr>
          </a:p>
          <a:p>
            <a:r>
              <a:rPr lang="hr-HR" sz="1800" dirty="0">
                <a:solidFill>
                  <a:schemeClr val="bg2">
                    <a:lumMod val="50000"/>
                  </a:schemeClr>
                </a:solidFill>
              </a:rPr>
              <a:t>Inzistiranje na </a:t>
            </a:r>
            <a:r>
              <a:rPr lang="hr-HR" sz="1800" b="1" dirty="0" err="1">
                <a:solidFill>
                  <a:schemeClr val="bg2">
                    <a:lumMod val="50000"/>
                  </a:schemeClr>
                </a:solidFill>
              </a:rPr>
              <a:t>komparatoru</a:t>
            </a:r>
            <a:r>
              <a:rPr lang="hr-HR" sz="1800" b="1" dirty="0">
                <a:solidFill>
                  <a:schemeClr val="bg2">
                    <a:lumMod val="50000"/>
                  </a:schemeClr>
                </a:solidFill>
              </a:rPr>
              <a:t> </a:t>
            </a:r>
            <a:r>
              <a:rPr lang="hr-HR" sz="1800" dirty="0">
                <a:solidFill>
                  <a:schemeClr val="bg2">
                    <a:lumMod val="50000"/>
                  </a:schemeClr>
                </a:solidFill>
              </a:rPr>
              <a:t>– Europski sud pravde – </a:t>
            </a:r>
            <a:r>
              <a:rPr lang="hr-HR" sz="1800" dirty="0" err="1">
                <a:solidFill>
                  <a:schemeClr val="bg2">
                    <a:lumMod val="50000"/>
                  </a:schemeClr>
                </a:solidFill>
              </a:rPr>
              <a:t>Feryn</a:t>
            </a:r>
            <a:r>
              <a:rPr lang="hr-HR" sz="1800" dirty="0">
                <a:solidFill>
                  <a:schemeClr val="bg2">
                    <a:lumMod val="50000"/>
                  </a:schemeClr>
                </a:solidFill>
              </a:rPr>
              <a:t> v. Belgija </a:t>
            </a:r>
            <a:endParaRPr lang="hr-HR" sz="1800" dirty="0" smtClean="0">
              <a:solidFill>
                <a:schemeClr val="bg2">
                  <a:lumMod val="50000"/>
                </a:schemeClr>
              </a:solidFill>
            </a:endParaRPr>
          </a:p>
          <a:p>
            <a:pPr>
              <a:buNone/>
            </a:pPr>
            <a:r>
              <a:rPr lang="hr-HR" sz="1800" dirty="0" smtClean="0">
                <a:solidFill>
                  <a:schemeClr val="bg2">
                    <a:lumMod val="50000"/>
                  </a:schemeClr>
                </a:solidFill>
              </a:rPr>
              <a:t>                                                                                                      (</a:t>
            </a:r>
            <a:r>
              <a:rPr lang="hr-HR" sz="1800" dirty="0">
                <a:solidFill>
                  <a:schemeClr val="bg2">
                    <a:lumMod val="50000"/>
                  </a:schemeClr>
                </a:solidFill>
              </a:rPr>
              <a:t>C-54/07)</a:t>
            </a:r>
          </a:p>
          <a:p>
            <a:pPr marL="114300" indent="0">
              <a:buNone/>
            </a:pPr>
            <a:r>
              <a:rPr lang="hr-HR" sz="1800" i="1" dirty="0" smtClean="0">
                <a:solidFill>
                  <a:schemeClr val="bg2">
                    <a:lumMod val="50000"/>
                  </a:schemeClr>
                </a:solidFill>
              </a:rPr>
              <a:t>Izostanak </a:t>
            </a:r>
            <a:r>
              <a:rPr lang="hr-HR" sz="1800" i="1" dirty="0">
                <a:solidFill>
                  <a:schemeClr val="bg2">
                    <a:lumMod val="50000"/>
                  </a:schemeClr>
                </a:solidFill>
              </a:rPr>
              <a:t>identifikacije konkretne osobe diskriminirane poslovnom politikom </a:t>
            </a:r>
            <a:r>
              <a:rPr lang="hr-HR" sz="1800" i="1" dirty="0" smtClean="0">
                <a:solidFill>
                  <a:schemeClr val="bg2">
                    <a:lumMod val="50000"/>
                  </a:schemeClr>
                </a:solidFill>
              </a:rPr>
              <a:t>poslodavca </a:t>
            </a:r>
            <a:r>
              <a:rPr lang="hr-HR" sz="1800" i="1" dirty="0">
                <a:solidFill>
                  <a:schemeClr val="bg2">
                    <a:lumMod val="50000"/>
                  </a:schemeClr>
                </a:solidFill>
              </a:rPr>
              <a:t>(osobe sjevernoafričkog podrijetla)</a:t>
            </a:r>
            <a:endParaRPr lang="hr-HR" sz="1800" dirty="0">
              <a:solidFill>
                <a:schemeClr val="bg2">
                  <a:lumMod val="50000"/>
                </a:schemeClr>
              </a:solidFill>
            </a:endParaRPr>
          </a:p>
          <a:p>
            <a:pPr marL="114300" indent="0">
              <a:buNone/>
            </a:pPr>
            <a:endParaRPr lang="hr-HR" sz="1800" dirty="0">
              <a:solidFill>
                <a:schemeClr val="bg2">
                  <a:lumMod val="50000"/>
                </a:schemeClr>
              </a:solidFill>
            </a:endParaRPr>
          </a:p>
          <a:p>
            <a:pPr marL="114300" indent="0" algn="just" eaLnBrk="1" hangingPunct="1">
              <a:lnSpc>
                <a:spcPct val="80000"/>
              </a:lnSpc>
              <a:buNone/>
            </a:pPr>
            <a:endParaRPr lang="hr-HR" altLang="sr-Latn-RS" sz="1800" dirty="0" smtClean="0">
              <a:solidFill>
                <a:schemeClr val="bg2">
                  <a:lumMod val="50000"/>
                </a:schemeClr>
              </a:solidFill>
            </a:endParaRPr>
          </a:p>
        </p:txBody>
      </p:sp>
    </p:spTree>
    <p:extLst>
      <p:ext uri="{BB962C8B-B14F-4D97-AF65-F5344CB8AC3E}">
        <p14:creationId xmlns:p14="http://schemas.microsoft.com/office/powerpoint/2010/main" val="394183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Individualne tužbe</a:t>
            </a:r>
            <a:endParaRPr lang="hr-HR" sz="2400" dirty="0"/>
          </a:p>
        </p:txBody>
      </p:sp>
      <p:sp>
        <p:nvSpPr>
          <p:cNvPr id="3" name="Rezervirano mjesto sadržaja 2"/>
          <p:cNvSpPr>
            <a:spLocks noGrp="1"/>
          </p:cNvSpPr>
          <p:nvPr>
            <p:ph idx="1"/>
          </p:nvPr>
        </p:nvSpPr>
        <p:spPr/>
        <p:txBody>
          <a:bodyPr>
            <a:normAutofit fontScale="92500" lnSpcReduction="10000"/>
          </a:bodyPr>
          <a:lstStyle/>
          <a:p>
            <a:r>
              <a:rPr lang="hr-HR" sz="1900" b="1" dirty="0" smtClean="0">
                <a:solidFill>
                  <a:schemeClr val="bg2">
                    <a:lumMod val="50000"/>
                  </a:schemeClr>
                </a:solidFill>
                <a:latin typeface="+mj-lt"/>
              </a:rPr>
              <a:t>Radni sporovi</a:t>
            </a:r>
            <a:r>
              <a:rPr lang="hr-HR" sz="1900" dirty="0" smtClean="0">
                <a:solidFill>
                  <a:schemeClr val="bg2">
                    <a:lumMod val="50000"/>
                  </a:schemeClr>
                </a:solidFill>
                <a:latin typeface="+mj-lt"/>
              </a:rPr>
              <a:t>: </a:t>
            </a:r>
          </a:p>
          <a:p>
            <a:pPr marL="114300" indent="0">
              <a:buNone/>
            </a:pPr>
            <a:r>
              <a:rPr lang="hr-HR" sz="1900" dirty="0">
                <a:solidFill>
                  <a:schemeClr val="bg2">
                    <a:lumMod val="50000"/>
                  </a:schemeClr>
                </a:solidFill>
                <a:latin typeface="+mj-lt"/>
              </a:rPr>
              <a:t> </a:t>
            </a:r>
            <a:r>
              <a:rPr lang="hr-HR" sz="1900" dirty="0" smtClean="0">
                <a:solidFill>
                  <a:schemeClr val="bg2">
                    <a:lumMod val="50000"/>
                  </a:schemeClr>
                </a:solidFill>
                <a:latin typeface="+mj-lt"/>
              </a:rPr>
              <a:t>    - </a:t>
            </a:r>
            <a:r>
              <a:rPr lang="hr-HR" sz="1900" b="1" u="sng" dirty="0" smtClean="0">
                <a:solidFill>
                  <a:schemeClr val="bg2">
                    <a:lumMod val="50000"/>
                  </a:schemeClr>
                </a:solidFill>
                <a:latin typeface="+mj-lt"/>
              </a:rPr>
              <a:t>najčešći </a:t>
            </a:r>
            <a:r>
              <a:rPr lang="hr-HR" sz="1900" dirty="0" smtClean="0">
                <a:solidFill>
                  <a:schemeClr val="bg2">
                    <a:lumMod val="50000"/>
                  </a:schemeClr>
                </a:solidFill>
                <a:latin typeface="+mj-lt"/>
              </a:rPr>
              <a:t>diskriminacijski postupci </a:t>
            </a:r>
          </a:p>
          <a:p>
            <a:pPr marL="114300" indent="0">
              <a:buNone/>
            </a:pPr>
            <a:r>
              <a:rPr lang="hr-HR" sz="1900" dirty="0" smtClean="0">
                <a:solidFill>
                  <a:schemeClr val="bg2">
                    <a:lumMod val="50000"/>
                  </a:schemeClr>
                </a:solidFill>
                <a:latin typeface="+mj-lt"/>
              </a:rPr>
              <a:t>     - uglavnom se pokreću tek </a:t>
            </a:r>
            <a:r>
              <a:rPr lang="hr-HR" sz="1900" b="1" u="sng" dirty="0" smtClean="0">
                <a:solidFill>
                  <a:schemeClr val="bg2">
                    <a:lumMod val="50000"/>
                  </a:schemeClr>
                </a:solidFill>
                <a:latin typeface="+mj-lt"/>
              </a:rPr>
              <a:t>nakon prestanka radnog odnosa </a:t>
            </a:r>
            <a:r>
              <a:rPr lang="hr-HR" sz="1900" dirty="0" smtClean="0">
                <a:solidFill>
                  <a:schemeClr val="bg2">
                    <a:lumMod val="50000"/>
                  </a:schemeClr>
                </a:solidFill>
                <a:latin typeface="+mj-lt"/>
              </a:rPr>
              <a:t>(otkaza) </a:t>
            </a:r>
          </a:p>
          <a:p>
            <a:pPr marL="114300" indent="0">
              <a:buNone/>
            </a:pPr>
            <a:r>
              <a:rPr lang="hr-HR" sz="1900" dirty="0">
                <a:solidFill>
                  <a:schemeClr val="bg2">
                    <a:lumMod val="50000"/>
                  </a:schemeClr>
                </a:solidFill>
                <a:latin typeface="+mj-lt"/>
              </a:rPr>
              <a:t> </a:t>
            </a:r>
            <a:r>
              <a:rPr lang="hr-HR" sz="1900" dirty="0" smtClean="0">
                <a:solidFill>
                  <a:schemeClr val="bg2">
                    <a:lumMod val="50000"/>
                  </a:schemeClr>
                </a:solidFill>
                <a:latin typeface="+mj-lt"/>
              </a:rPr>
              <a:t>    - diskriminacija se najčešće ističe kao </a:t>
            </a:r>
            <a:r>
              <a:rPr lang="hr-HR" sz="1900" b="1" u="sng" dirty="0" smtClean="0">
                <a:solidFill>
                  <a:schemeClr val="bg2">
                    <a:lumMod val="50000"/>
                  </a:schemeClr>
                </a:solidFill>
                <a:latin typeface="+mj-lt"/>
              </a:rPr>
              <a:t>jedan od argumenata </a:t>
            </a:r>
          </a:p>
          <a:p>
            <a:pPr marL="114300" indent="0">
              <a:buNone/>
            </a:pPr>
            <a:r>
              <a:rPr lang="hr-HR" sz="1900" dirty="0" smtClean="0">
                <a:solidFill>
                  <a:schemeClr val="bg2">
                    <a:lumMod val="50000"/>
                  </a:schemeClr>
                </a:solidFill>
                <a:latin typeface="+mj-lt"/>
              </a:rPr>
              <a:t>        nezakonitog postupanja poslodavca </a:t>
            </a:r>
          </a:p>
          <a:p>
            <a:pPr>
              <a:buFontTx/>
              <a:buChar char="-"/>
            </a:pPr>
            <a:endParaRPr lang="hr-HR" sz="1900" dirty="0" smtClean="0">
              <a:solidFill>
                <a:schemeClr val="bg2">
                  <a:lumMod val="50000"/>
                </a:schemeClr>
              </a:solidFill>
              <a:latin typeface="+mj-lt"/>
            </a:endParaRPr>
          </a:p>
          <a:p>
            <a:pPr>
              <a:buFontTx/>
              <a:buChar char="-"/>
            </a:pPr>
            <a:endParaRPr lang="hr-HR" sz="1900" dirty="0" smtClean="0">
              <a:solidFill>
                <a:schemeClr val="bg2">
                  <a:lumMod val="50000"/>
                </a:schemeClr>
              </a:solidFill>
              <a:latin typeface="+mj-lt"/>
            </a:endParaRPr>
          </a:p>
          <a:p>
            <a:r>
              <a:rPr lang="hr-HR" sz="1900" dirty="0" smtClean="0">
                <a:solidFill>
                  <a:schemeClr val="bg2">
                    <a:lumMod val="50000"/>
                  </a:schemeClr>
                </a:solidFill>
                <a:latin typeface="+mj-lt"/>
              </a:rPr>
              <a:t>  Razlog ovakve prakse tužitelja: </a:t>
            </a:r>
          </a:p>
          <a:p>
            <a:pPr marL="114300" indent="0">
              <a:buNone/>
            </a:pPr>
            <a:r>
              <a:rPr lang="hr-HR" sz="1900" dirty="0">
                <a:solidFill>
                  <a:schemeClr val="bg2">
                    <a:lumMod val="50000"/>
                  </a:schemeClr>
                </a:solidFill>
                <a:latin typeface="+mj-lt"/>
              </a:rPr>
              <a:t> </a:t>
            </a:r>
            <a:r>
              <a:rPr lang="hr-HR" sz="1900" dirty="0" smtClean="0">
                <a:solidFill>
                  <a:schemeClr val="bg2">
                    <a:lumMod val="50000"/>
                  </a:schemeClr>
                </a:solidFill>
                <a:latin typeface="+mj-lt"/>
              </a:rPr>
              <a:t>       - strah od daljnje </a:t>
            </a:r>
            <a:r>
              <a:rPr lang="hr-HR" sz="1900" b="1" u="sng" dirty="0" smtClean="0">
                <a:solidFill>
                  <a:schemeClr val="bg2">
                    <a:lumMod val="50000"/>
                  </a:schemeClr>
                </a:solidFill>
                <a:latin typeface="+mj-lt"/>
              </a:rPr>
              <a:t>viktimizacije</a:t>
            </a:r>
            <a:r>
              <a:rPr lang="hr-HR" sz="1900" dirty="0" smtClean="0">
                <a:solidFill>
                  <a:schemeClr val="bg2">
                    <a:lumMod val="50000"/>
                  </a:schemeClr>
                </a:solidFill>
                <a:latin typeface="+mj-lt"/>
              </a:rPr>
              <a:t> od strane </a:t>
            </a:r>
            <a:r>
              <a:rPr lang="hr-HR" sz="1900" dirty="0">
                <a:solidFill>
                  <a:schemeClr val="bg2">
                    <a:lumMod val="50000"/>
                  </a:schemeClr>
                </a:solidFill>
                <a:latin typeface="+mj-lt"/>
              </a:rPr>
              <a:t>p</a:t>
            </a:r>
            <a:r>
              <a:rPr lang="hr-HR" sz="1900" dirty="0" smtClean="0">
                <a:solidFill>
                  <a:schemeClr val="bg2">
                    <a:lumMod val="50000"/>
                  </a:schemeClr>
                </a:solidFill>
                <a:latin typeface="+mj-lt"/>
              </a:rPr>
              <a:t>oslodavca </a:t>
            </a:r>
          </a:p>
          <a:p>
            <a:pPr marL="114300" indent="0">
              <a:buNone/>
            </a:pPr>
            <a:r>
              <a:rPr lang="hr-HR" sz="1900" dirty="0">
                <a:solidFill>
                  <a:schemeClr val="bg2">
                    <a:lumMod val="50000"/>
                  </a:schemeClr>
                </a:solidFill>
                <a:latin typeface="+mj-lt"/>
              </a:rPr>
              <a:t> </a:t>
            </a:r>
            <a:r>
              <a:rPr lang="hr-HR" sz="1900" dirty="0" smtClean="0">
                <a:solidFill>
                  <a:schemeClr val="bg2">
                    <a:lumMod val="50000"/>
                  </a:schemeClr>
                </a:solidFill>
                <a:latin typeface="+mj-lt"/>
              </a:rPr>
              <a:t>       - </a:t>
            </a:r>
            <a:r>
              <a:rPr lang="hr-HR" sz="1900" b="1" u="sng" dirty="0" smtClean="0">
                <a:solidFill>
                  <a:schemeClr val="bg2">
                    <a:lumMod val="50000"/>
                  </a:schemeClr>
                </a:solidFill>
                <a:latin typeface="+mj-lt"/>
              </a:rPr>
              <a:t>dugotrajnost i neizvjesnost </a:t>
            </a:r>
            <a:r>
              <a:rPr lang="hr-HR" sz="1900" dirty="0" smtClean="0">
                <a:solidFill>
                  <a:schemeClr val="bg2">
                    <a:lumMod val="50000"/>
                  </a:schemeClr>
                </a:solidFill>
                <a:latin typeface="+mj-lt"/>
              </a:rPr>
              <a:t>sudskih postupaka</a:t>
            </a:r>
          </a:p>
          <a:p>
            <a:pPr marL="114300" indent="0">
              <a:buNone/>
            </a:pPr>
            <a:r>
              <a:rPr lang="hr-HR" sz="1900" dirty="0">
                <a:solidFill>
                  <a:schemeClr val="bg2">
                    <a:lumMod val="50000"/>
                  </a:schemeClr>
                </a:solidFill>
                <a:latin typeface="+mj-lt"/>
              </a:rPr>
              <a:t> </a:t>
            </a:r>
            <a:r>
              <a:rPr lang="hr-HR" sz="1900" dirty="0" smtClean="0">
                <a:solidFill>
                  <a:schemeClr val="bg2">
                    <a:lumMod val="50000"/>
                  </a:schemeClr>
                </a:solidFill>
                <a:latin typeface="+mj-lt"/>
              </a:rPr>
              <a:t>       - </a:t>
            </a:r>
            <a:r>
              <a:rPr lang="hr-HR" sz="1900" b="1" u="sng" dirty="0" smtClean="0">
                <a:solidFill>
                  <a:schemeClr val="bg2">
                    <a:lumMod val="50000"/>
                  </a:schemeClr>
                </a:solidFill>
                <a:latin typeface="+mj-lt"/>
              </a:rPr>
              <a:t>visoki troškovi </a:t>
            </a:r>
            <a:r>
              <a:rPr lang="hr-HR" sz="1900" dirty="0" smtClean="0">
                <a:solidFill>
                  <a:schemeClr val="bg2">
                    <a:lumMod val="50000"/>
                  </a:schemeClr>
                </a:solidFill>
                <a:latin typeface="+mj-lt"/>
              </a:rPr>
              <a:t>sudskih postupaka  </a:t>
            </a:r>
          </a:p>
          <a:p>
            <a:pPr marL="114300" indent="0">
              <a:buNone/>
            </a:pPr>
            <a:r>
              <a:rPr lang="hr-HR" sz="1900" dirty="0" smtClean="0">
                <a:solidFill>
                  <a:schemeClr val="bg2">
                    <a:lumMod val="50000"/>
                  </a:schemeClr>
                </a:solidFill>
                <a:latin typeface="+mj-lt"/>
              </a:rPr>
              <a:t>        </a:t>
            </a:r>
            <a:r>
              <a:rPr lang="hr-HR" sz="1900" b="1" u="sng" dirty="0" smtClean="0">
                <a:solidFill>
                  <a:schemeClr val="bg2">
                    <a:lumMod val="50000"/>
                  </a:schemeClr>
                </a:solidFill>
                <a:latin typeface="+mj-lt"/>
              </a:rPr>
              <a:t>- financijska nejednakost </a:t>
            </a:r>
            <a:r>
              <a:rPr lang="hr-HR" sz="1900" dirty="0" smtClean="0">
                <a:solidFill>
                  <a:schemeClr val="bg2">
                    <a:lumMod val="50000"/>
                  </a:schemeClr>
                </a:solidFill>
                <a:latin typeface="+mj-lt"/>
              </a:rPr>
              <a:t>stranaka postupka</a:t>
            </a:r>
          </a:p>
          <a:p>
            <a:pPr marL="114300" indent="0">
              <a:buNone/>
            </a:pPr>
            <a:endParaRPr lang="hr-HR" sz="1900" dirty="0" smtClean="0">
              <a:solidFill>
                <a:schemeClr val="bg2">
                  <a:lumMod val="50000"/>
                </a:schemeClr>
              </a:solidFill>
              <a:latin typeface="+mj-lt"/>
            </a:endParaRPr>
          </a:p>
          <a:p>
            <a:pPr marL="114300" indent="0">
              <a:buNone/>
            </a:pPr>
            <a:r>
              <a:rPr lang="hr-HR" sz="1900" dirty="0" smtClean="0">
                <a:solidFill>
                  <a:schemeClr val="bg2">
                    <a:lumMod val="50000"/>
                  </a:schemeClr>
                </a:solidFill>
                <a:latin typeface="+mj-lt"/>
              </a:rPr>
              <a:t>ALTERNATIVA – pritužbe pučkom i posebnim pravobraniteljima</a:t>
            </a:r>
          </a:p>
          <a:p>
            <a:pPr marL="114300" indent="0">
              <a:buNone/>
            </a:pPr>
            <a:r>
              <a:rPr lang="hr-HR" sz="1900" dirty="0" smtClean="0">
                <a:solidFill>
                  <a:schemeClr val="bg2">
                    <a:lumMod val="50000"/>
                  </a:schemeClr>
                </a:solidFill>
                <a:latin typeface="+mj-lt"/>
              </a:rPr>
              <a:t>                             - Inpekcija rada </a:t>
            </a:r>
          </a:p>
          <a:p>
            <a:endParaRPr lang="hr-HR" sz="1900" dirty="0" smtClean="0">
              <a:solidFill>
                <a:schemeClr val="bg2">
                  <a:lumMod val="50000"/>
                </a:schemeClr>
              </a:solidFill>
              <a:latin typeface="+mj-lt"/>
            </a:endParaRPr>
          </a:p>
          <a:p>
            <a:endParaRPr lang="hr-HR" sz="1800" dirty="0">
              <a:solidFill>
                <a:schemeClr val="bg2">
                  <a:lumMod val="50000"/>
                </a:schemeClr>
              </a:solidFill>
              <a:latin typeface="+mj-lt"/>
            </a:endParaRPr>
          </a:p>
        </p:txBody>
      </p:sp>
    </p:spTree>
    <p:extLst>
      <p:ext uri="{BB962C8B-B14F-4D97-AF65-F5344CB8AC3E}">
        <p14:creationId xmlns:p14="http://schemas.microsoft.com/office/powerpoint/2010/main" val="362016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Individualne tužbe</a:t>
            </a:r>
            <a:endParaRPr lang="hr-HR" sz="2400" dirty="0"/>
          </a:p>
        </p:txBody>
      </p:sp>
      <p:sp>
        <p:nvSpPr>
          <p:cNvPr id="3" name="Rezervirano mjesto sadržaja 2"/>
          <p:cNvSpPr>
            <a:spLocks noGrp="1"/>
          </p:cNvSpPr>
          <p:nvPr>
            <p:ph idx="1"/>
          </p:nvPr>
        </p:nvSpPr>
        <p:spPr/>
        <p:txBody>
          <a:bodyPr>
            <a:normAutofit fontScale="92500" lnSpcReduction="20000"/>
          </a:bodyPr>
          <a:lstStyle/>
          <a:p>
            <a:pPr marL="0" indent="0">
              <a:buNone/>
            </a:pPr>
            <a:r>
              <a:rPr lang="hr-HR" sz="1900" b="1" i="1" dirty="0" smtClean="0">
                <a:solidFill>
                  <a:schemeClr val="bg2">
                    <a:lumMod val="50000"/>
                  </a:schemeClr>
                </a:solidFill>
              </a:rPr>
              <a:t>Primjer  –   diskriminacija temeljem dobi prilikom zapošljavanja  </a:t>
            </a:r>
          </a:p>
          <a:p>
            <a:pPr marL="0" indent="0">
              <a:buNone/>
            </a:pPr>
            <a:r>
              <a:rPr lang="hr-HR" sz="1900" b="1" i="1" dirty="0" smtClean="0">
                <a:solidFill>
                  <a:schemeClr val="bg2">
                    <a:lumMod val="50000"/>
                  </a:schemeClr>
                </a:solidFill>
              </a:rPr>
              <a:t>                 - snižavanje dobne granice nepoželjnih kandidata</a:t>
            </a:r>
          </a:p>
          <a:p>
            <a:pPr marL="0" indent="0">
              <a:buNone/>
            </a:pPr>
            <a:r>
              <a:rPr lang="hr-HR" sz="1900" b="1" i="1" dirty="0" smtClean="0">
                <a:solidFill>
                  <a:schemeClr val="bg2">
                    <a:lumMod val="50000"/>
                  </a:schemeClr>
                </a:solidFill>
              </a:rPr>
              <a:t>                 - granice autonomije poslodavca pri formiranju poslovne politike</a:t>
            </a:r>
          </a:p>
          <a:p>
            <a:pPr marL="0" indent="0">
              <a:buNone/>
            </a:pPr>
            <a:endParaRPr lang="hr-HR" sz="1900" dirty="0" smtClean="0">
              <a:solidFill>
                <a:schemeClr val="bg2">
                  <a:lumMod val="50000"/>
                </a:schemeClr>
              </a:solidFill>
            </a:endParaRPr>
          </a:p>
          <a:p>
            <a:pPr marL="0" indent="0">
              <a:buNone/>
            </a:pPr>
            <a:r>
              <a:rPr lang="hr-HR" sz="1900" dirty="0" smtClean="0">
                <a:solidFill>
                  <a:schemeClr val="bg2">
                    <a:lumMod val="50000"/>
                  </a:schemeClr>
                </a:solidFill>
              </a:rPr>
              <a:t>- </a:t>
            </a:r>
            <a:r>
              <a:rPr lang="hr-HR" sz="1900" b="1" dirty="0" smtClean="0">
                <a:solidFill>
                  <a:schemeClr val="bg2">
                    <a:lumMod val="50000"/>
                  </a:schemeClr>
                </a:solidFill>
              </a:rPr>
              <a:t>prethodno utvrđena sumnja na diskriminaciju od strane PP</a:t>
            </a:r>
          </a:p>
          <a:p>
            <a:pPr marL="114300" indent="0">
              <a:buNone/>
            </a:pPr>
            <a:endParaRPr lang="hr-HR" sz="1900" dirty="0" smtClean="0">
              <a:solidFill>
                <a:schemeClr val="bg2">
                  <a:lumMod val="50000"/>
                </a:schemeClr>
              </a:solidFill>
            </a:endParaRPr>
          </a:p>
          <a:p>
            <a:pPr marL="114300" indent="0">
              <a:buNone/>
            </a:pPr>
            <a:r>
              <a:rPr lang="hr-HR" sz="1900" dirty="0" smtClean="0">
                <a:solidFill>
                  <a:schemeClr val="bg2">
                    <a:lumMod val="50000"/>
                  </a:schemeClr>
                </a:solidFill>
              </a:rPr>
              <a:t>Tužitelj - 37 godina starosti </a:t>
            </a:r>
          </a:p>
          <a:p>
            <a:pPr marL="0" indent="0" algn="just">
              <a:buNone/>
            </a:pPr>
            <a:r>
              <a:rPr lang="hr-HR" sz="1900" b="1" i="1" dirty="0" smtClean="0">
                <a:solidFill>
                  <a:schemeClr val="bg2">
                    <a:lumMod val="50000"/>
                  </a:schemeClr>
                </a:solidFill>
              </a:rPr>
              <a:t>  </a:t>
            </a:r>
            <a:r>
              <a:rPr lang="hr-HR" sz="1900" dirty="0" smtClean="0">
                <a:solidFill>
                  <a:schemeClr val="bg2">
                    <a:lumMod val="50000"/>
                  </a:schemeClr>
                </a:solidFill>
              </a:rPr>
              <a:t>Tuženik - novo društvo na tržištu, bavi se prodajom sportske opreme, otvoreno</a:t>
            </a:r>
          </a:p>
          <a:p>
            <a:pPr marL="0" indent="0" algn="just">
              <a:buNone/>
            </a:pPr>
            <a:r>
              <a:rPr lang="hr-HR" sz="1900" dirty="0" smtClean="0">
                <a:solidFill>
                  <a:schemeClr val="bg2">
                    <a:lumMod val="50000"/>
                  </a:schemeClr>
                </a:solidFill>
              </a:rPr>
              <a:t>                  više poslovnica u RH, zapošljavanja prodavača sportske opreme </a:t>
            </a:r>
          </a:p>
          <a:p>
            <a:pPr marL="114300" indent="0" algn="just">
              <a:buNone/>
            </a:pPr>
            <a:endParaRPr lang="hr-HR" sz="1900" dirty="0" smtClean="0">
              <a:solidFill>
                <a:schemeClr val="bg2">
                  <a:lumMod val="50000"/>
                </a:schemeClr>
              </a:solidFill>
            </a:endParaRPr>
          </a:p>
          <a:p>
            <a:pPr marL="114300" indent="0" algn="just">
              <a:buNone/>
            </a:pPr>
            <a:r>
              <a:rPr lang="hr-HR" sz="1900" b="1" dirty="0" smtClean="0">
                <a:solidFill>
                  <a:schemeClr val="bg2">
                    <a:lumMod val="50000"/>
                  </a:schemeClr>
                </a:solidFill>
              </a:rPr>
              <a:t>ZAPOŠLJAVANJE TRGOVACA/PRODAVAČA:</a:t>
            </a:r>
          </a:p>
          <a:p>
            <a:pPr marL="0" indent="0" algn="just">
              <a:buNone/>
            </a:pPr>
            <a:r>
              <a:rPr lang="hr-HR" sz="1900" dirty="0" smtClean="0">
                <a:solidFill>
                  <a:schemeClr val="bg2">
                    <a:lumMod val="50000"/>
                  </a:schemeClr>
                </a:solidFill>
              </a:rPr>
              <a:t>U opisu radnog mjesta navedeno da se traže „</a:t>
            </a:r>
            <a:r>
              <a:rPr lang="hr-HR" sz="1900" i="1" dirty="0" smtClean="0">
                <a:solidFill>
                  <a:schemeClr val="bg2">
                    <a:lumMod val="50000"/>
                  </a:schemeClr>
                </a:solidFill>
              </a:rPr>
              <a:t>sportske, </a:t>
            </a:r>
            <a:r>
              <a:rPr lang="hr-HR" sz="1900" b="1" i="1" dirty="0" smtClean="0">
                <a:solidFill>
                  <a:schemeClr val="bg2">
                    <a:lumMod val="50000"/>
                  </a:schemeClr>
                </a:solidFill>
              </a:rPr>
              <a:t>vitalne</a:t>
            </a:r>
            <a:r>
              <a:rPr lang="hr-HR" sz="1900" i="1" dirty="0" smtClean="0">
                <a:solidFill>
                  <a:schemeClr val="bg2">
                    <a:lumMod val="50000"/>
                  </a:schemeClr>
                </a:solidFill>
              </a:rPr>
              <a:t>, uslužne i konkretne osobe” – </a:t>
            </a:r>
            <a:r>
              <a:rPr lang="hr-HR" sz="1900" u="sng" dirty="0" smtClean="0">
                <a:solidFill>
                  <a:schemeClr val="bg2">
                    <a:lumMod val="50000"/>
                  </a:schemeClr>
                </a:solidFill>
              </a:rPr>
              <a:t>sugestija na određenu dob kandidata?</a:t>
            </a:r>
          </a:p>
          <a:p>
            <a:pPr marL="114300" indent="0" algn="just">
              <a:buNone/>
            </a:pPr>
            <a:endParaRPr lang="hr-HR" sz="1900" dirty="0" smtClean="0">
              <a:solidFill>
                <a:schemeClr val="bg2">
                  <a:lumMod val="50000"/>
                </a:schemeClr>
              </a:solidFill>
            </a:endParaRPr>
          </a:p>
          <a:p>
            <a:pPr algn="just">
              <a:buFontTx/>
              <a:buChar char="-"/>
            </a:pPr>
            <a:r>
              <a:rPr lang="hr-HR" sz="1900" dirty="0" smtClean="0">
                <a:solidFill>
                  <a:schemeClr val="bg2">
                    <a:lumMod val="50000"/>
                  </a:schemeClr>
                </a:solidFill>
              </a:rPr>
              <a:t>tužitelj se javio na oglas</a:t>
            </a:r>
          </a:p>
          <a:p>
            <a:pPr algn="just">
              <a:buFontTx/>
              <a:buChar char="-"/>
            </a:pPr>
            <a:r>
              <a:rPr lang="hr-HR" sz="1900" dirty="0" smtClean="0">
                <a:solidFill>
                  <a:schemeClr val="bg2">
                    <a:lumMod val="50000"/>
                  </a:schemeClr>
                </a:solidFill>
              </a:rPr>
              <a:t>odbijena molba zbog tužiteljeve dobi, s obrazloženjem politike poslodavca za „</a:t>
            </a:r>
            <a:r>
              <a:rPr lang="hr-HR" sz="1900" b="1" i="1" dirty="0" smtClean="0">
                <a:solidFill>
                  <a:schemeClr val="bg2">
                    <a:lumMod val="50000"/>
                  </a:schemeClr>
                </a:solidFill>
              </a:rPr>
              <a:t>pružanjem prilike mladim kandidatima”</a:t>
            </a:r>
          </a:p>
          <a:p>
            <a:endParaRPr lang="hr-HR" sz="1800" dirty="0" smtClean="0">
              <a:solidFill>
                <a:schemeClr val="bg2">
                  <a:lumMod val="50000"/>
                </a:schemeClr>
              </a:solidFill>
              <a:latin typeface="+mj-lt"/>
            </a:endParaRPr>
          </a:p>
          <a:p>
            <a:endParaRPr lang="hr-HR" sz="1800" dirty="0">
              <a:solidFill>
                <a:schemeClr val="bg2">
                  <a:lumMod val="50000"/>
                </a:schemeClr>
              </a:solidFill>
              <a:latin typeface="+mj-lt"/>
            </a:endParaRPr>
          </a:p>
        </p:txBody>
      </p:sp>
    </p:spTree>
    <p:extLst>
      <p:ext uri="{BB962C8B-B14F-4D97-AF65-F5344CB8AC3E}">
        <p14:creationId xmlns:p14="http://schemas.microsoft.com/office/powerpoint/2010/main" val="3620169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Individualne tužbe</a:t>
            </a:r>
            <a:endParaRPr lang="hr-HR" sz="2400" dirty="0"/>
          </a:p>
        </p:txBody>
      </p:sp>
      <p:sp>
        <p:nvSpPr>
          <p:cNvPr id="3" name="Rezervirano mjesto sadržaja 2"/>
          <p:cNvSpPr>
            <a:spLocks noGrp="1"/>
          </p:cNvSpPr>
          <p:nvPr>
            <p:ph idx="1"/>
          </p:nvPr>
        </p:nvSpPr>
        <p:spPr/>
        <p:txBody>
          <a:bodyPr>
            <a:normAutofit/>
          </a:bodyPr>
          <a:lstStyle/>
          <a:p>
            <a:pPr marL="0" indent="0">
              <a:buNone/>
            </a:pPr>
            <a:r>
              <a:rPr lang="hr-HR" sz="1800" b="1" dirty="0" smtClean="0">
                <a:solidFill>
                  <a:schemeClr val="bg2">
                    <a:lumMod val="50000"/>
                  </a:schemeClr>
                </a:solidFill>
              </a:rPr>
              <a:t>Odgovor na tužbu: </a:t>
            </a: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Riječ je o iznimki od diskriminacije – legitiman cilj poslodavca </a:t>
            </a:r>
          </a:p>
          <a:p>
            <a:pPr>
              <a:buFontTx/>
              <a:buChar char="-"/>
            </a:pPr>
            <a:r>
              <a:rPr lang="hr-HR" sz="1800" dirty="0" smtClean="0">
                <a:solidFill>
                  <a:schemeClr val="bg2">
                    <a:lumMod val="50000"/>
                  </a:schemeClr>
                </a:solidFill>
              </a:rPr>
              <a:t>Aktivna politika zapošljavanja </a:t>
            </a:r>
            <a:r>
              <a:rPr lang="hr-HR" sz="1800" u="sng" dirty="0" smtClean="0">
                <a:solidFill>
                  <a:schemeClr val="bg2">
                    <a:lumMod val="50000"/>
                  </a:schemeClr>
                </a:solidFill>
              </a:rPr>
              <a:t>mladih</a:t>
            </a:r>
            <a:r>
              <a:rPr lang="hr-HR" sz="1800" dirty="0" smtClean="0">
                <a:solidFill>
                  <a:schemeClr val="bg2">
                    <a:lumMod val="50000"/>
                  </a:schemeClr>
                </a:solidFill>
              </a:rPr>
              <a:t> i </a:t>
            </a:r>
            <a:r>
              <a:rPr lang="hr-HR" sz="1800" u="sng" dirty="0" smtClean="0">
                <a:solidFill>
                  <a:schemeClr val="bg2">
                    <a:lumMod val="50000"/>
                  </a:schemeClr>
                </a:solidFill>
              </a:rPr>
              <a:t>dugotrajno nezaposlenih osoba </a:t>
            </a:r>
            <a:r>
              <a:rPr lang="hr-HR" sz="1800" dirty="0" smtClean="0">
                <a:solidFill>
                  <a:schemeClr val="bg2">
                    <a:lumMod val="50000"/>
                  </a:schemeClr>
                </a:solidFill>
              </a:rPr>
              <a:t>(provodi i Hrvatski zavod za zapošljavanje)</a:t>
            </a:r>
          </a:p>
          <a:p>
            <a:pPr>
              <a:buFontTx/>
              <a:buChar char="-"/>
            </a:pPr>
            <a:r>
              <a:rPr lang="hr-HR" sz="1800" dirty="0" smtClean="0">
                <a:solidFill>
                  <a:schemeClr val="bg2">
                    <a:lumMod val="50000"/>
                  </a:schemeClr>
                </a:solidFill>
              </a:rPr>
              <a:t>Poslodavac je ovlašten samostalno kreirati svoju politiku zapošljavanja</a:t>
            </a:r>
          </a:p>
          <a:p>
            <a:pPr>
              <a:buFontTx/>
              <a:buChar char="-"/>
            </a:pPr>
            <a:r>
              <a:rPr lang="hr-HR" sz="1800" dirty="0" smtClean="0">
                <a:solidFill>
                  <a:schemeClr val="bg2">
                    <a:lumMod val="50000"/>
                  </a:schemeClr>
                </a:solidFill>
              </a:rPr>
              <a:t>Želi stvoriti sliku o sebi kao trg. društvu čija su </a:t>
            </a:r>
            <a:r>
              <a:rPr lang="hr-HR" sz="1800" u="sng" dirty="0" smtClean="0">
                <a:solidFill>
                  <a:schemeClr val="bg2">
                    <a:lumMod val="50000"/>
                  </a:schemeClr>
                </a:solidFill>
              </a:rPr>
              <a:t>ciljana skupina mlađe osobe </a:t>
            </a:r>
            <a:r>
              <a:rPr lang="hr-HR" sz="1800" dirty="0" smtClean="0">
                <a:solidFill>
                  <a:schemeClr val="bg2">
                    <a:lumMod val="50000"/>
                  </a:schemeClr>
                </a:solidFill>
              </a:rPr>
              <a:t>koje se aktivno bave sportom (osobe mlađe od 30 g.)</a:t>
            </a:r>
          </a:p>
          <a:p>
            <a:pPr marL="0" indent="0">
              <a:buNone/>
            </a:pPr>
            <a:endParaRPr lang="hr-HR" sz="1800" dirty="0" smtClean="0">
              <a:solidFill>
                <a:schemeClr val="bg2">
                  <a:lumMod val="50000"/>
                </a:schemeClr>
              </a:solidFill>
            </a:endParaRPr>
          </a:p>
          <a:p>
            <a:pPr marL="0" indent="0">
              <a:buNone/>
            </a:pPr>
            <a:r>
              <a:rPr lang="hr-HR" sz="1800" b="1" dirty="0" smtClean="0">
                <a:solidFill>
                  <a:schemeClr val="bg2">
                    <a:lumMod val="50000"/>
                  </a:schemeClr>
                </a:solidFill>
              </a:rPr>
              <a:t>Svjedočenje direktora tuženika: </a:t>
            </a:r>
          </a:p>
          <a:p>
            <a:pPr>
              <a:buFontTx/>
              <a:buChar char="-"/>
            </a:pPr>
            <a:r>
              <a:rPr lang="hr-HR" sz="1800" dirty="0" smtClean="0">
                <a:solidFill>
                  <a:schemeClr val="bg2">
                    <a:lumMod val="50000"/>
                  </a:schemeClr>
                </a:solidFill>
              </a:rPr>
              <a:t>„Nespretan” odgovor djelatnika tuženika</a:t>
            </a:r>
          </a:p>
          <a:p>
            <a:pPr>
              <a:buFontTx/>
              <a:buChar char="-"/>
            </a:pPr>
            <a:r>
              <a:rPr lang="hr-HR" sz="1800" dirty="0" smtClean="0">
                <a:solidFill>
                  <a:schemeClr val="bg2">
                    <a:lumMod val="50000"/>
                  </a:schemeClr>
                </a:solidFill>
              </a:rPr>
              <a:t>Tužitelj nije imao dostatne kompetencije s područja fitnesa</a:t>
            </a:r>
          </a:p>
          <a:p>
            <a:pPr>
              <a:buFontTx/>
              <a:buChar char="-"/>
            </a:pPr>
            <a:r>
              <a:rPr lang="hr-HR" sz="1800" dirty="0" smtClean="0">
                <a:solidFill>
                  <a:schemeClr val="bg2">
                    <a:lumMod val="50000"/>
                  </a:schemeClr>
                </a:solidFill>
              </a:rPr>
              <a:t>Proveli su kasnijih 5 natječaja pod nadzorom pučke pravobraniteljice</a:t>
            </a:r>
          </a:p>
          <a:p>
            <a:pPr>
              <a:buFontTx/>
              <a:buChar char="-"/>
            </a:pPr>
            <a:endParaRPr lang="hr-HR" sz="1800" dirty="0" smtClean="0">
              <a:solidFill>
                <a:srgbClr val="0070C0"/>
              </a:solidFill>
            </a:endParaRPr>
          </a:p>
          <a:p>
            <a:endParaRPr lang="hr-HR" sz="1800" dirty="0" smtClean="0">
              <a:solidFill>
                <a:schemeClr val="bg2">
                  <a:lumMod val="50000"/>
                </a:schemeClr>
              </a:solidFill>
              <a:latin typeface="+mj-lt"/>
            </a:endParaRPr>
          </a:p>
          <a:p>
            <a:endParaRPr lang="hr-HR" sz="1800" dirty="0">
              <a:solidFill>
                <a:schemeClr val="bg2">
                  <a:lumMod val="50000"/>
                </a:schemeClr>
              </a:solidFill>
              <a:latin typeface="+mj-lt"/>
            </a:endParaRPr>
          </a:p>
        </p:txBody>
      </p:sp>
    </p:spTree>
    <p:extLst>
      <p:ext uri="{BB962C8B-B14F-4D97-AF65-F5344CB8AC3E}">
        <p14:creationId xmlns:p14="http://schemas.microsoft.com/office/powerpoint/2010/main" val="3620169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Individualne tužbe – autonomija poslodavca</a:t>
            </a:r>
            <a:endParaRPr lang="hr-HR" sz="2400" dirty="0"/>
          </a:p>
        </p:txBody>
      </p:sp>
      <p:sp>
        <p:nvSpPr>
          <p:cNvPr id="3" name="Rezervirano mjesto sadržaja 2"/>
          <p:cNvSpPr>
            <a:spLocks noGrp="1"/>
          </p:cNvSpPr>
          <p:nvPr>
            <p:ph idx="1"/>
          </p:nvPr>
        </p:nvSpPr>
        <p:spPr/>
        <p:txBody>
          <a:bodyPr>
            <a:normAutofit/>
          </a:bodyPr>
          <a:lstStyle/>
          <a:p>
            <a:pPr marL="0" indent="0">
              <a:buNone/>
            </a:pPr>
            <a:r>
              <a:rPr lang="hr-HR" sz="1800" dirty="0" smtClean="0">
                <a:solidFill>
                  <a:schemeClr val="bg2">
                    <a:lumMod val="50000"/>
                  </a:schemeClr>
                </a:solidFill>
              </a:rPr>
              <a:t>PRESUDA: </a:t>
            </a:r>
          </a:p>
          <a:p>
            <a:pPr marL="0" indent="0">
              <a:buNone/>
            </a:pPr>
            <a:endParaRPr lang="hr-HR" sz="1800" b="1" dirty="0" smtClean="0">
              <a:solidFill>
                <a:srgbClr val="0070C0"/>
              </a:solidFill>
            </a:endParaRPr>
          </a:p>
          <a:p>
            <a:pPr marL="0" indent="0">
              <a:buFontTx/>
              <a:buChar char="-"/>
            </a:pPr>
            <a:r>
              <a:rPr lang="hr-HR" sz="1800" b="1" dirty="0" smtClean="0">
                <a:solidFill>
                  <a:schemeClr val="bg2">
                    <a:lumMod val="50000"/>
                  </a:schemeClr>
                </a:solidFill>
              </a:rPr>
              <a:t>utvrđena diskriminacija temeljem dobi i dodijeljena naknada štete</a:t>
            </a:r>
          </a:p>
          <a:p>
            <a:pPr marL="0" indent="0">
              <a:buFontTx/>
              <a:buChar char="-"/>
            </a:pPr>
            <a:endParaRPr lang="hr-HR" sz="1800" b="1" dirty="0" smtClean="0">
              <a:solidFill>
                <a:schemeClr val="bg2">
                  <a:lumMod val="50000"/>
                </a:schemeClr>
              </a:solidFill>
            </a:endParaRPr>
          </a:p>
          <a:p>
            <a:pPr>
              <a:buFontTx/>
              <a:buChar char="-"/>
            </a:pPr>
            <a:r>
              <a:rPr lang="hr-HR" sz="1800" dirty="0" smtClean="0">
                <a:solidFill>
                  <a:schemeClr val="bg2">
                    <a:lumMod val="50000"/>
                  </a:schemeClr>
                </a:solidFill>
              </a:rPr>
              <a:t>„</a:t>
            </a:r>
            <a:r>
              <a:rPr lang="hr-HR" sz="1800" i="1" dirty="0" smtClean="0">
                <a:solidFill>
                  <a:schemeClr val="bg2">
                    <a:lumMod val="50000"/>
                  </a:schemeClr>
                </a:solidFill>
              </a:rPr>
              <a:t>legitimna politika zapošljavanja mladih kao cilj mora biti </a:t>
            </a:r>
            <a:r>
              <a:rPr lang="hr-HR" sz="1800" i="1" u="sng" dirty="0" smtClean="0">
                <a:solidFill>
                  <a:schemeClr val="bg2">
                    <a:lumMod val="50000"/>
                  </a:schemeClr>
                </a:solidFill>
              </a:rPr>
              <a:t>jasno stavljena na znanje </a:t>
            </a:r>
            <a:r>
              <a:rPr lang="hr-HR" sz="1800" i="1" dirty="0" smtClean="0">
                <a:solidFill>
                  <a:schemeClr val="bg2">
                    <a:lumMod val="50000"/>
                  </a:schemeClr>
                </a:solidFill>
              </a:rPr>
              <a:t>kandidatima koji apliciraju na natječaj za radno mjesto</a:t>
            </a:r>
            <a:r>
              <a:rPr lang="hr-HR" sz="1800" dirty="0" smtClean="0">
                <a:solidFill>
                  <a:schemeClr val="bg2">
                    <a:lumMod val="50000"/>
                  </a:schemeClr>
                </a:solidFill>
              </a:rPr>
              <a:t>”</a:t>
            </a:r>
          </a:p>
          <a:p>
            <a:pPr marL="0" indent="0">
              <a:buNone/>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dir. tuženika na upit naveo kako bi tužitelj mogao obavljati poslove iz opisa radnog mjesta (obzirom na dob) </a:t>
            </a:r>
          </a:p>
          <a:p>
            <a:pPr marL="0" indent="0">
              <a:buNone/>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nije primjenjiva iznimka iz čl.9.st.2. ZSD-a</a:t>
            </a:r>
          </a:p>
          <a:p>
            <a:pPr marL="0" indent="0">
              <a:buNone/>
            </a:pPr>
            <a:endParaRPr lang="hr-HR" sz="1800" dirty="0" smtClean="0">
              <a:solidFill>
                <a:schemeClr val="bg2">
                  <a:lumMod val="50000"/>
                </a:schemeClr>
              </a:solidFill>
            </a:endParaRPr>
          </a:p>
          <a:p>
            <a:pPr marL="0" indent="0">
              <a:buNone/>
            </a:pPr>
            <a:r>
              <a:rPr lang="hr-HR" sz="1800" dirty="0" smtClean="0">
                <a:solidFill>
                  <a:schemeClr val="bg2">
                    <a:lumMod val="50000"/>
                  </a:schemeClr>
                </a:solidFill>
              </a:rPr>
              <a:t>     Naknada štete u visini 7.000 kn (traženo 15.000 kn).</a:t>
            </a:r>
          </a:p>
          <a:p>
            <a:pPr marL="0" indent="0">
              <a:buNone/>
            </a:pPr>
            <a:r>
              <a:rPr lang="hr-HR" sz="1800" dirty="0" smtClean="0">
                <a:solidFill>
                  <a:schemeClr val="bg2">
                    <a:lumMod val="50000"/>
                  </a:schemeClr>
                </a:solidFill>
                <a:latin typeface="+mj-lt"/>
              </a:rPr>
              <a:t>      Izostanak adekvatnog obrazloženja odbijanja 8.000 kn.</a:t>
            </a:r>
            <a:endParaRPr lang="hr-HR" sz="1800" dirty="0">
              <a:solidFill>
                <a:schemeClr val="bg2">
                  <a:lumMod val="50000"/>
                </a:schemeClr>
              </a:solidFill>
              <a:latin typeface="+mj-lt"/>
            </a:endParaRPr>
          </a:p>
        </p:txBody>
      </p:sp>
    </p:spTree>
    <p:extLst>
      <p:ext uri="{BB962C8B-B14F-4D97-AF65-F5344CB8AC3E}">
        <p14:creationId xmlns:p14="http://schemas.microsoft.com/office/powerpoint/2010/main" val="3620169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42875"/>
            <a:ext cx="8153400" cy="1076325"/>
          </a:xfrm>
        </p:spPr>
        <p:txBody>
          <a:bodyPr>
            <a:normAutofit/>
          </a:bodyPr>
          <a:lstStyle/>
          <a:p>
            <a:pPr algn="ctr"/>
            <a:r>
              <a:rPr lang="hr-HR" sz="2400" b="1" dirty="0" smtClean="0"/>
              <a:t>Udružne antidiskriminacije tužbe </a:t>
            </a:r>
            <a:r>
              <a:rPr lang="hr-HR" sz="2400" dirty="0"/>
              <a:t/>
            </a:r>
            <a:br>
              <a:rPr lang="hr-HR" sz="2400" dirty="0"/>
            </a:br>
            <a:endParaRPr lang="en-US" altLang="sr-Latn-RS" sz="2400" dirty="0" smtClean="0"/>
          </a:p>
        </p:txBody>
      </p:sp>
      <p:sp>
        <p:nvSpPr>
          <p:cNvPr id="3" name="Content Placeholder 2"/>
          <p:cNvSpPr>
            <a:spLocks noGrp="1"/>
          </p:cNvSpPr>
          <p:nvPr>
            <p:ph sz="quarter" idx="1"/>
          </p:nvPr>
        </p:nvSpPr>
        <p:spPr>
          <a:xfrm>
            <a:off x="612775" y="1268760"/>
            <a:ext cx="7847657" cy="5303490"/>
          </a:xfrm>
        </p:spPr>
        <p:txBody>
          <a:bodyPr>
            <a:normAutofit/>
          </a:bodyPr>
          <a:lstStyle/>
          <a:p>
            <a:pPr marL="114300" lvl="0" indent="0">
              <a:buFontTx/>
              <a:buChar char="-"/>
            </a:pPr>
            <a:r>
              <a:rPr lang="hr-HR" sz="1800" dirty="0" smtClean="0">
                <a:solidFill>
                  <a:schemeClr val="bg2">
                    <a:lumMod val="50000"/>
                  </a:schemeClr>
                </a:solidFill>
              </a:rPr>
              <a:t>Zaštita kolektivnih interesa nositelja neke diskriminacijske osnove </a:t>
            </a:r>
          </a:p>
          <a:p>
            <a:pPr marL="114300" lvl="0" indent="0">
              <a:buFontTx/>
              <a:buChar char="-"/>
            </a:pPr>
            <a:r>
              <a:rPr lang="hr-HR" sz="1800" dirty="0" smtClean="0">
                <a:solidFill>
                  <a:schemeClr val="bg2">
                    <a:lumMod val="50000"/>
                  </a:schemeClr>
                </a:solidFill>
              </a:rPr>
              <a:t>Podizanje razine svijesti građana o nezakonitom postupanju </a:t>
            </a:r>
          </a:p>
          <a:p>
            <a:pPr marL="114300" lvl="0" indent="0">
              <a:buFontTx/>
              <a:buChar char="-"/>
            </a:pPr>
            <a:endParaRPr lang="hr-HR" sz="1800" dirty="0" smtClean="0">
              <a:solidFill>
                <a:schemeClr val="bg2">
                  <a:lumMod val="50000"/>
                </a:schemeClr>
              </a:solidFill>
            </a:endParaRPr>
          </a:p>
          <a:p>
            <a:pPr marL="114300" lvl="0" indent="0">
              <a:buFontTx/>
              <a:buChar char="-"/>
            </a:pPr>
            <a:r>
              <a:rPr lang="hr-HR" sz="1800" dirty="0" smtClean="0">
                <a:solidFill>
                  <a:schemeClr val="bg2">
                    <a:lumMod val="50000"/>
                  </a:schemeClr>
                </a:solidFill>
              </a:rPr>
              <a:t>Tužbeni zahtjevi  - utvrđenje diskriminacije</a:t>
            </a:r>
          </a:p>
          <a:p>
            <a:pPr marL="114300" lvl="0" indent="0">
              <a:buNone/>
            </a:pPr>
            <a:r>
              <a:rPr lang="hr-HR" sz="1800" dirty="0" smtClean="0">
                <a:solidFill>
                  <a:schemeClr val="bg2">
                    <a:lumMod val="50000"/>
                  </a:schemeClr>
                </a:solidFill>
              </a:rPr>
              <a:t>                                 - zabrana/otklanjanje diskriminacije </a:t>
            </a:r>
          </a:p>
          <a:p>
            <a:pPr marL="114300" lvl="0" indent="0">
              <a:buNone/>
            </a:pPr>
            <a:r>
              <a:rPr lang="hr-HR" sz="1800" dirty="0" smtClean="0">
                <a:solidFill>
                  <a:schemeClr val="bg2">
                    <a:lumMod val="50000"/>
                  </a:schemeClr>
                </a:solidFill>
              </a:rPr>
              <a:t>                                - </a:t>
            </a:r>
            <a:r>
              <a:rPr lang="hr-HR" sz="1800" b="1" dirty="0" smtClean="0">
                <a:solidFill>
                  <a:schemeClr val="bg2">
                    <a:lumMod val="50000"/>
                  </a:schemeClr>
                </a:solidFill>
              </a:rPr>
              <a:t>objava presude u medijima</a:t>
            </a:r>
          </a:p>
          <a:p>
            <a:pPr marL="114300" lvl="0" indent="0">
              <a:buFontTx/>
              <a:buChar char="-"/>
            </a:pPr>
            <a:endParaRPr lang="hr-HR" sz="1800" dirty="0">
              <a:solidFill>
                <a:schemeClr val="bg2">
                  <a:lumMod val="50000"/>
                </a:schemeClr>
              </a:solidFill>
            </a:endParaRPr>
          </a:p>
          <a:p>
            <a:pPr indent="-342900">
              <a:lnSpc>
                <a:spcPct val="80000"/>
              </a:lnSpc>
              <a:buNone/>
            </a:pPr>
            <a:r>
              <a:rPr lang="hr-HR" altLang="sr-Latn-RS" sz="1800" dirty="0" smtClean="0">
                <a:solidFill>
                  <a:schemeClr val="bg2">
                    <a:lumMod val="50000"/>
                  </a:schemeClr>
                </a:solidFill>
              </a:rPr>
              <a:t>Tužitelji – </a:t>
            </a:r>
            <a:r>
              <a:rPr lang="hr-HR" altLang="sr-Latn-RS" sz="1800" b="1" dirty="0" smtClean="0">
                <a:solidFill>
                  <a:schemeClr val="bg2">
                    <a:lumMod val="50000"/>
                  </a:schemeClr>
                </a:solidFill>
              </a:rPr>
              <a:t>organizacije civilnog društva </a:t>
            </a:r>
          </a:p>
          <a:p>
            <a:pPr indent="-342900">
              <a:lnSpc>
                <a:spcPct val="80000"/>
              </a:lnSpc>
              <a:buNone/>
            </a:pPr>
            <a:r>
              <a:rPr lang="hr-HR" altLang="sr-Latn-RS" sz="1800" dirty="0" smtClean="0">
                <a:solidFill>
                  <a:schemeClr val="bg2">
                    <a:lumMod val="50000"/>
                  </a:schemeClr>
                </a:solidFill>
              </a:rPr>
              <a:t>               - zaštita prava seksualnih manjina </a:t>
            </a:r>
          </a:p>
          <a:p>
            <a:pPr indent="-342900">
              <a:lnSpc>
                <a:spcPct val="80000"/>
              </a:lnSpc>
              <a:buNone/>
            </a:pPr>
            <a:r>
              <a:rPr lang="hr-HR" altLang="sr-Latn-RS" sz="1800" dirty="0" smtClean="0">
                <a:solidFill>
                  <a:schemeClr val="bg2">
                    <a:lumMod val="50000"/>
                  </a:schemeClr>
                </a:solidFill>
              </a:rPr>
              <a:t>                - inače aktivni na sceni ljudskih prava </a:t>
            </a:r>
          </a:p>
          <a:p>
            <a:pPr indent="-342900">
              <a:lnSpc>
                <a:spcPct val="80000"/>
              </a:lnSpc>
              <a:buNone/>
            </a:pPr>
            <a:r>
              <a:rPr lang="hr-HR" altLang="sr-Latn-RS" sz="1800" dirty="0" smtClean="0">
                <a:solidFill>
                  <a:schemeClr val="bg2">
                    <a:lumMod val="50000"/>
                  </a:schemeClr>
                </a:solidFill>
              </a:rPr>
              <a:t>                - imaju potrebno znanje </a:t>
            </a:r>
          </a:p>
          <a:p>
            <a:pPr indent="-342900">
              <a:lnSpc>
                <a:spcPct val="80000"/>
              </a:lnSpc>
              <a:buNone/>
            </a:pPr>
            <a:endParaRPr lang="hr-HR" altLang="sr-Latn-RS" sz="1800" dirty="0" smtClean="0">
              <a:solidFill>
                <a:schemeClr val="bg2">
                  <a:lumMod val="50000"/>
                </a:schemeClr>
              </a:solidFill>
            </a:endParaRPr>
          </a:p>
          <a:p>
            <a:pPr indent="-342900">
              <a:lnSpc>
                <a:spcPct val="80000"/>
              </a:lnSpc>
              <a:buNone/>
            </a:pPr>
            <a:endParaRPr lang="hr-HR" altLang="sr-Latn-RS" sz="1800" dirty="0" smtClean="0">
              <a:solidFill>
                <a:schemeClr val="bg2">
                  <a:lumMod val="50000"/>
                </a:schemeClr>
              </a:solidFill>
            </a:endParaRPr>
          </a:p>
          <a:p>
            <a:pPr indent="-342900">
              <a:lnSpc>
                <a:spcPct val="80000"/>
              </a:lnSpc>
              <a:buNone/>
            </a:pPr>
            <a:r>
              <a:rPr lang="hr-HR" altLang="sr-Latn-RS" sz="1800" dirty="0" smtClean="0">
                <a:solidFill>
                  <a:schemeClr val="bg2">
                    <a:lumMod val="50000"/>
                  </a:schemeClr>
                </a:solidFill>
              </a:rPr>
              <a:t>2010 ....  Aktivnija zaštita kolektivnih interesa </a:t>
            </a:r>
          </a:p>
          <a:p>
            <a:pPr indent="-342900">
              <a:lnSpc>
                <a:spcPct val="80000"/>
              </a:lnSpc>
              <a:buNone/>
            </a:pPr>
            <a:r>
              <a:rPr lang="hr-HR" altLang="sr-Latn-RS" sz="1800" dirty="0" smtClean="0">
                <a:solidFill>
                  <a:schemeClr val="bg2">
                    <a:lumMod val="50000"/>
                  </a:schemeClr>
                </a:solidFill>
              </a:rPr>
              <a:t>2015 .... Znatan pad broja ove vrste tužbi </a:t>
            </a:r>
            <a:endParaRPr lang="en-US" altLang="sr-Latn-RS" sz="1800" dirty="0" smtClean="0">
              <a:solidFill>
                <a:schemeClr val="bg2">
                  <a:lumMod val="50000"/>
                </a:schemeClr>
              </a:solidFill>
            </a:endParaRPr>
          </a:p>
        </p:txBody>
      </p:sp>
    </p:spTree>
    <p:extLst>
      <p:ext uri="{BB962C8B-B14F-4D97-AF65-F5344CB8AC3E}">
        <p14:creationId xmlns:p14="http://schemas.microsoft.com/office/powerpoint/2010/main" val="2631590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42875"/>
            <a:ext cx="8153400" cy="1076325"/>
          </a:xfrm>
        </p:spPr>
        <p:txBody>
          <a:bodyPr>
            <a:normAutofit/>
          </a:bodyPr>
          <a:lstStyle/>
          <a:p>
            <a:pPr algn="ctr"/>
            <a:r>
              <a:rPr lang="hr-HR" sz="2400" b="1" dirty="0" smtClean="0"/>
              <a:t>Udružne antidiskriminacije tužbe </a:t>
            </a:r>
            <a:r>
              <a:rPr lang="hr-HR" sz="2400" dirty="0"/>
              <a:t/>
            </a:r>
            <a:br>
              <a:rPr lang="hr-HR" sz="2400" dirty="0"/>
            </a:br>
            <a:endParaRPr lang="en-US" altLang="sr-Latn-RS" sz="2400" dirty="0" smtClean="0"/>
          </a:p>
        </p:txBody>
      </p:sp>
      <p:sp>
        <p:nvSpPr>
          <p:cNvPr id="3" name="Content Placeholder 2"/>
          <p:cNvSpPr>
            <a:spLocks noGrp="1"/>
          </p:cNvSpPr>
          <p:nvPr>
            <p:ph sz="quarter" idx="1"/>
          </p:nvPr>
        </p:nvSpPr>
        <p:spPr>
          <a:xfrm>
            <a:off x="612775" y="1268760"/>
            <a:ext cx="7847657" cy="5303490"/>
          </a:xfrm>
        </p:spPr>
        <p:txBody>
          <a:bodyPr>
            <a:normAutofit/>
          </a:bodyPr>
          <a:lstStyle/>
          <a:p>
            <a:pPr marL="114300" lvl="0" indent="0">
              <a:buNone/>
            </a:pPr>
            <a:r>
              <a:rPr lang="hr-HR" sz="2000" b="1" dirty="0" smtClean="0">
                <a:solidFill>
                  <a:schemeClr val="bg2">
                    <a:lumMod val="50000"/>
                  </a:schemeClr>
                </a:solidFill>
              </a:rPr>
              <a:t>Diskriminacija temeljem spolne orijentacije</a:t>
            </a:r>
            <a:endParaRPr lang="hr-HR" sz="1900" dirty="0" smtClean="0">
              <a:solidFill>
                <a:schemeClr val="bg2">
                  <a:lumMod val="50000"/>
                </a:schemeClr>
              </a:solidFill>
            </a:endParaRPr>
          </a:p>
          <a:p>
            <a:pPr marL="114300" lvl="0" indent="0">
              <a:buNone/>
            </a:pPr>
            <a:r>
              <a:rPr lang="hr-HR" sz="1900" dirty="0" smtClean="0">
                <a:solidFill>
                  <a:schemeClr val="bg2">
                    <a:lumMod val="50000"/>
                  </a:schemeClr>
                </a:solidFill>
              </a:rPr>
              <a:t>- protiv </a:t>
            </a:r>
            <a:r>
              <a:rPr lang="hr-HR" sz="1900" dirty="0">
                <a:solidFill>
                  <a:schemeClr val="bg2">
                    <a:lumMod val="50000"/>
                  </a:schemeClr>
                </a:solidFill>
              </a:rPr>
              <a:t>vjeroučiteljice i osnovne škole </a:t>
            </a:r>
          </a:p>
          <a:p>
            <a:pPr marL="114300" indent="0">
              <a:buNone/>
            </a:pPr>
            <a:r>
              <a:rPr lang="hr-HR" sz="1900" dirty="0" smtClean="0">
                <a:solidFill>
                  <a:schemeClr val="bg2">
                    <a:lumMod val="50000"/>
                  </a:schemeClr>
                </a:solidFill>
              </a:rPr>
              <a:t>  (</a:t>
            </a:r>
            <a:r>
              <a:rPr lang="hr-HR" sz="1900" dirty="0">
                <a:solidFill>
                  <a:schemeClr val="bg2">
                    <a:lumMod val="50000"/>
                  </a:schemeClr>
                </a:solidFill>
              </a:rPr>
              <a:t>poučavanje na vjeronauku – homoseksualnost bolest, tužba odbijena)</a:t>
            </a:r>
          </a:p>
          <a:p>
            <a:pPr marL="114300" indent="0">
              <a:buNone/>
            </a:pPr>
            <a:r>
              <a:rPr lang="hr-HR" sz="1900" dirty="0">
                <a:solidFill>
                  <a:schemeClr val="bg2">
                    <a:lumMod val="50000"/>
                  </a:schemeClr>
                </a:solidFill>
              </a:rPr>
              <a:t> </a:t>
            </a:r>
          </a:p>
          <a:p>
            <a:pPr marL="114300" lvl="0" indent="0">
              <a:buNone/>
            </a:pPr>
            <a:r>
              <a:rPr lang="hr-HR" sz="1900" dirty="0" smtClean="0">
                <a:solidFill>
                  <a:schemeClr val="bg2">
                    <a:lumMod val="50000"/>
                  </a:schemeClr>
                </a:solidFill>
              </a:rPr>
              <a:t>- protiv </a:t>
            </a:r>
            <a:r>
              <a:rPr lang="hr-HR" sz="1900" dirty="0">
                <a:solidFill>
                  <a:schemeClr val="bg2">
                    <a:lumMod val="50000"/>
                  </a:schemeClr>
                </a:solidFill>
              </a:rPr>
              <a:t>medijski eksponiranih sportskih </a:t>
            </a:r>
            <a:r>
              <a:rPr lang="hr-HR" sz="1900" dirty="0" smtClean="0">
                <a:solidFill>
                  <a:schemeClr val="bg2">
                    <a:lumMod val="50000"/>
                  </a:schemeClr>
                </a:solidFill>
              </a:rPr>
              <a:t>djelatnika </a:t>
            </a:r>
            <a:endParaRPr lang="hr-HR" sz="1900" dirty="0">
              <a:solidFill>
                <a:schemeClr val="bg2">
                  <a:lumMod val="50000"/>
                </a:schemeClr>
              </a:solidFill>
            </a:endParaRPr>
          </a:p>
          <a:p>
            <a:pPr marL="114300" indent="0">
              <a:buNone/>
            </a:pPr>
            <a:r>
              <a:rPr lang="hr-HR" sz="1900" dirty="0" smtClean="0">
                <a:solidFill>
                  <a:schemeClr val="bg2">
                    <a:lumMod val="50000"/>
                  </a:schemeClr>
                </a:solidFill>
              </a:rPr>
              <a:t>  (</a:t>
            </a:r>
            <a:r>
              <a:rPr lang="hr-HR" sz="1900" dirty="0">
                <a:solidFill>
                  <a:schemeClr val="bg2">
                    <a:lumMod val="50000"/>
                  </a:schemeClr>
                </a:solidFill>
              </a:rPr>
              <a:t>homoseksualci ne mogu igrati za hrvatsku nogometnu reprezentaciju)</a:t>
            </a:r>
          </a:p>
          <a:p>
            <a:pPr marL="114300" indent="0">
              <a:buNone/>
            </a:pPr>
            <a:r>
              <a:rPr lang="hr-HR" sz="1900" dirty="0">
                <a:solidFill>
                  <a:schemeClr val="bg2">
                    <a:lumMod val="50000"/>
                  </a:schemeClr>
                </a:solidFill>
              </a:rPr>
              <a:t> </a:t>
            </a:r>
          </a:p>
          <a:p>
            <a:pPr marL="114300" lvl="0" indent="0">
              <a:buNone/>
            </a:pPr>
            <a:r>
              <a:rPr lang="hr-HR" sz="1900" dirty="0" smtClean="0">
                <a:solidFill>
                  <a:schemeClr val="bg2">
                    <a:lumMod val="50000"/>
                  </a:schemeClr>
                </a:solidFill>
              </a:rPr>
              <a:t>- protiv </a:t>
            </a:r>
            <a:r>
              <a:rPr lang="hr-HR" sz="1900" dirty="0">
                <a:solidFill>
                  <a:schemeClr val="bg2">
                    <a:lumMod val="50000"/>
                  </a:schemeClr>
                </a:solidFill>
              </a:rPr>
              <a:t>župnika radi homofobnih izjava na internet blogu</a:t>
            </a:r>
          </a:p>
          <a:p>
            <a:pPr marL="114300" indent="0">
              <a:buNone/>
            </a:pPr>
            <a:r>
              <a:rPr lang="hr-HR" sz="1900" dirty="0" smtClean="0">
                <a:solidFill>
                  <a:schemeClr val="bg2">
                    <a:lumMod val="50000"/>
                  </a:schemeClr>
                </a:solidFill>
              </a:rPr>
              <a:t>  (</a:t>
            </a:r>
            <a:r>
              <a:rPr lang="hr-HR" sz="1900" dirty="0">
                <a:solidFill>
                  <a:schemeClr val="bg2">
                    <a:lumMod val="50000"/>
                  </a:schemeClr>
                </a:solidFill>
              </a:rPr>
              <a:t>odobravanje nasilja nad sudionicima Parade </a:t>
            </a:r>
            <a:r>
              <a:rPr lang="hr-HR" sz="1900" dirty="0" smtClean="0">
                <a:solidFill>
                  <a:schemeClr val="bg2">
                    <a:lumMod val="50000"/>
                  </a:schemeClr>
                </a:solidFill>
              </a:rPr>
              <a:t>ponosa </a:t>
            </a:r>
            <a:r>
              <a:rPr lang="hr-HR" sz="1900" dirty="0">
                <a:solidFill>
                  <a:schemeClr val="bg2">
                    <a:lumMod val="50000"/>
                  </a:schemeClr>
                </a:solidFill>
              </a:rPr>
              <a:t>u Bg)</a:t>
            </a:r>
          </a:p>
          <a:p>
            <a:pPr marL="114300" indent="0">
              <a:buNone/>
            </a:pPr>
            <a:r>
              <a:rPr lang="hr-HR" sz="1900" dirty="0">
                <a:solidFill>
                  <a:schemeClr val="bg2">
                    <a:lumMod val="50000"/>
                  </a:schemeClr>
                </a:solidFill>
              </a:rPr>
              <a:t> </a:t>
            </a:r>
          </a:p>
          <a:p>
            <a:pPr marL="114300" lvl="0" indent="0">
              <a:buFontTx/>
              <a:buChar char="-"/>
            </a:pPr>
            <a:r>
              <a:rPr lang="hr-HR" sz="1900" dirty="0" smtClean="0">
                <a:solidFill>
                  <a:schemeClr val="bg2">
                    <a:lumMod val="50000"/>
                  </a:schemeClr>
                </a:solidFill>
              </a:rPr>
              <a:t>protiv </a:t>
            </a:r>
            <a:r>
              <a:rPr lang="hr-HR" sz="1900" dirty="0">
                <a:solidFill>
                  <a:schemeClr val="bg2">
                    <a:lumMod val="50000"/>
                  </a:schemeClr>
                </a:solidFill>
              </a:rPr>
              <a:t>upravitelja zatvora </a:t>
            </a:r>
            <a:endParaRPr lang="hr-HR" sz="1900" dirty="0" smtClean="0">
              <a:solidFill>
                <a:schemeClr val="bg2">
                  <a:lumMod val="50000"/>
                </a:schemeClr>
              </a:solidFill>
            </a:endParaRPr>
          </a:p>
          <a:p>
            <a:pPr marL="114300" lvl="0" indent="0">
              <a:buNone/>
            </a:pPr>
            <a:r>
              <a:rPr lang="hr-HR" sz="1900" dirty="0" smtClean="0">
                <a:solidFill>
                  <a:schemeClr val="bg2">
                    <a:lumMod val="50000"/>
                  </a:schemeClr>
                </a:solidFill>
              </a:rPr>
              <a:t> (</a:t>
            </a:r>
            <a:r>
              <a:rPr lang="hr-HR" sz="1900" dirty="0">
                <a:solidFill>
                  <a:schemeClr val="bg2">
                    <a:lumMod val="50000"/>
                  </a:schemeClr>
                </a:solidFill>
              </a:rPr>
              <a:t>izjava da se maloljetnici mogu smještati u ćelije s odraslima „</a:t>
            </a:r>
            <a:r>
              <a:rPr lang="hr-HR" sz="1900" i="1" dirty="0">
                <a:solidFill>
                  <a:schemeClr val="bg2">
                    <a:lumMod val="50000"/>
                  </a:schemeClr>
                </a:solidFill>
              </a:rPr>
              <a:t>samo </a:t>
            </a:r>
            <a:r>
              <a:rPr lang="hr-HR" sz="1900" i="1" dirty="0" smtClean="0">
                <a:solidFill>
                  <a:schemeClr val="bg2">
                    <a:lumMod val="50000"/>
                  </a:schemeClr>
                </a:solidFill>
              </a:rPr>
              <a:t>pod </a:t>
            </a:r>
            <a:r>
              <a:rPr lang="hr-HR" sz="1900" i="1" dirty="0">
                <a:solidFill>
                  <a:schemeClr val="bg2">
                    <a:lumMod val="50000"/>
                  </a:schemeClr>
                </a:solidFill>
              </a:rPr>
              <a:t>uvjetom da su to osobe koje neće imati </a:t>
            </a:r>
            <a:r>
              <a:rPr lang="hr-HR" sz="1900" i="1" dirty="0" smtClean="0">
                <a:solidFill>
                  <a:schemeClr val="bg2">
                    <a:lumMod val="50000"/>
                  </a:schemeClr>
                </a:solidFill>
              </a:rPr>
              <a:t>negativan utjecaj </a:t>
            </a:r>
            <a:r>
              <a:rPr lang="hr-HR" sz="1900" i="1" dirty="0">
                <a:solidFill>
                  <a:schemeClr val="bg2">
                    <a:lumMod val="50000"/>
                  </a:schemeClr>
                </a:solidFill>
              </a:rPr>
              <a:t>na njih. To znači da ih ne smijemo smjestiti  u sobu s homoseksualcima, ovisnicima, recidivistima kaznenih djela.“)</a:t>
            </a:r>
            <a:endParaRPr lang="hr-HR" sz="1900" dirty="0">
              <a:solidFill>
                <a:schemeClr val="bg2">
                  <a:lumMod val="50000"/>
                </a:schemeClr>
              </a:solidFill>
            </a:endParaRPr>
          </a:p>
          <a:p>
            <a:pPr indent="-342900">
              <a:lnSpc>
                <a:spcPct val="80000"/>
              </a:lnSpc>
            </a:pPr>
            <a:endParaRPr lang="en-US" altLang="sr-Latn-RS" dirty="0" smtClean="0"/>
          </a:p>
        </p:txBody>
      </p:sp>
    </p:spTree>
    <p:extLst>
      <p:ext uri="{BB962C8B-B14F-4D97-AF65-F5344CB8AC3E}">
        <p14:creationId xmlns:p14="http://schemas.microsoft.com/office/powerpoint/2010/main" val="2631590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2400" b="1" dirty="0"/>
              <a:t>Koliko slučajeva diskriminacije dođe do suda? </a:t>
            </a:r>
            <a:r>
              <a:rPr lang="hr-HR" sz="2400" dirty="0"/>
              <a:t/>
            </a:r>
            <a:br>
              <a:rPr lang="hr-HR" sz="2400" dirty="0"/>
            </a:br>
            <a:endParaRPr lang="hr-HR" sz="2400" b="1" dirty="0"/>
          </a:p>
        </p:txBody>
      </p:sp>
      <p:sp>
        <p:nvSpPr>
          <p:cNvPr id="3" name="Rezervirano mjesto sadržaja 2"/>
          <p:cNvSpPr>
            <a:spLocks noGrp="1"/>
          </p:cNvSpPr>
          <p:nvPr>
            <p:ph idx="1"/>
          </p:nvPr>
        </p:nvSpPr>
        <p:spPr/>
        <p:txBody>
          <a:bodyPr>
            <a:normAutofit fontScale="85000" lnSpcReduction="10000"/>
          </a:bodyPr>
          <a:lstStyle/>
          <a:p>
            <a:pPr marL="45720" indent="0">
              <a:buNone/>
            </a:pPr>
            <a:r>
              <a:rPr lang="hr-HR" sz="2400" b="1" i="1" dirty="0" smtClean="0">
                <a:solidFill>
                  <a:schemeClr val="bg2">
                    <a:lumMod val="50000"/>
                  </a:schemeClr>
                </a:solidFill>
              </a:rPr>
              <a:t>„Trebam svježu krv, osobe bez privatnih obaveza”</a:t>
            </a:r>
          </a:p>
          <a:p>
            <a:pPr marL="45720" indent="0">
              <a:buNone/>
            </a:pPr>
            <a:endParaRPr lang="hr-HR" sz="2400" b="1" i="1" dirty="0" smtClean="0">
              <a:solidFill>
                <a:schemeClr val="bg2">
                  <a:lumMod val="50000"/>
                </a:schemeClr>
              </a:solidFill>
            </a:endParaRPr>
          </a:p>
          <a:p>
            <a:pPr marL="45720" indent="0">
              <a:buNone/>
            </a:pPr>
            <a:r>
              <a:rPr lang="hr-HR" sz="2400" b="1" i="1" dirty="0" smtClean="0">
                <a:solidFill>
                  <a:schemeClr val="bg2">
                    <a:lumMod val="50000"/>
                  </a:schemeClr>
                </a:solidFill>
              </a:rPr>
              <a:t>			                                „Ubij pedera!”</a:t>
            </a:r>
          </a:p>
          <a:p>
            <a:pPr marL="45720" indent="0">
              <a:buNone/>
            </a:pPr>
            <a:r>
              <a:rPr lang="hr-HR" sz="2400" b="1" i="1" dirty="0" smtClean="0">
                <a:solidFill>
                  <a:schemeClr val="bg2">
                    <a:lumMod val="50000"/>
                  </a:schemeClr>
                </a:solidFill>
              </a:rPr>
              <a:t>ACAB (all cops are bastards)”</a:t>
            </a:r>
          </a:p>
          <a:p>
            <a:pPr marL="0" indent="0">
              <a:buNone/>
            </a:pPr>
            <a:endParaRPr lang="hr-HR" sz="2400" b="1" i="1" dirty="0" smtClean="0">
              <a:solidFill>
                <a:schemeClr val="bg2">
                  <a:lumMod val="50000"/>
                </a:schemeClr>
              </a:solidFill>
            </a:endParaRPr>
          </a:p>
          <a:p>
            <a:pPr marL="45720" indent="0">
              <a:buNone/>
            </a:pPr>
            <a:r>
              <a:rPr lang="hr-HR" sz="2400" b="1" i="1" dirty="0" smtClean="0">
                <a:solidFill>
                  <a:schemeClr val="bg2">
                    <a:lumMod val="50000"/>
                  </a:schemeClr>
                </a:solidFill>
              </a:rPr>
              <a:t>		    „Ciganke, ciganke, jebo vam mater cigansku,idite</a:t>
            </a:r>
          </a:p>
          <a:p>
            <a:pPr marL="45720" indent="0">
              <a:buNone/>
            </a:pPr>
            <a:r>
              <a:rPr lang="hr-HR" sz="2400" b="1" i="1" dirty="0" smtClean="0">
                <a:solidFill>
                  <a:schemeClr val="bg2">
                    <a:lumMod val="50000"/>
                  </a:schemeClr>
                </a:solidFill>
              </a:rPr>
              <a:t>                                                            od kud ste došle, kurve!”</a:t>
            </a:r>
          </a:p>
          <a:p>
            <a:pPr marL="45720" indent="0">
              <a:buNone/>
            </a:pPr>
            <a:endParaRPr lang="hr-HR" sz="2400" b="1" i="1" dirty="0" smtClean="0">
              <a:solidFill>
                <a:schemeClr val="bg2">
                  <a:lumMod val="50000"/>
                </a:schemeClr>
              </a:solidFill>
            </a:endParaRPr>
          </a:p>
          <a:p>
            <a:pPr marL="45720" indent="0">
              <a:buNone/>
            </a:pPr>
            <a:r>
              <a:rPr lang="hr-HR" sz="2400" b="1" i="1" dirty="0" smtClean="0">
                <a:solidFill>
                  <a:schemeClr val="bg2">
                    <a:lumMod val="50000"/>
                  </a:schemeClr>
                </a:solidFill>
              </a:rPr>
              <a:t> „Smrdljivi Arape nestani iz ove firme ili će te progutati noć.” 		</a:t>
            </a:r>
          </a:p>
          <a:p>
            <a:pPr marL="45720" indent="0">
              <a:buNone/>
            </a:pPr>
            <a:endParaRPr lang="hr-HR" sz="2400" b="1" i="1" dirty="0" smtClean="0">
              <a:solidFill>
                <a:schemeClr val="bg2">
                  <a:lumMod val="50000"/>
                </a:schemeClr>
              </a:solidFill>
            </a:endParaRPr>
          </a:p>
          <a:p>
            <a:pPr marL="45720" indent="0">
              <a:buNone/>
            </a:pPr>
            <a:r>
              <a:rPr lang="hr-HR" sz="2400" b="1" i="1" dirty="0" smtClean="0">
                <a:solidFill>
                  <a:schemeClr val="bg2">
                    <a:lumMod val="50000"/>
                  </a:schemeClr>
                </a:solidFill>
              </a:rPr>
              <a:t> „Dok sam ja predsjednik HNS-a homoseksualci neće igrati u hrvatskoj  </a:t>
            </a:r>
          </a:p>
          <a:p>
            <a:pPr marL="45720" indent="0">
              <a:buNone/>
            </a:pPr>
            <a:r>
              <a:rPr lang="hr-HR" sz="2400" b="1" i="1" dirty="0" smtClean="0">
                <a:solidFill>
                  <a:schemeClr val="bg2">
                    <a:lumMod val="50000"/>
                  </a:schemeClr>
                </a:solidFill>
              </a:rPr>
              <a:t>         nogometnoj reprezentaciji. Nogomet igraju samo zdravi ljudi.” </a:t>
            </a:r>
          </a:p>
          <a:p>
            <a:pPr marL="114300" indent="0">
              <a:buNone/>
            </a:pPr>
            <a:endParaRPr lang="hr-HR" dirty="0"/>
          </a:p>
        </p:txBody>
      </p:sp>
    </p:spTree>
    <p:extLst>
      <p:ext uri="{BB962C8B-B14F-4D97-AF65-F5344CB8AC3E}">
        <p14:creationId xmlns:p14="http://schemas.microsoft.com/office/powerpoint/2010/main" val="1196055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50" y="692696"/>
            <a:ext cx="8643938" cy="6022429"/>
          </a:xfrm>
        </p:spPr>
        <p:txBody>
          <a:bodyPr>
            <a:normAutofit/>
          </a:bodyPr>
          <a:lstStyle/>
          <a:p>
            <a:pPr marL="114300" lvl="0" indent="0">
              <a:buNone/>
            </a:pPr>
            <a:endParaRPr lang="hr-HR" sz="1800" dirty="0" smtClean="0">
              <a:solidFill>
                <a:schemeClr val="bg2">
                  <a:lumMod val="50000"/>
                </a:schemeClr>
              </a:solidFill>
            </a:endParaRPr>
          </a:p>
          <a:p>
            <a:pPr marL="114300" lvl="0" indent="0">
              <a:buNone/>
            </a:pPr>
            <a:r>
              <a:rPr lang="hr-HR" sz="1800" b="1" dirty="0" smtClean="0">
                <a:solidFill>
                  <a:schemeClr val="bg2">
                    <a:lumMod val="50000"/>
                  </a:schemeClr>
                </a:solidFill>
              </a:rPr>
              <a:t>Diskriminacija temeljem vjeroispovijesti</a:t>
            </a:r>
          </a:p>
          <a:p>
            <a:pPr marL="114300" lvl="0" indent="0">
              <a:buNone/>
            </a:pPr>
            <a:endParaRPr lang="hr-HR" sz="1800" dirty="0" smtClean="0">
              <a:solidFill>
                <a:schemeClr val="bg2">
                  <a:lumMod val="50000"/>
                </a:schemeClr>
              </a:solidFill>
            </a:endParaRPr>
          </a:p>
          <a:p>
            <a:pPr marL="114300" lvl="0" indent="0">
              <a:buNone/>
            </a:pPr>
            <a:r>
              <a:rPr lang="hr-HR" sz="1800" dirty="0" smtClean="0">
                <a:solidFill>
                  <a:schemeClr val="bg2">
                    <a:lumMod val="50000"/>
                  </a:schemeClr>
                </a:solidFill>
              </a:rPr>
              <a:t>- Izaganje </a:t>
            </a:r>
            <a:r>
              <a:rPr lang="hr-HR" sz="1800" dirty="0">
                <a:solidFill>
                  <a:schemeClr val="bg2">
                    <a:lumMod val="50000"/>
                  </a:schemeClr>
                </a:solidFill>
              </a:rPr>
              <a:t>mrtvog tijela sv. Leopolda Bogdana Mandića u </a:t>
            </a:r>
            <a:r>
              <a:rPr lang="hr-HR" sz="1800" dirty="0" err="1">
                <a:solidFill>
                  <a:schemeClr val="bg2">
                    <a:lumMod val="50000"/>
                  </a:schemeClr>
                </a:solidFill>
              </a:rPr>
              <a:t>Zgb</a:t>
            </a:r>
            <a:r>
              <a:rPr lang="hr-HR" sz="1800" dirty="0">
                <a:solidFill>
                  <a:schemeClr val="bg2">
                    <a:lumMod val="50000"/>
                  </a:schemeClr>
                </a:solidFill>
              </a:rPr>
              <a:t> </a:t>
            </a:r>
          </a:p>
          <a:p>
            <a:pPr marL="114300" lvl="0" indent="0">
              <a:buNone/>
            </a:pPr>
            <a:r>
              <a:rPr lang="hr-HR" sz="1800" dirty="0">
                <a:solidFill>
                  <a:schemeClr val="bg2">
                    <a:lumMod val="50000"/>
                  </a:schemeClr>
                </a:solidFill>
              </a:rPr>
              <a:t>novinski portal „</a:t>
            </a:r>
            <a:r>
              <a:rPr lang="hr-HR" sz="1800" i="1" dirty="0">
                <a:solidFill>
                  <a:schemeClr val="bg2">
                    <a:lumMod val="50000"/>
                  </a:schemeClr>
                </a:solidFill>
              </a:rPr>
              <a:t>Mrtvaci u živo: </a:t>
            </a:r>
            <a:r>
              <a:rPr lang="hr-HR" sz="1800" i="1" dirty="0" smtClean="0">
                <a:solidFill>
                  <a:schemeClr val="bg2">
                    <a:lumMod val="50000"/>
                  </a:schemeClr>
                </a:solidFill>
              </a:rPr>
              <a:t>katoličke </a:t>
            </a:r>
            <a:r>
              <a:rPr lang="hr-HR" sz="1800" i="1" dirty="0">
                <a:solidFill>
                  <a:schemeClr val="bg2">
                    <a:lumMod val="50000"/>
                  </a:schemeClr>
                </a:solidFill>
              </a:rPr>
              <a:t>nekrofilske orgije su najluđi šou  na HRT-u“, </a:t>
            </a:r>
            <a:endParaRPr lang="hr-HR" sz="1800" i="1" dirty="0" smtClean="0">
              <a:solidFill>
                <a:schemeClr val="bg2">
                  <a:lumMod val="50000"/>
                </a:schemeClr>
              </a:solidFill>
            </a:endParaRPr>
          </a:p>
          <a:p>
            <a:pPr marL="114300" lvl="0" indent="0">
              <a:buNone/>
            </a:pPr>
            <a:r>
              <a:rPr lang="hr-HR" sz="1800" i="1" dirty="0" smtClean="0">
                <a:solidFill>
                  <a:schemeClr val="bg2">
                    <a:lumMod val="50000"/>
                  </a:schemeClr>
                </a:solidFill>
              </a:rPr>
              <a:t>                           „</a:t>
            </a:r>
            <a:r>
              <a:rPr lang="hr-HR" sz="1800" i="1" dirty="0">
                <a:solidFill>
                  <a:schemeClr val="bg2">
                    <a:lumMod val="50000"/>
                  </a:schemeClr>
                </a:solidFill>
              </a:rPr>
              <a:t>Š</a:t>
            </a:r>
            <a:r>
              <a:rPr lang="hr-HR" sz="1800" i="1" dirty="0" smtClean="0">
                <a:solidFill>
                  <a:schemeClr val="bg2">
                    <a:lumMod val="50000"/>
                  </a:schemeClr>
                </a:solidFill>
              </a:rPr>
              <a:t>to </a:t>
            </a:r>
            <a:r>
              <a:rPr lang="hr-HR" sz="1800" i="1" dirty="0">
                <a:solidFill>
                  <a:schemeClr val="bg2">
                    <a:lumMod val="50000"/>
                  </a:schemeClr>
                </a:solidFill>
              </a:rPr>
              <a:t>slušati u redu za diranje mrtvaca</a:t>
            </a:r>
            <a:r>
              <a:rPr lang="hr-HR" sz="1800" dirty="0">
                <a:solidFill>
                  <a:schemeClr val="bg2">
                    <a:lumMod val="50000"/>
                  </a:schemeClr>
                </a:solidFill>
              </a:rPr>
              <a:t>“, </a:t>
            </a:r>
            <a:r>
              <a:rPr lang="hr-HR" sz="1800" dirty="0" smtClean="0">
                <a:solidFill>
                  <a:schemeClr val="bg2">
                    <a:lumMod val="50000"/>
                  </a:schemeClr>
                </a:solidFill>
              </a:rPr>
              <a:t>...</a:t>
            </a:r>
          </a:p>
          <a:p>
            <a:pPr marL="114300" lvl="0" indent="0">
              <a:buNone/>
            </a:pPr>
            <a:endParaRPr lang="hr-HR" sz="1800" dirty="0">
              <a:solidFill>
                <a:schemeClr val="bg2">
                  <a:lumMod val="50000"/>
                </a:schemeClr>
              </a:solidFill>
            </a:endParaRPr>
          </a:p>
          <a:p>
            <a:pPr marL="457200" lvl="0" indent="-342900">
              <a:buAutoNum type="arabicPeriod"/>
            </a:pPr>
            <a:r>
              <a:rPr lang="hr-HR" sz="1800" dirty="0" smtClean="0">
                <a:solidFill>
                  <a:schemeClr val="bg2">
                    <a:lumMod val="50000"/>
                  </a:schemeClr>
                </a:solidFill>
              </a:rPr>
              <a:t>presuda </a:t>
            </a:r>
            <a:r>
              <a:rPr lang="hr-HR" sz="1800" dirty="0">
                <a:solidFill>
                  <a:schemeClr val="bg2">
                    <a:lumMod val="50000"/>
                  </a:schemeClr>
                </a:solidFill>
              </a:rPr>
              <a:t>– katolički vjernici nisu </a:t>
            </a:r>
            <a:r>
              <a:rPr lang="hr-HR" sz="1800" dirty="0" smtClean="0">
                <a:solidFill>
                  <a:schemeClr val="bg2">
                    <a:lumMod val="50000"/>
                  </a:schemeClr>
                </a:solidFill>
              </a:rPr>
              <a:t>bili </a:t>
            </a:r>
            <a:r>
              <a:rPr lang="hr-HR" sz="1800" dirty="0">
                <a:solidFill>
                  <a:schemeClr val="bg2">
                    <a:lumMod val="50000"/>
                  </a:schemeClr>
                </a:solidFill>
              </a:rPr>
              <a:t>meta članaka, već je cilj novinara bio izreći </a:t>
            </a:r>
            <a:endParaRPr lang="hr-HR" sz="1800" dirty="0" smtClean="0">
              <a:solidFill>
                <a:schemeClr val="bg2">
                  <a:lumMod val="50000"/>
                </a:schemeClr>
              </a:solidFill>
            </a:endParaRPr>
          </a:p>
          <a:p>
            <a:pPr marL="457200" lvl="0" indent="-342900">
              <a:buNone/>
            </a:pPr>
            <a:r>
              <a:rPr lang="hr-HR" sz="1800" dirty="0" smtClean="0">
                <a:solidFill>
                  <a:schemeClr val="bg2">
                    <a:lumMod val="50000"/>
                  </a:schemeClr>
                </a:solidFill>
              </a:rPr>
              <a:t>                          satiričku </a:t>
            </a:r>
            <a:r>
              <a:rPr lang="hr-HR" sz="1800" dirty="0">
                <a:solidFill>
                  <a:schemeClr val="bg2">
                    <a:lumMod val="50000"/>
                  </a:schemeClr>
                </a:solidFill>
              </a:rPr>
              <a:t>kritiku televizijskog prijenosa događaja </a:t>
            </a:r>
          </a:p>
          <a:p>
            <a:pPr marL="114300" indent="0">
              <a:buNone/>
            </a:pPr>
            <a:r>
              <a:rPr lang="hr-HR" sz="1800" dirty="0">
                <a:solidFill>
                  <a:schemeClr val="bg2">
                    <a:lumMod val="50000"/>
                  </a:schemeClr>
                </a:solidFill>
              </a:rPr>
              <a:t> </a:t>
            </a:r>
            <a:endParaRPr lang="hr-HR" sz="1800" dirty="0" smtClean="0">
              <a:solidFill>
                <a:schemeClr val="bg2">
                  <a:lumMod val="50000"/>
                </a:schemeClr>
              </a:solidFill>
            </a:endParaRPr>
          </a:p>
          <a:p>
            <a:pPr marL="114300" indent="0">
              <a:buNone/>
            </a:pPr>
            <a:endParaRPr lang="hr-HR" sz="1800" dirty="0" smtClean="0">
              <a:solidFill>
                <a:schemeClr val="bg2">
                  <a:lumMod val="50000"/>
                </a:schemeClr>
              </a:solidFill>
            </a:endParaRPr>
          </a:p>
          <a:p>
            <a:pPr marL="114300" indent="0">
              <a:buNone/>
            </a:pPr>
            <a:r>
              <a:rPr lang="hr-HR" sz="1800" b="1" dirty="0" smtClean="0">
                <a:solidFill>
                  <a:schemeClr val="bg2">
                    <a:lumMod val="50000"/>
                  </a:schemeClr>
                </a:solidFill>
              </a:rPr>
              <a:t>ŠTO NAKON UDRUŽNE TUŽBE??</a:t>
            </a:r>
            <a:endParaRPr lang="hr-HR" sz="1800" b="1" dirty="0">
              <a:solidFill>
                <a:schemeClr val="bg2">
                  <a:lumMod val="50000"/>
                </a:schemeClr>
              </a:solidFill>
            </a:endParaRPr>
          </a:p>
          <a:p>
            <a:pPr marL="114300" lvl="0" indent="0">
              <a:buNone/>
            </a:pPr>
            <a:r>
              <a:rPr lang="hr-HR" sz="1800" b="1" dirty="0">
                <a:solidFill>
                  <a:schemeClr val="bg2">
                    <a:lumMod val="50000"/>
                  </a:schemeClr>
                </a:solidFill>
              </a:rPr>
              <a:t>Otvaraju put individualnim tužbama </a:t>
            </a:r>
            <a:r>
              <a:rPr lang="hr-HR" sz="1800" dirty="0">
                <a:solidFill>
                  <a:schemeClr val="bg2">
                    <a:lumMod val="50000"/>
                  </a:schemeClr>
                </a:solidFill>
              </a:rPr>
              <a:t>– pojednostavljen dokazni postupak </a:t>
            </a:r>
          </a:p>
          <a:p>
            <a:pPr marL="114300" indent="0">
              <a:buNone/>
            </a:pPr>
            <a:r>
              <a:rPr lang="hr-HR" sz="1800" dirty="0">
                <a:solidFill>
                  <a:schemeClr val="bg2">
                    <a:lumMod val="50000"/>
                  </a:schemeClr>
                </a:solidFill>
              </a:rPr>
              <a:t>                                                           </a:t>
            </a:r>
            <a:r>
              <a:rPr lang="hr-HR" sz="1800" dirty="0" smtClean="0">
                <a:solidFill>
                  <a:schemeClr val="bg2">
                    <a:lumMod val="50000"/>
                  </a:schemeClr>
                </a:solidFill>
              </a:rPr>
              <a:t>- izostaje </a:t>
            </a:r>
            <a:r>
              <a:rPr lang="hr-HR" sz="1800" dirty="0">
                <a:solidFill>
                  <a:schemeClr val="bg2">
                    <a:lumMod val="50000"/>
                  </a:schemeClr>
                </a:solidFill>
              </a:rPr>
              <a:t>dokazivanje vjerojatnosti diskriminacije </a:t>
            </a:r>
          </a:p>
          <a:p>
            <a:pPr marL="114300" indent="0">
              <a:buNone/>
            </a:pPr>
            <a:r>
              <a:rPr lang="hr-HR" sz="1800" dirty="0">
                <a:solidFill>
                  <a:schemeClr val="bg2">
                    <a:lumMod val="50000"/>
                  </a:schemeClr>
                </a:solidFill>
              </a:rPr>
              <a:t>                                                    </a:t>
            </a:r>
            <a:r>
              <a:rPr lang="hr-HR" sz="1800" dirty="0" smtClean="0">
                <a:solidFill>
                  <a:schemeClr val="bg2">
                    <a:lumMod val="50000"/>
                  </a:schemeClr>
                </a:solidFill>
              </a:rPr>
              <a:t>       - utvrđuje </a:t>
            </a:r>
            <a:r>
              <a:rPr lang="hr-HR" sz="1800" dirty="0">
                <a:solidFill>
                  <a:schemeClr val="bg2">
                    <a:lumMod val="50000"/>
                  </a:schemeClr>
                </a:solidFill>
              </a:rPr>
              <a:t>se visina naknade štete </a:t>
            </a:r>
          </a:p>
          <a:p>
            <a:pPr marL="114300" lvl="0" indent="0">
              <a:buNone/>
            </a:pPr>
            <a:endParaRPr lang="hr-HR" sz="1800" dirty="0" smtClean="0">
              <a:solidFill>
                <a:schemeClr val="bg2">
                  <a:lumMod val="50000"/>
                </a:schemeClr>
              </a:solidFill>
            </a:endParaRPr>
          </a:p>
          <a:p>
            <a:pPr marL="114300" lvl="0" indent="0">
              <a:buNone/>
            </a:pPr>
            <a:r>
              <a:rPr lang="hr-HR" sz="1800" dirty="0" smtClean="0">
                <a:solidFill>
                  <a:schemeClr val="bg2">
                    <a:lumMod val="50000"/>
                  </a:schemeClr>
                </a:solidFill>
              </a:rPr>
              <a:t>Ne(dovoljno)iskorištena </a:t>
            </a:r>
            <a:r>
              <a:rPr lang="hr-HR" sz="1800" dirty="0">
                <a:solidFill>
                  <a:schemeClr val="bg2">
                    <a:lumMod val="50000"/>
                  </a:schemeClr>
                </a:solidFill>
              </a:rPr>
              <a:t>pravna mogućnost!</a:t>
            </a:r>
          </a:p>
          <a:p>
            <a:pPr marL="114300" indent="0">
              <a:buNone/>
            </a:pPr>
            <a:r>
              <a:rPr lang="hr-HR" sz="1800" dirty="0">
                <a:solidFill>
                  <a:schemeClr val="bg2">
                    <a:lumMod val="50000"/>
                  </a:schemeClr>
                </a:solidFill>
              </a:rPr>
              <a:t> </a:t>
            </a:r>
          </a:p>
          <a:p>
            <a:pPr marL="319088" indent="-319088" eaLnBrk="1" hangingPunct="1">
              <a:lnSpc>
                <a:spcPct val="80000"/>
              </a:lnSpc>
              <a:buFont typeface="Wingdings" pitchFamily="2" charset="2"/>
              <a:buNone/>
            </a:pPr>
            <a:endParaRPr lang="hr-HR" altLang="sr-Latn-RS" sz="2000" dirty="0" smtClean="0"/>
          </a:p>
        </p:txBody>
      </p:sp>
    </p:spTree>
    <p:extLst>
      <p:ext uri="{BB962C8B-B14F-4D97-AF65-F5344CB8AC3E}">
        <p14:creationId xmlns:p14="http://schemas.microsoft.com/office/powerpoint/2010/main" val="2792310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50" y="692696"/>
            <a:ext cx="8643938" cy="6022429"/>
          </a:xfrm>
        </p:spPr>
        <p:txBody>
          <a:bodyPr>
            <a:normAutofit/>
          </a:bodyPr>
          <a:lstStyle/>
          <a:p>
            <a:pPr marL="114300" lvl="0" indent="0">
              <a:buNone/>
            </a:pPr>
            <a:r>
              <a:rPr lang="hr-HR" sz="1800" b="1" dirty="0" smtClean="0">
                <a:solidFill>
                  <a:schemeClr val="bg2">
                    <a:lumMod val="50000"/>
                  </a:schemeClr>
                </a:solidFill>
              </a:rPr>
              <a:t>Primjer – nužost postojanja komparatora? </a:t>
            </a:r>
          </a:p>
          <a:p>
            <a:pPr marL="114300" lvl="0" indent="0">
              <a:buNone/>
            </a:pPr>
            <a:r>
              <a:rPr lang="hr-HR" sz="1800" b="1" dirty="0" smtClean="0">
                <a:solidFill>
                  <a:schemeClr val="bg2">
                    <a:lumMod val="50000"/>
                  </a:schemeClr>
                </a:solidFill>
              </a:rPr>
              <a:t>               - granice slobode izražavanja? </a:t>
            </a:r>
          </a:p>
          <a:p>
            <a:pPr marL="114300" lvl="0" indent="0">
              <a:buNone/>
            </a:pPr>
            <a:endParaRPr lang="hr-HR" sz="1800" dirty="0" smtClean="0">
              <a:solidFill>
                <a:schemeClr val="bg2">
                  <a:lumMod val="50000"/>
                </a:schemeClr>
              </a:solidFill>
            </a:endParaRPr>
          </a:p>
          <a:p>
            <a:pPr marL="114300" lvl="0" indent="0">
              <a:buNone/>
            </a:pPr>
            <a:r>
              <a:rPr lang="hr-HR" sz="1800" dirty="0" smtClean="0">
                <a:solidFill>
                  <a:schemeClr val="bg2">
                    <a:lumMod val="50000"/>
                  </a:schemeClr>
                </a:solidFill>
              </a:rPr>
              <a:t>Tužitelj – “</a:t>
            </a:r>
            <a:r>
              <a:rPr lang="hr-HR" sz="1800" b="1" i="1" dirty="0" smtClean="0">
                <a:solidFill>
                  <a:schemeClr val="bg2">
                    <a:lumMod val="50000"/>
                  </a:schemeClr>
                </a:solidFill>
              </a:rPr>
              <a:t>Ni u mojoj reprezentaciji gayevi ne bi mogli igrati. Ne vidim gay  čovjeka </a:t>
            </a:r>
          </a:p>
          <a:p>
            <a:pPr marL="114300" lvl="0" indent="0">
              <a:buNone/>
            </a:pPr>
            <a:r>
              <a:rPr lang="hr-HR" sz="1800" b="1" i="1" dirty="0" smtClean="0">
                <a:solidFill>
                  <a:schemeClr val="bg2">
                    <a:lumMod val="50000"/>
                  </a:schemeClr>
                </a:solidFill>
              </a:rPr>
              <a:t>      kako ide glavom na kopačku, ali ga vidim kao baletana, tekstopisca, novinara</a:t>
            </a:r>
            <a:r>
              <a:rPr lang="hr-HR" sz="1800" i="1" dirty="0" smtClean="0">
                <a:solidFill>
                  <a:schemeClr val="bg2">
                    <a:lumMod val="50000"/>
                  </a:schemeClr>
                </a:solidFill>
              </a:rPr>
              <a:t>.”</a:t>
            </a:r>
          </a:p>
          <a:p>
            <a:pPr marL="114300" lvl="0" indent="0">
              <a:buNone/>
            </a:pPr>
            <a:endParaRPr lang="hr-HR" sz="1800" dirty="0" smtClean="0">
              <a:solidFill>
                <a:schemeClr val="bg2">
                  <a:lumMod val="50000"/>
                </a:schemeClr>
              </a:solidFill>
            </a:endParaRPr>
          </a:p>
          <a:p>
            <a:pPr marL="319088" indent="-319088" eaLnBrk="1" hangingPunct="1">
              <a:lnSpc>
                <a:spcPct val="80000"/>
              </a:lnSpc>
              <a:buFont typeface="Wingdings" pitchFamily="2" charset="2"/>
              <a:buNone/>
            </a:pPr>
            <a:r>
              <a:rPr lang="hr-HR" altLang="sr-Latn-RS" sz="2000" dirty="0" smtClean="0">
                <a:solidFill>
                  <a:schemeClr val="bg2">
                    <a:lumMod val="50000"/>
                  </a:schemeClr>
                </a:solidFill>
              </a:rPr>
              <a:t>Prije toga izjava tadašnjeg predsjednika HNS-a: </a:t>
            </a:r>
          </a:p>
          <a:p>
            <a:pPr marL="319088" indent="-319088" eaLnBrk="1" hangingPunct="1">
              <a:lnSpc>
                <a:spcPct val="80000"/>
              </a:lnSpc>
              <a:buFont typeface="Wingdings" pitchFamily="2" charset="2"/>
              <a:buNone/>
            </a:pPr>
            <a:r>
              <a:rPr lang="hr-HR" altLang="sr-Latn-RS" sz="2000" dirty="0" smtClean="0">
                <a:solidFill>
                  <a:schemeClr val="bg2">
                    <a:lumMod val="50000"/>
                  </a:schemeClr>
                </a:solidFill>
              </a:rPr>
              <a:t>  </a:t>
            </a:r>
            <a:r>
              <a:rPr lang="hr-HR" altLang="sr-Latn-RS" sz="2000" i="1" dirty="0" smtClean="0">
                <a:solidFill>
                  <a:schemeClr val="bg2">
                    <a:lumMod val="50000"/>
                  </a:schemeClr>
                </a:solidFill>
              </a:rPr>
              <a:t>“Bi li za hrvatsku selekciju mogao nastupiti igrač koji bi se deklarirao kao gay?”</a:t>
            </a:r>
          </a:p>
          <a:p>
            <a:pPr marL="319088" indent="-319088" eaLnBrk="1" hangingPunct="1">
              <a:lnSpc>
                <a:spcPct val="80000"/>
              </a:lnSpc>
              <a:buFont typeface="Wingdings" pitchFamily="2" charset="2"/>
              <a:buNone/>
            </a:pPr>
            <a:r>
              <a:rPr lang="hr-HR" altLang="sr-Latn-RS" sz="2000" i="1" dirty="0" smtClean="0">
                <a:solidFill>
                  <a:schemeClr val="bg2">
                    <a:lumMod val="50000"/>
                  </a:schemeClr>
                </a:solidFill>
              </a:rPr>
              <a:t>   “</a:t>
            </a:r>
            <a:r>
              <a:rPr lang="hr-HR" altLang="sr-Latn-RS" sz="2000" b="1" i="1" dirty="0" smtClean="0">
                <a:solidFill>
                  <a:schemeClr val="bg2">
                    <a:lumMod val="50000"/>
                  </a:schemeClr>
                </a:solidFill>
              </a:rPr>
              <a:t>Dok sam ja predsjednik sigurno ne”...”nogomet igraju samo zdravi ljudi.”</a:t>
            </a:r>
          </a:p>
          <a:p>
            <a:pPr marL="319088" indent="-319088" eaLnBrk="1" hangingPunct="1">
              <a:lnSpc>
                <a:spcPct val="80000"/>
              </a:lnSpc>
              <a:buFont typeface="Wingdings" pitchFamily="2" charset="2"/>
              <a:buNone/>
            </a:pPr>
            <a:endParaRPr lang="hr-HR" altLang="sr-Latn-RS" sz="2000" i="1" dirty="0" smtClean="0">
              <a:solidFill>
                <a:schemeClr val="bg2">
                  <a:lumMod val="50000"/>
                </a:schemeClr>
              </a:solidFill>
            </a:endParaRPr>
          </a:p>
          <a:p>
            <a:pPr marL="319088" indent="-319088" eaLnBrk="1" hangingPunct="1">
              <a:lnSpc>
                <a:spcPct val="80000"/>
              </a:lnSpc>
              <a:buFont typeface="Wingdings" pitchFamily="2" charset="2"/>
              <a:buNone/>
            </a:pPr>
            <a:r>
              <a:rPr lang="hr-HR" altLang="sr-Latn-RS" sz="1800" b="1" dirty="0" smtClean="0">
                <a:solidFill>
                  <a:schemeClr val="bg2">
                    <a:lumMod val="50000"/>
                  </a:schemeClr>
                </a:solidFill>
              </a:rPr>
              <a:t>Tužbeni zahtjev </a:t>
            </a:r>
            <a:r>
              <a:rPr lang="hr-HR" altLang="sr-Latn-RS" sz="1800" dirty="0" smtClean="0">
                <a:solidFill>
                  <a:schemeClr val="bg2">
                    <a:lumMod val="50000"/>
                  </a:schemeClr>
                </a:solidFill>
              </a:rPr>
              <a:t>– utvrđuje se diskriminacija temeljem spolne orijentacije</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a:t>
            </a:r>
            <a:r>
              <a:rPr lang="hr-HR" altLang="sr-Latn-RS" sz="1800" b="1" i="1" dirty="0" smtClean="0">
                <a:solidFill>
                  <a:schemeClr val="bg2">
                    <a:lumMod val="50000"/>
                  </a:schemeClr>
                </a:solidFill>
              </a:rPr>
              <a:t>udružna</a:t>
            </a:r>
          </a:p>
          <a:p>
            <a:pPr marL="319088" indent="-319088" eaLnBrk="1" hangingPunct="1">
              <a:lnSpc>
                <a:spcPct val="80000"/>
              </a:lnSpc>
              <a:buFont typeface="Wingdings" pitchFamily="2" charset="2"/>
              <a:buNone/>
            </a:pPr>
            <a:r>
              <a:rPr lang="hr-HR" altLang="sr-Latn-RS" sz="1800" b="1" i="1" dirty="0" smtClean="0">
                <a:solidFill>
                  <a:schemeClr val="bg2">
                    <a:lumMod val="50000"/>
                  </a:schemeClr>
                </a:solidFill>
              </a:rPr>
              <a:t>    tužba               </a:t>
            </a:r>
            <a:r>
              <a:rPr lang="hr-HR" altLang="sr-Latn-RS" sz="1800" dirty="0" smtClean="0">
                <a:solidFill>
                  <a:schemeClr val="bg2">
                    <a:lumMod val="50000"/>
                  </a:schemeClr>
                </a:solidFill>
              </a:rPr>
              <a:t>- zabranjuje se tuženiku daljnje istupanje u medije kojim </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diskriminira osobe iste spolne orijentacije </a:t>
            </a: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 nalaže se tuženiku da se putem medija javno ispriča</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 nalaže se tuženiku da na svoj trošak objavi presudu u medijima</a:t>
            </a: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p:txBody>
      </p:sp>
    </p:spTree>
    <p:extLst>
      <p:ext uri="{BB962C8B-B14F-4D97-AF65-F5344CB8AC3E}">
        <p14:creationId xmlns:p14="http://schemas.microsoft.com/office/powerpoint/2010/main" val="2792310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50" y="692696"/>
            <a:ext cx="8643938" cy="6022429"/>
          </a:xfrm>
        </p:spPr>
        <p:txBody>
          <a:bodyPr>
            <a:normAutofit/>
          </a:bodyPr>
          <a:lstStyle/>
          <a:p>
            <a:pPr marL="319088" indent="-319088" eaLnBrk="1" hangingPunct="1">
              <a:lnSpc>
                <a:spcPct val="80000"/>
              </a:lnSpc>
              <a:buFont typeface="Wingdings" pitchFamily="2" charset="2"/>
              <a:buNone/>
            </a:pPr>
            <a:r>
              <a:rPr lang="hr-HR" altLang="sr-Latn-RS" sz="1800" b="1" dirty="0" smtClean="0">
                <a:solidFill>
                  <a:schemeClr val="bg2">
                    <a:lumMod val="50000"/>
                  </a:schemeClr>
                </a:solidFill>
              </a:rPr>
              <a:t>Odgovor na tužbu </a:t>
            </a:r>
            <a:r>
              <a:rPr lang="hr-HR" altLang="sr-Latn-RS" sz="1800" dirty="0" smtClean="0">
                <a:solidFill>
                  <a:schemeClr val="bg2">
                    <a:lumMod val="50000"/>
                  </a:schemeClr>
                </a:solidFill>
              </a:rPr>
              <a:t>– </a:t>
            </a:r>
            <a:r>
              <a:rPr lang="hr-HR" altLang="sr-Latn-RS" sz="1800" u="sng" dirty="0" smtClean="0">
                <a:solidFill>
                  <a:schemeClr val="bg2">
                    <a:lumMod val="50000"/>
                  </a:schemeClr>
                </a:solidFill>
              </a:rPr>
              <a:t>nije bilo namjere </a:t>
            </a:r>
            <a:r>
              <a:rPr lang="hr-HR" altLang="sr-Latn-RS" sz="1800" dirty="0" smtClean="0">
                <a:solidFill>
                  <a:schemeClr val="bg2">
                    <a:lumMod val="50000"/>
                  </a:schemeClr>
                </a:solidFill>
              </a:rPr>
              <a:t>diskriminirati osobe istospolne orijentacije </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 izjava dana u šaljivom tonu, izvučena iz konteksta </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 iznio </a:t>
            </a:r>
            <a:r>
              <a:rPr lang="hr-HR" altLang="sr-Latn-RS" sz="1800" u="sng" dirty="0" smtClean="0">
                <a:solidFill>
                  <a:schemeClr val="bg2">
                    <a:lumMod val="50000"/>
                  </a:schemeClr>
                </a:solidFill>
              </a:rPr>
              <a:t>vlastiti dojam </a:t>
            </a:r>
            <a:r>
              <a:rPr lang="hr-HR" altLang="sr-Latn-RS" sz="1800" dirty="0" smtClean="0">
                <a:solidFill>
                  <a:schemeClr val="bg2">
                    <a:lumMod val="50000"/>
                  </a:schemeClr>
                </a:solidFill>
              </a:rPr>
              <a:t>o homoseksualcima kao osobama nježnijeg </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karaktera, kojima nisu svojstvene grubosti </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 </a:t>
            </a:r>
            <a:r>
              <a:rPr lang="hr-HR" altLang="sr-Latn-RS" sz="1800" u="sng" dirty="0" smtClean="0">
                <a:solidFill>
                  <a:schemeClr val="bg2">
                    <a:lumMod val="50000"/>
                  </a:schemeClr>
                </a:solidFill>
              </a:rPr>
              <a:t>hipotetska izjava </a:t>
            </a:r>
            <a:r>
              <a:rPr lang="hr-HR" altLang="sr-Latn-RS" sz="1800" dirty="0" smtClean="0">
                <a:solidFill>
                  <a:schemeClr val="bg2">
                    <a:lumMod val="50000"/>
                  </a:schemeClr>
                </a:solidFill>
              </a:rPr>
              <a:t>– tuženik nema svoju reprezentaciju niti je </a:t>
            </a:r>
          </a:p>
          <a:p>
            <a:pPr marL="319088" indent="-319088" eaLnBrk="1" hangingPunct="1">
              <a:lnSpc>
                <a:spcPct val="80000"/>
              </a:lnSpc>
              <a:buFont typeface="Wingdings" pitchFamily="2" charset="2"/>
              <a:buNone/>
            </a:pPr>
            <a:r>
              <a:rPr lang="hr-HR" altLang="sr-Latn-RS" sz="1800" dirty="0" smtClean="0">
                <a:solidFill>
                  <a:schemeClr val="bg2">
                    <a:lumMod val="50000"/>
                  </a:schemeClr>
                </a:solidFill>
              </a:rPr>
              <a:t>                                                                       izbornik postojeće reprezentacije</a:t>
            </a: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a:p>
            <a:pPr marL="319088" indent="-319088" eaLnBrk="1" hangingPunct="1">
              <a:lnSpc>
                <a:spcPct val="80000"/>
              </a:lnSpc>
              <a:buFont typeface="Wingdings" pitchFamily="2" charset="2"/>
              <a:buNone/>
            </a:pPr>
            <a:r>
              <a:rPr lang="hr-HR" altLang="sr-Latn-RS" sz="1800" b="1" dirty="0" smtClean="0">
                <a:solidFill>
                  <a:schemeClr val="bg2">
                    <a:lumMod val="50000"/>
                  </a:schemeClr>
                </a:solidFill>
              </a:rPr>
              <a:t>1 .stupanj – tužbni zahtjev odbijen  (ožujak 2011.)</a:t>
            </a: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Riječ je o hipotetskoj izjavi – nema konkretne radnje niti postupanja</a:t>
            </a:r>
          </a:p>
          <a:p>
            <a:pPr marL="319088" indent="-319088" eaLnBrk="1" hangingPunct="1">
              <a:lnSpc>
                <a:spcPct val="80000"/>
              </a:lnSpc>
              <a:buFontTx/>
              <a:buChar char="-"/>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Tuženik nema utjecaja na odluku tko će igrati u reprezentaciji </a:t>
            </a:r>
          </a:p>
          <a:p>
            <a:pPr marL="319088" indent="-319088" eaLnBrk="1" hangingPunct="1">
              <a:lnSpc>
                <a:spcPct val="80000"/>
              </a:lnSpc>
              <a:buNone/>
            </a:pPr>
            <a:r>
              <a:rPr lang="hr-HR" altLang="sr-Latn-RS" sz="1800" dirty="0" smtClean="0">
                <a:solidFill>
                  <a:schemeClr val="bg2">
                    <a:lumMod val="50000"/>
                  </a:schemeClr>
                </a:solidFill>
              </a:rPr>
              <a:t>       (izvršni dopredsjednik jednog nogometnog kluba) </a:t>
            </a:r>
          </a:p>
          <a:p>
            <a:pPr marL="319088" indent="-319088" eaLnBrk="1" hangingPunct="1">
              <a:lnSpc>
                <a:spcPct val="80000"/>
              </a:lnSpc>
              <a:buNone/>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Riječ je o tuženikovom vrijednosnom sudu , mišljenju koje je javno izrekao što je njegovo apsolutno građansko pravo (sloboda izražavanja)</a:t>
            </a:r>
          </a:p>
          <a:p>
            <a:pPr marL="319088" indent="-319088" eaLnBrk="1" hangingPunct="1">
              <a:lnSpc>
                <a:spcPct val="80000"/>
              </a:lnSpc>
              <a:buFontTx/>
              <a:buChar char="-"/>
            </a:pPr>
            <a:endParaRPr lang="hr-HR" altLang="sr-Latn-RS" sz="1800" dirty="0" smtClean="0">
              <a:solidFill>
                <a:schemeClr val="bg2">
                  <a:lumMod val="50000"/>
                </a:schemeClr>
              </a:solidFill>
            </a:endParaRPr>
          </a:p>
        </p:txBody>
      </p:sp>
    </p:spTree>
    <p:extLst>
      <p:ext uri="{BB962C8B-B14F-4D97-AF65-F5344CB8AC3E}">
        <p14:creationId xmlns:p14="http://schemas.microsoft.com/office/powerpoint/2010/main" val="2792310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50" y="692696"/>
            <a:ext cx="8643938" cy="6022429"/>
          </a:xfrm>
        </p:spPr>
        <p:txBody>
          <a:bodyPr>
            <a:normAutofit/>
          </a:bodyPr>
          <a:lstStyle/>
          <a:p>
            <a:pPr marL="319088" indent="-319088" eaLnBrk="1" hangingPunct="1">
              <a:lnSpc>
                <a:spcPct val="80000"/>
              </a:lnSpc>
              <a:buFont typeface="Wingdings" pitchFamily="2" charset="2"/>
              <a:buNone/>
            </a:pPr>
            <a:r>
              <a:rPr lang="hr-HR" altLang="sr-Latn-RS" sz="1800" b="1" dirty="0" smtClean="0">
                <a:solidFill>
                  <a:schemeClr val="bg2">
                    <a:lumMod val="50000"/>
                  </a:schemeClr>
                </a:solidFill>
              </a:rPr>
              <a:t>2 .stupanj – žalba tužitelja odbijena  (travanj 2012.)</a:t>
            </a: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Nema okolnosti temeljem kojih bi se osnovano moglo zaključiti da je </a:t>
            </a:r>
          </a:p>
          <a:p>
            <a:pPr marL="319088" indent="-319088" eaLnBrk="1" hangingPunct="1">
              <a:lnSpc>
                <a:spcPct val="80000"/>
              </a:lnSpc>
              <a:buNone/>
            </a:pPr>
            <a:r>
              <a:rPr lang="hr-HR" altLang="sr-Latn-RS" sz="1800" dirty="0" smtClean="0">
                <a:solidFill>
                  <a:schemeClr val="bg2">
                    <a:lumMod val="50000"/>
                  </a:schemeClr>
                </a:solidFill>
              </a:rPr>
              <a:t>       homoseksualcima onemogućen ili otežan pristup nogometnoj reprezentaciji </a:t>
            </a:r>
          </a:p>
          <a:p>
            <a:pPr marL="319088" indent="-319088" eaLnBrk="1" hangingPunct="1">
              <a:lnSpc>
                <a:spcPct val="80000"/>
              </a:lnSpc>
              <a:buNone/>
            </a:pPr>
            <a:endParaRPr lang="hr-HR" altLang="sr-Latn-RS" sz="1800" dirty="0" smtClean="0">
              <a:solidFill>
                <a:schemeClr val="bg2">
                  <a:lumMod val="50000"/>
                </a:schemeClr>
              </a:solidFill>
            </a:endParaRPr>
          </a:p>
          <a:p>
            <a:pPr marL="319088" indent="-319088" eaLnBrk="1" hangingPunct="1">
              <a:lnSpc>
                <a:spcPct val="80000"/>
              </a:lnSpc>
              <a:buNone/>
            </a:pPr>
            <a:r>
              <a:rPr lang="hr-HR" altLang="sr-Latn-RS" sz="1800" dirty="0" smtClean="0">
                <a:solidFill>
                  <a:schemeClr val="bg2">
                    <a:lumMod val="50000"/>
                  </a:schemeClr>
                </a:solidFill>
              </a:rPr>
              <a:t>                        i </a:t>
            </a:r>
            <a:r>
              <a:rPr lang="hr-HR" altLang="sr-Latn-RS" sz="1800" u="sng" dirty="0" smtClean="0">
                <a:solidFill>
                  <a:schemeClr val="bg2">
                    <a:lumMod val="50000"/>
                  </a:schemeClr>
                </a:solidFill>
              </a:rPr>
              <a:t>da bi to bila posljedica tuženikove izjave </a:t>
            </a:r>
          </a:p>
          <a:p>
            <a:pPr marL="319088" indent="-319088" eaLnBrk="1" hangingPunct="1">
              <a:lnSpc>
                <a:spcPct val="80000"/>
              </a:lnSpc>
              <a:buFontTx/>
              <a:buChar char="-"/>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Odluku o igračima reprezentacije donosi izbornik na temelju kvalitete igrača, </a:t>
            </a:r>
          </a:p>
          <a:p>
            <a:pPr marL="319088" indent="-319088" eaLnBrk="1" hangingPunct="1">
              <a:lnSpc>
                <a:spcPct val="80000"/>
              </a:lnSpc>
              <a:buNone/>
            </a:pPr>
            <a:r>
              <a:rPr lang="hr-HR" altLang="sr-Latn-RS" sz="1800" dirty="0" smtClean="0">
                <a:solidFill>
                  <a:schemeClr val="bg2">
                    <a:lumMod val="50000"/>
                  </a:schemeClr>
                </a:solidFill>
              </a:rPr>
              <a:t>      a ne nečije krive predožbe o njihovom psihifizičkom stanju </a:t>
            </a:r>
          </a:p>
          <a:p>
            <a:pPr marL="319088" indent="-319088" eaLnBrk="1" hangingPunct="1">
              <a:lnSpc>
                <a:spcPct val="80000"/>
              </a:lnSpc>
              <a:buFontTx/>
              <a:buChar char="-"/>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Nije riječ o uvredljivoj izjavi do te mjere da kod osoba istospolne orijentacije </a:t>
            </a:r>
          </a:p>
          <a:p>
            <a:pPr marL="319088" indent="-319088" eaLnBrk="1" hangingPunct="1">
              <a:lnSpc>
                <a:spcPct val="80000"/>
              </a:lnSpc>
              <a:buNone/>
            </a:pPr>
            <a:r>
              <a:rPr lang="hr-HR" altLang="sr-Latn-RS" sz="1800" dirty="0" smtClean="0">
                <a:solidFill>
                  <a:schemeClr val="bg2">
                    <a:lumMod val="50000"/>
                  </a:schemeClr>
                </a:solidFill>
              </a:rPr>
              <a:t>       uzrokuje strah, neprijateljsko, ponižavajuće ili uvredljivo okruženje </a:t>
            </a:r>
          </a:p>
          <a:p>
            <a:pPr marL="319088" indent="-319088" eaLnBrk="1" hangingPunct="1">
              <a:lnSpc>
                <a:spcPct val="80000"/>
              </a:lnSpc>
              <a:buFontTx/>
              <a:buChar char="-"/>
            </a:pPr>
            <a:endParaRPr lang="hr-HR" altLang="sr-Latn-RS" sz="1800" dirty="0" smtClean="0">
              <a:solidFill>
                <a:schemeClr val="bg2">
                  <a:lumMod val="50000"/>
                </a:schemeClr>
              </a:solidFill>
            </a:endParaRPr>
          </a:p>
        </p:txBody>
      </p:sp>
    </p:spTree>
    <p:extLst>
      <p:ext uri="{BB962C8B-B14F-4D97-AF65-F5344CB8AC3E}">
        <p14:creationId xmlns:p14="http://schemas.microsoft.com/office/powerpoint/2010/main" val="2792310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50" y="692696"/>
            <a:ext cx="8643938" cy="6022429"/>
          </a:xfrm>
        </p:spPr>
        <p:txBody>
          <a:bodyPr>
            <a:normAutofit/>
          </a:bodyPr>
          <a:lstStyle/>
          <a:p>
            <a:pPr marL="319088" indent="-319088" eaLnBrk="1" hangingPunct="1">
              <a:lnSpc>
                <a:spcPct val="80000"/>
              </a:lnSpc>
              <a:buFont typeface="Wingdings" pitchFamily="2" charset="2"/>
              <a:buNone/>
            </a:pPr>
            <a:r>
              <a:rPr lang="hr-HR" altLang="sr-Latn-RS" sz="1800" b="1" dirty="0" smtClean="0">
                <a:solidFill>
                  <a:schemeClr val="bg2">
                    <a:lumMod val="50000"/>
                  </a:schemeClr>
                </a:solidFill>
              </a:rPr>
              <a:t>3 .stupanj – revizija tužitelja usvojena, Vrhovni sud RH  (lipanj 2015)</a:t>
            </a:r>
          </a:p>
          <a:p>
            <a:pPr marL="319088" indent="-319088" eaLnBrk="1" hangingPunct="1">
              <a:lnSpc>
                <a:spcPct val="80000"/>
              </a:lnSpc>
              <a:buFont typeface="Wingdings" pitchFamily="2" charset="2"/>
              <a:buNone/>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Preinačene presude i usvojen tužbeni zahtjev </a:t>
            </a:r>
          </a:p>
          <a:p>
            <a:pPr marL="319088" indent="-319088" eaLnBrk="1" hangingPunct="1">
              <a:lnSpc>
                <a:spcPct val="80000"/>
              </a:lnSpc>
              <a:buFontTx/>
              <a:buChar char="-"/>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Niže stupanjske presude u suprotnosti </a:t>
            </a:r>
            <a:r>
              <a:rPr lang="hr-HR" altLang="sr-Latn-RS" sz="1800" b="1" u="sng" dirty="0" smtClean="0">
                <a:solidFill>
                  <a:schemeClr val="bg2">
                    <a:lumMod val="50000"/>
                  </a:schemeClr>
                </a:solidFill>
              </a:rPr>
              <a:t>sa stavom Europskog suda pravde  (Feryn</a:t>
            </a:r>
            <a:r>
              <a:rPr lang="hr-HR" altLang="sr-Latn-RS" sz="1800" b="1" dirty="0" smtClean="0">
                <a:solidFill>
                  <a:schemeClr val="bg2">
                    <a:lumMod val="50000"/>
                  </a:schemeClr>
                </a:solidFill>
              </a:rPr>
              <a:t>)</a:t>
            </a:r>
          </a:p>
          <a:p>
            <a:pPr marL="319088" indent="-319088" eaLnBrk="1" hangingPunct="1">
              <a:lnSpc>
                <a:spcPct val="80000"/>
              </a:lnSpc>
              <a:buNone/>
            </a:pPr>
            <a:r>
              <a:rPr lang="hr-HR" altLang="sr-Latn-RS" sz="1800" dirty="0" smtClean="0">
                <a:solidFill>
                  <a:schemeClr val="bg2">
                    <a:lumMod val="50000"/>
                  </a:schemeClr>
                </a:solidFill>
              </a:rPr>
              <a:t>           </a:t>
            </a:r>
            <a:r>
              <a:rPr lang="hr-HR" altLang="sr-Latn-RS" sz="1800" i="1" dirty="0" smtClean="0">
                <a:solidFill>
                  <a:schemeClr val="bg2">
                    <a:lumMod val="50000"/>
                  </a:schemeClr>
                </a:solidFill>
              </a:rPr>
              <a:t>Javno objavljena diskriminatorna politika zapošljavanja – odvratila neke od </a:t>
            </a:r>
          </a:p>
          <a:p>
            <a:pPr marL="319088" indent="-319088" eaLnBrk="1" hangingPunct="1">
              <a:lnSpc>
                <a:spcPct val="80000"/>
              </a:lnSpc>
              <a:buNone/>
            </a:pPr>
            <a:r>
              <a:rPr lang="hr-HR" altLang="sr-Latn-RS" sz="1800" i="1" dirty="0" smtClean="0">
                <a:solidFill>
                  <a:schemeClr val="bg2">
                    <a:lumMod val="50000"/>
                  </a:schemeClr>
                </a:solidFill>
              </a:rPr>
              <a:t>           migranata da se pokušaju zaposliti u toj kompaniji </a:t>
            </a:r>
          </a:p>
          <a:p>
            <a:pPr marL="319088" indent="-319088" eaLnBrk="1" hangingPunct="1">
              <a:lnSpc>
                <a:spcPct val="80000"/>
              </a:lnSpc>
              <a:buNone/>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Okolnost izostanka identifikacije konkretnih osoba koje su takvom politikom mogle</a:t>
            </a:r>
          </a:p>
          <a:p>
            <a:pPr marL="319088" indent="-319088" eaLnBrk="1" hangingPunct="1">
              <a:lnSpc>
                <a:spcPct val="80000"/>
              </a:lnSpc>
              <a:buNone/>
            </a:pPr>
            <a:r>
              <a:rPr lang="hr-HR" altLang="sr-Latn-RS" sz="1800" dirty="0" smtClean="0">
                <a:solidFill>
                  <a:schemeClr val="bg2">
                    <a:lumMod val="50000"/>
                  </a:schemeClr>
                </a:solidFill>
              </a:rPr>
              <a:t>       biti ili jesu diskriminirane – irelevantna</a:t>
            </a:r>
          </a:p>
          <a:p>
            <a:pPr marL="319088" indent="-319088" eaLnBrk="1" hangingPunct="1">
              <a:lnSpc>
                <a:spcPct val="80000"/>
              </a:lnSpc>
              <a:buFontTx/>
              <a:buChar char="-"/>
            </a:pPr>
            <a:r>
              <a:rPr lang="hr-HR" altLang="sr-Latn-RS" sz="1800" dirty="0" smtClean="0">
                <a:solidFill>
                  <a:schemeClr val="bg2">
                    <a:lumMod val="50000"/>
                  </a:schemeClr>
                </a:solidFill>
              </a:rPr>
              <a:t>Iako </a:t>
            </a:r>
            <a:r>
              <a:rPr lang="hr-HR" altLang="sr-Latn-RS" sz="1800" b="1" u="sng" dirty="0" smtClean="0">
                <a:solidFill>
                  <a:schemeClr val="bg2">
                    <a:lumMod val="50000"/>
                  </a:schemeClr>
                </a:solidFill>
              </a:rPr>
              <a:t>nema konkretne žrtve niti izravnog komapratora </a:t>
            </a:r>
            <a:r>
              <a:rPr lang="hr-HR" altLang="sr-Latn-RS" sz="1800" dirty="0" smtClean="0">
                <a:solidFill>
                  <a:schemeClr val="bg2">
                    <a:lumMod val="50000"/>
                  </a:schemeClr>
                </a:solidFill>
              </a:rPr>
              <a:t>– diskriminacija</a:t>
            </a:r>
          </a:p>
          <a:p>
            <a:pPr marL="319088" indent="-319088" eaLnBrk="1" hangingPunct="1">
              <a:lnSpc>
                <a:spcPct val="80000"/>
              </a:lnSpc>
              <a:buFontTx/>
              <a:buChar char="-"/>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Tuženik ima </a:t>
            </a:r>
            <a:r>
              <a:rPr lang="hr-HR" altLang="sr-Latn-RS" sz="1800" b="1" u="sng" dirty="0" smtClean="0">
                <a:solidFill>
                  <a:schemeClr val="bg2">
                    <a:lumMod val="50000"/>
                  </a:schemeClr>
                </a:solidFill>
              </a:rPr>
              <a:t>znatan ugled u svijetu nogometa </a:t>
            </a:r>
            <a:r>
              <a:rPr lang="hr-HR" altLang="sr-Latn-RS" sz="1800" dirty="0" smtClean="0">
                <a:solidFill>
                  <a:schemeClr val="bg2">
                    <a:lumMod val="50000"/>
                  </a:schemeClr>
                </a:solidFill>
              </a:rPr>
              <a:t>– mogao potaknuti druge osobe na diskriminaciju </a:t>
            </a:r>
          </a:p>
          <a:p>
            <a:pPr marL="319088" indent="-319088" eaLnBrk="1" hangingPunct="1">
              <a:lnSpc>
                <a:spcPct val="80000"/>
              </a:lnSpc>
              <a:buFontTx/>
              <a:buChar char="-"/>
            </a:pPr>
            <a:endParaRPr lang="hr-HR" altLang="sr-Latn-RS" sz="1800" dirty="0" smtClean="0">
              <a:solidFill>
                <a:schemeClr val="bg2">
                  <a:lumMod val="50000"/>
                </a:schemeClr>
              </a:solidFill>
            </a:endParaRPr>
          </a:p>
          <a:p>
            <a:pPr marL="319088" indent="-319088" eaLnBrk="1" hangingPunct="1">
              <a:lnSpc>
                <a:spcPct val="80000"/>
              </a:lnSpc>
              <a:buFontTx/>
              <a:buChar char="-"/>
            </a:pPr>
            <a:r>
              <a:rPr lang="hr-HR" altLang="sr-Latn-RS" sz="1800" dirty="0" smtClean="0">
                <a:solidFill>
                  <a:schemeClr val="bg2">
                    <a:lumMod val="50000"/>
                  </a:schemeClr>
                </a:solidFill>
              </a:rPr>
              <a:t>Unatoč ustavnom pravu na </a:t>
            </a:r>
            <a:r>
              <a:rPr lang="hr-HR" altLang="sr-Latn-RS" sz="1800" b="1" u="sng" dirty="0" smtClean="0">
                <a:solidFill>
                  <a:schemeClr val="bg2">
                    <a:lumMod val="50000"/>
                  </a:schemeClr>
                </a:solidFill>
              </a:rPr>
              <a:t>slobodu izražavanja</a:t>
            </a:r>
            <a:r>
              <a:rPr lang="hr-HR" altLang="sr-Latn-RS" sz="1800" dirty="0" smtClean="0">
                <a:solidFill>
                  <a:schemeClr val="bg2">
                    <a:lumMod val="50000"/>
                  </a:schemeClr>
                </a:solidFill>
              </a:rPr>
              <a:t>– diskriminaciju moguće počiniti verbalnim izražavanjem (ograničenje prava)</a:t>
            </a:r>
          </a:p>
        </p:txBody>
      </p:sp>
    </p:spTree>
    <p:extLst>
      <p:ext uri="{BB962C8B-B14F-4D97-AF65-F5344CB8AC3E}">
        <p14:creationId xmlns:p14="http://schemas.microsoft.com/office/powerpoint/2010/main" val="2792310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285750" y="142875"/>
            <a:ext cx="8229600" cy="1066800"/>
          </a:xfrm>
        </p:spPr>
        <p:txBody>
          <a:bodyPr/>
          <a:lstStyle/>
          <a:p>
            <a:pPr algn="ctr"/>
            <a:r>
              <a:rPr lang="hr-HR" sz="2400" b="1" dirty="0" smtClean="0">
                <a:solidFill>
                  <a:schemeClr val="bg2">
                    <a:lumMod val="50000"/>
                  </a:schemeClr>
                </a:solidFill>
              </a:rPr>
              <a:t>Naknade štete  - pravična novčana naknada</a:t>
            </a:r>
            <a:r>
              <a:rPr lang="hr-HR" sz="2400" dirty="0">
                <a:solidFill>
                  <a:schemeClr val="bg2">
                    <a:lumMod val="50000"/>
                  </a:schemeClr>
                </a:solidFill>
              </a:rPr>
              <a:t/>
            </a:r>
            <a:br>
              <a:rPr lang="hr-HR" sz="2400" dirty="0">
                <a:solidFill>
                  <a:schemeClr val="bg2">
                    <a:lumMod val="50000"/>
                  </a:schemeClr>
                </a:solidFill>
              </a:rPr>
            </a:br>
            <a:endParaRPr lang="en-US" altLang="en-US" sz="2400" dirty="0" smtClean="0"/>
          </a:p>
        </p:txBody>
      </p:sp>
      <p:sp>
        <p:nvSpPr>
          <p:cNvPr id="34818" name="Content Placeholder 2"/>
          <p:cNvSpPr>
            <a:spLocks noGrp="1"/>
          </p:cNvSpPr>
          <p:nvPr>
            <p:ph idx="1"/>
          </p:nvPr>
        </p:nvSpPr>
        <p:spPr>
          <a:xfrm>
            <a:off x="214313" y="1124745"/>
            <a:ext cx="8174111" cy="5472608"/>
          </a:xfrm>
        </p:spPr>
        <p:txBody>
          <a:bodyPr>
            <a:normAutofit/>
          </a:bodyPr>
          <a:lstStyle/>
          <a:p>
            <a:pPr marL="365125" indent="-255588" algn="just" eaLnBrk="1" hangingPunct="1">
              <a:buClr>
                <a:srgbClr val="9BBB59"/>
              </a:buClr>
              <a:buFont typeface="Georgia" pitchFamily="18" charset="0"/>
              <a:buNone/>
            </a:pPr>
            <a:r>
              <a:rPr lang="hr-HR" altLang="en-US" sz="1800" b="1" dirty="0" smtClean="0">
                <a:solidFill>
                  <a:schemeClr val="bg2">
                    <a:lumMod val="50000"/>
                  </a:schemeClr>
                </a:solidFill>
              </a:rPr>
              <a:t>Neimovinska </a:t>
            </a:r>
            <a:r>
              <a:rPr lang="hr-HR" altLang="en-US" sz="1800" dirty="0" smtClean="0">
                <a:solidFill>
                  <a:schemeClr val="bg2">
                    <a:lumMod val="50000"/>
                  </a:schemeClr>
                </a:solidFill>
              </a:rPr>
              <a:t>– povreda prava osobnosti </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a:t>
            </a:r>
            <a:r>
              <a:rPr lang="hr-HR" altLang="en-US" sz="1800" b="1" dirty="0" smtClean="0">
                <a:solidFill>
                  <a:schemeClr val="bg2">
                    <a:lumMod val="50000"/>
                  </a:schemeClr>
                </a:solidFill>
              </a:rPr>
              <a:t>šteta  </a:t>
            </a:r>
            <a:r>
              <a:rPr lang="hr-HR" altLang="en-US" sz="1800" dirty="0" smtClean="0">
                <a:solidFill>
                  <a:schemeClr val="bg2">
                    <a:lumMod val="50000"/>
                  </a:schemeClr>
                </a:solidFill>
              </a:rPr>
              <a:t>              - ekvivalent narušenom duševnom miru i zdravlju </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 sankcija =</a:t>
            </a:r>
            <a:r>
              <a:rPr lang="hr-HR" altLang="en-US" sz="1800" b="1" u="sng" dirty="0" smtClean="0">
                <a:solidFill>
                  <a:schemeClr val="bg2">
                    <a:lumMod val="50000"/>
                  </a:schemeClr>
                </a:solidFill>
              </a:rPr>
              <a:t>učinkovita, proporcionalna šteti, odvračajući učinak</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(europske pravne norme, direktve) </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 </a:t>
            </a:r>
            <a:r>
              <a:rPr lang="hr-HR" altLang="en-US" sz="1800" b="1" u="sng" dirty="0" smtClean="0">
                <a:solidFill>
                  <a:schemeClr val="bg2">
                    <a:lumMod val="50000"/>
                  </a:schemeClr>
                </a:solidFill>
              </a:rPr>
              <a:t>20.000 kn </a:t>
            </a:r>
            <a:r>
              <a:rPr lang="hr-HR" altLang="en-US" sz="1800" b="1" dirty="0" smtClean="0">
                <a:solidFill>
                  <a:schemeClr val="bg2">
                    <a:lumMod val="50000"/>
                  </a:schemeClr>
                </a:solidFill>
              </a:rPr>
              <a:t>– 30.000 kn </a:t>
            </a:r>
          </a:p>
          <a:p>
            <a:pPr marL="365125" indent="-255588" algn="just" eaLnBrk="1" hangingPunct="1">
              <a:buClr>
                <a:srgbClr val="9BBB59"/>
              </a:buClr>
              <a:buFont typeface="Georgia" pitchFamily="18" charset="0"/>
              <a:buNone/>
            </a:pPr>
            <a:endParaRPr lang="hr-HR" altLang="en-US" sz="1800" b="1" dirty="0" smtClean="0">
              <a:solidFill>
                <a:schemeClr val="bg2">
                  <a:lumMod val="50000"/>
                </a:schemeClr>
              </a:solidFill>
            </a:endParaRPr>
          </a:p>
          <a:p>
            <a:pPr marL="365125" indent="-255588" algn="just" eaLnBrk="1" hangingPunct="1">
              <a:buClr>
                <a:srgbClr val="9BBB59"/>
              </a:buClr>
              <a:buFont typeface="Georgia" pitchFamily="18" charset="0"/>
              <a:buNone/>
            </a:pPr>
            <a:r>
              <a:rPr lang="hr-HR" altLang="en-US" sz="1800" b="1" dirty="0" smtClean="0">
                <a:solidFill>
                  <a:schemeClr val="bg2">
                    <a:lumMod val="50000"/>
                  </a:schemeClr>
                </a:solidFill>
              </a:rPr>
              <a:t>                            - </a:t>
            </a:r>
            <a:r>
              <a:rPr lang="hr-HR" altLang="en-US" sz="1800" dirty="0" smtClean="0">
                <a:solidFill>
                  <a:schemeClr val="bg2">
                    <a:lumMod val="50000"/>
                  </a:schemeClr>
                </a:solidFill>
              </a:rPr>
              <a:t>nedostatno obrazloženje o razlozima visine odštete</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a:t>
            </a:r>
            <a:r>
              <a:rPr lang="hr-HR" altLang="en-US" sz="1800" i="1" dirty="0" smtClean="0">
                <a:solidFill>
                  <a:schemeClr val="bg2">
                    <a:lumMod val="50000"/>
                  </a:schemeClr>
                </a:solidFill>
              </a:rPr>
              <a:t>uvjetovana težinom povrede, okolnostima slučaja, potrebom</a:t>
            </a:r>
          </a:p>
          <a:p>
            <a:pPr marL="365125" indent="-255588" algn="just" eaLnBrk="1" hangingPunct="1">
              <a:buClr>
                <a:srgbClr val="9BBB59"/>
              </a:buClr>
              <a:buFont typeface="Georgia" pitchFamily="18" charset="0"/>
              <a:buNone/>
            </a:pPr>
            <a:r>
              <a:rPr lang="hr-HR" altLang="en-US" sz="1800" i="1" dirty="0" smtClean="0">
                <a:solidFill>
                  <a:schemeClr val="bg2">
                    <a:lumMod val="50000"/>
                  </a:schemeClr>
                </a:solidFill>
              </a:rPr>
              <a:t>                              prevencije takvog postupanja u budućnosti </a:t>
            </a:r>
            <a:r>
              <a:rPr lang="hr-HR" altLang="en-US" sz="1800" dirty="0" smtClean="0">
                <a:solidFill>
                  <a:schemeClr val="bg2">
                    <a:lumMod val="50000"/>
                  </a:schemeClr>
                </a:solidFill>
              </a:rPr>
              <a:t>– bez dovođenja</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kriterija u kontekst konkretnih činjenica iz postupka)</a:t>
            </a:r>
          </a:p>
          <a:p>
            <a:pPr marL="365125" indent="-255588" algn="just" eaLnBrk="1" hangingPunct="1">
              <a:buClr>
                <a:srgbClr val="9BBB59"/>
              </a:buClr>
              <a:buFont typeface="Georgia" pitchFamily="18" charset="0"/>
              <a:buNone/>
            </a:pPr>
            <a:endParaRPr lang="hr-HR" altLang="en-US" sz="1800" b="1" dirty="0" smtClean="0">
              <a:solidFill>
                <a:schemeClr val="bg2">
                  <a:lumMod val="50000"/>
                </a:schemeClr>
              </a:solidFill>
            </a:endParaRPr>
          </a:p>
          <a:p>
            <a:pPr marL="365125" indent="-255588" algn="just" eaLnBrk="1" hangingPunct="1">
              <a:buClr>
                <a:srgbClr val="9BBB59"/>
              </a:buClr>
              <a:buFont typeface="Georgia" pitchFamily="18" charset="0"/>
              <a:buNone/>
            </a:pPr>
            <a:r>
              <a:rPr lang="hr-HR" altLang="en-US" sz="1800" b="1" dirty="0" smtClean="0">
                <a:solidFill>
                  <a:schemeClr val="bg2">
                    <a:lumMod val="50000"/>
                  </a:schemeClr>
                </a:solidFill>
              </a:rPr>
              <a:t> Imovinska </a:t>
            </a:r>
            <a:r>
              <a:rPr lang="hr-HR" altLang="en-US" sz="1800" dirty="0" smtClean="0">
                <a:solidFill>
                  <a:schemeClr val="bg2">
                    <a:lumMod val="50000"/>
                  </a:schemeClr>
                </a:solidFill>
              </a:rPr>
              <a:t>– radni sporovi – naknada plaće ostvarene za vrijeme </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a:t>
            </a:r>
            <a:r>
              <a:rPr lang="hr-HR" altLang="en-US" sz="1800" b="1" dirty="0" smtClean="0">
                <a:solidFill>
                  <a:schemeClr val="bg2">
                    <a:lumMod val="50000"/>
                  </a:schemeClr>
                </a:solidFill>
              </a:rPr>
              <a:t>šteta</a:t>
            </a:r>
            <a:r>
              <a:rPr lang="hr-HR" altLang="en-US" sz="1800" dirty="0" smtClean="0">
                <a:solidFill>
                  <a:schemeClr val="bg2">
                    <a:lumMod val="50000"/>
                  </a:schemeClr>
                </a:solidFill>
              </a:rPr>
              <a:t>                                        bolovanja i pune plaće</a:t>
            </a:r>
            <a:endParaRPr lang="en-US" altLang="en-US" sz="1800" dirty="0" smtClean="0">
              <a:solidFill>
                <a:schemeClr val="bg2">
                  <a:lumMod val="50000"/>
                </a:schemeClr>
              </a:solidFill>
            </a:endParaRPr>
          </a:p>
        </p:txBody>
      </p:sp>
    </p:spTree>
    <p:extLst>
      <p:ext uri="{BB962C8B-B14F-4D97-AF65-F5344CB8AC3E}">
        <p14:creationId xmlns:p14="http://schemas.microsoft.com/office/powerpoint/2010/main" val="3253315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14313" y="620688"/>
            <a:ext cx="8174111" cy="5976665"/>
          </a:xfrm>
        </p:spPr>
        <p:txBody>
          <a:bodyPr>
            <a:normAutofit lnSpcReduction="10000"/>
          </a:bodyPr>
          <a:lstStyle/>
          <a:p>
            <a:pPr marL="365125" indent="-255588" algn="just" eaLnBrk="1" hangingPunct="1">
              <a:buClr>
                <a:srgbClr val="9BBB59"/>
              </a:buClr>
              <a:buFont typeface="Georgia" pitchFamily="18" charset="0"/>
              <a:buNone/>
            </a:pPr>
            <a:r>
              <a:rPr lang="hr-HR" altLang="en-US" sz="1800" b="1" dirty="0" smtClean="0">
                <a:solidFill>
                  <a:schemeClr val="bg2">
                    <a:lumMod val="50000"/>
                  </a:schemeClr>
                </a:solidFill>
              </a:rPr>
              <a:t>Primjer – naknada štete nakon fizičkog napada s obilježjem zločina iz mržnje</a:t>
            </a:r>
          </a:p>
          <a:p>
            <a:pPr marL="365125" indent="-255588" algn="just" eaLnBrk="1" hangingPunct="1">
              <a:buClr>
                <a:srgbClr val="9BBB59"/>
              </a:buClr>
              <a:buFont typeface="Georgia" pitchFamily="18" charset="0"/>
              <a:buNone/>
            </a:pPr>
            <a:r>
              <a:rPr lang="hr-HR" altLang="en-US" sz="1800" b="1" dirty="0" smtClean="0">
                <a:solidFill>
                  <a:schemeClr val="bg2">
                    <a:lumMod val="50000"/>
                  </a:schemeClr>
                </a:solidFill>
              </a:rPr>
              <a:t>               - novčana satisfakcija žrtve, prevencija ?</a:t>
            </a:r>
          </a:p>
          <a:p>
            <a:pPr marL="365125" indent="-255588" algn="just" eaLnBrk="1" hangingPunct="1">
              <a:buClr>
                <a:srgbClr val="9BBB59"/>
              </a:buClr>
              <a:buFont typeface="Georgia" pitchFamily="18" charset="0"/>
              <a:buNone/>
            </a:pPr>
            <a:endParaRPr lang="hr-HR" altLang="en-US" sz="1800" dirty="0" smtClean="0">
              <a:solidFill>
                <a:schemeClr val="bg2">
                  <a:lumMod val="50000"/>
                </a:schemeClr>
              </a:solidFill>
            </a:endParaRP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Tužitelji – pripadnik romske manjine i njegova partnerica</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Tuženici – fizički napali tužitelja i njegovu partnericu na javnome mjestu, po danu,</a:t>
            </a: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                   zbog rasne netrepeljivosti, </a:t>
            </a:r>
            <a:r>
              <a:rPr lang="hr-HR" altLang="en-US" sz="1800" b="1" u="sng" dirty="0" smtClean="0">
                <a:solidFill>
                  <a:schemeClr val="bg2">
                    <a:lumMod val="50000"/>
                  </a:schemeClr>
                </a:solidFill>
              </a:rPr>
              <a:t>kazneno osuđeni </a:t>
            </a:r>
          </a:p>
          <a:p>
            <a:pPr marL="365125" indent="-255588" algn="just" eaLnBrk="1" hangingPunct="1">
              <a:buClr>
                <a:srgbClr val="9BBB59"/>
              </a:buClr>
              <a:buFont typeface="Georgia" pitchFamily="18" charset="0"/>
              <a:buNone/>
            </a:pPr>
            <a:endParaRPr lang="hr-HR" altLang="en-US" sz="1800" dirty="0" smtClean="0">
              <a:solidFill>
                <a:schemeClr val="bg2">
                  <a:lumMod val="50000"/>
                </a:schemeClr>
              </a:solidFill>
            </a:endParaRPr>
          </a:p>
          <a:p>
            <a:pPr marL="365125" indent="-255588" algn="just" eaLnBrk="1" hangingPunct="1">
              <a:buClr>
                <a:srgbClr val="9BBB59"/>
              </a:buClr>
              <a:buFont typeface="Georgia" pitchFamily="18" charset="0"/>
              <a:buNone/>
            </a:pPr>
            <a:endParaRPr lang="hr-HR" altLang="en-US" sz="1800" dirty="0" smtClean="0">
              <a:solidFill>
                <a:schemeClr val="bg2">
                  <a:lumMod val="50000"/>
                </a:schemeClr>
              </a:solidFill>
            </a:endParaRPr>
          </a:p>
          <a:p>
            <a:pPr marL="365125" indent="-255588" algn="just">
              <a:buClr>
                <a:srgbClr val="9BBB59"/>
              </a:buClr>
              <a:buFontTx/>
              <a:buChar char="-"/>
            </a:pPr>
            <a:r>
              <a:rPr lang="hr-HR" altLang="en-US" sz="1800" dirty="0" smtClean="0">
                <a:solidFill>
                  <a:schemeClr val="bg2">
                    <a:lumMod val="50000"/>
                  </a:schemeClr>
                </a:solidFill>
              </a:rPr>
              <a:t>Tužitelje </a:t>
            </a:r>
            <a:r>
              <a:rPr lang="hr-HR" altLang="en-US" sz="1800" b="1" u="sng" dirty="0" smtClean="0">
                <a:solidFill>
                  <a:schemeClr val="bg2">
                    <a:lumMod val="50000"/>
                  </a:schemeClr>
                </a:solidFill>
              </a:rPr>
              <a:t>verbalno napadali </a:t>
            </a:r>
            <a:r>
              <a:rPr lang="hr-HR" altLang="en-US" sz="1800" i="1" dirty="0" smtClean="0">
                <a:solidFill>
                  <a:schemeClr val="bg2">
                    <a:lumMod val="50000"/>
                  </a:schemeClr>
                </a:solidFill>
              </a:rPr>
              <a:t>“Jebem ti mater cigansku, sve vas trijeba istrijebiti, mamu v</a:t>
            </a:r>
            <a:r>
              <a:rPr lang="hr-HR" altLang="en-US" sz="1800" dirty="0" smtClean="0">
                <a:solidFill>
                  <a:schemeClr val="bg2">
                    <a:lumMod val="50000"/>
                  </a:schemeClr>
                </a:solidFill>
              </a:rPr>
              <a:t>a</a:t>
            </a:r>
            <a:r>
              <a:rPr lang="hr-HR" altLang="en-US" sz="1800" i="1" dirty="0" smtClean="0">
                <a:solidFill>
                  <a:schemeClr val="bg2">
                    <a:lumMod val="50000"/>
                  </a:schemeClr>
                </a:solidFill>
              </a:rPr>
              <a:t>m cigansku jebem...ubit ću te ....kuja koja se jebe s Ciganima...sada ćeš vidjeti svoga boga...ubi cigana...”</a:t>
            </a:r>
          </a:p>
          <a:p>
            <a:pPr marL="365125" indent="-255588" algn="just" eaLnBrk="1" hangingPunct="1">
              <a:buClr>
                <a:srgbClr val="9BBB59"/>
              </a:buClr>
              <a:buFontTx/>
              <a:buChar char="-"/>
            </a:pPr>
            <a:endParaRPr lang="hr-HR" altLang="en-US" sz="1800" i="1" dirty="0" smtClean="0">
              <a:solidFill>
                <a:schemeClr val="bg2">
                  <a:lumMod val="50000"/>
                </a:schemeClr>
              </a:solidFill>
            </a:endParaRPr>
          </a:p>
          <a:p>
            <a:pPr marL="365125" indent="-255588" algn="just" eaLnBrk="1" hangingPunct="1">
              <a:buClr>
                <a:srgbClr val="9BBB59"/>
              </a:buClr>
              <a:buFontTx/>
              <a:buChar char="-"/>
            </a:pPr>
            <a:r>
              <a:rPr lang="hr-HR" altLang="en-US" sz="1800" b="1" u="sng" dirty="0" smtClean="0">
                <a:solidFill>
                  <a:schemeClr val="bg2">
                    <a:lumMod val="50000"/>
                  </a:schemeClr>
                </a:solidFill>
              </a:rPr>
              <a:t>Fizički napad </a:t>
            </a:r>
            <a:r>
              <a:rPr lang="hr-HR" altLang="en-US" sz="1800" dirty="0" smtClean="0">
                <a:solidFill>
                  <a:schemeClr val="bg2">
                    <a:lumMod val="50000"/>
                  </a:schemeClr>
                </a:solidFill>
              </a:rPr>
              <a:t>– primili 2. tužiteljicu za kapuljaču i vrtili je u krug, kada je pala na tlo udarali je nogom u glavu</a:t>
            </a:r>
          </a:p>
          <a:p>
            <a:pPr marL="365125" indent="-255588" algn="just" eaLnBrk="1" hangingPunct="1">
              <a:buClr>
                <a:srgbClr val="9BBB59"/>
              </a:buClr>
              <a:buFontTx/>
              <a:buChar char="-"/>
            </a:pPr>
            <a:r>
              <a:rPr lang="hr-HR" altLang="en-US" sz="1800" dirty="0" smtClean="0">
                <a:solidFill>
                  <a:schemeClr val="bg2">
                    <a:lumMod val="50000"/>
                  </a:schemeClr>
                </a:solidFill>
              </a:rPr>
              <a:t>udarili 1. tužitelja u predjelu desne strane glave</a:t>
            </a:r>
          </a:p>
          <a:p>
            <a:pPr marL="365125" indent="-255588" algn="just" eaLnBrk="1" hangingPunct="1">
              <a:buClr>
                <a:srgbClr val="9BBB59"/>
              </a:buClr>
              <a:buFontTx/>
              <a:buChar char="-"/>
            </a:pPr>
            <a:r>
              <a:rPr lang="hr-HR" altLang="en-US" sz="1800" dirty="0" smtClean="0">
                <a:solidFill>
                  <a:schemeClr val="bg2">
                    <a:lumMod val="50000"/>
                  </a:schemeClr>
                </a:solidFill>
              </a:rPr>
              <a:t>udarlili 1. tužitelja šakom u potiljak nakon što je pokušao pobjeći</a:t>
            </a:r>
          </a:p>
          <a:p>
            <a:pPr marL="365125" indent="-255588" algn="just" eaLnBrk="1" hangingPunct="1">
              <a:buClr>
                <a:srgbClr val="9BBB59"/>
              </a:buClr>
              <a:buFontTx/>
              <a:buChar char="-"/>
            </a:pPr>
            <a:r>
              <a:rPr lang="hr-HR" altLang="en-US" sz="1800" dirty="0" smtClean="0">
                <a:solidFill>
                  <a:schemeClr val="bg2">
                    <a:lumMod val="50000"/>
                  </a:schemeClr>
                </a:solidFill>
              </a:rPr>
              <a:t>nogama nastavili tući tužitelja nakon što je pao na tlo</a:t>
            </a:r>
          </a:p>
          <a:p>
            <a:pPr marL="365125" indent="-255588" algn="just" eaLnBrk="1" hangingPunct="1">
              <a:buClr>
                <a:srgbClr val="9BBB59"/>
              </a:buClr>
              <a:buFontTx/>
              <a:buChar char="-"/>
            </a:pPr>
            <a:r>
              <a:rPr lang="hr-HR" altLang="en-US" sz="1800" dirty="0" smtClean="0">
                <a:solidFill>
                  <a:schemeClr val="bg2">
                    <a:lumMod val="50000"/>
                  </a:schemeClr>
                </a:solidFill>
              </a:rPr>
              <a:t>tužiteljicu udarali nogom u području lijeve strane lica i oka</a:t>
            </a:r>
          </a:p>
          <a:p>
            <a:pPr marL="365125" indent="-255588" algn="just" eaLnBrk="1" hangingPunct="1">
              <a:buClr>
                <a:srgbClr val="9BBB59"/>
              </a:buClr>
              <a:buFontTx/>
              <a:buChar char="-"/>
            </a:pPr>
            <a:r>
              <a:rPr lang="hr-HR" altLang="en-US" sz="1800" dirty="0" smtClean="0">
                <a:solidFill>
                  <a:schemeClr val="bg2">
                    <a:lumMod val="50000"/>
                  </a:schemeClr>
                </a:solidFill>
              </a:rPr>
              <a:t>mahali im nožem oko glave  dok su ležali na tlu </a:t>
            </a:r>
          </a:p>
          <a:p>
            <a:pPr marL="365125" indent="-255588" algn="just" eaLnBrk="1" hangingPunct="1">
              <a:buClr>
                <a:srgbClr val="9BBB59"/>
              </a:buClr>
              <a:buFont typeface="Georgia" pitchFamily="18" charset="0"/>
              <a:buNone/>
            </a:pPr>
            <a:endParaRPr lang="en-US" altLang="en-US" sz="1800" dirty="0" smtClean="0">
              <a:solidFill>
                <a:schemeClr val="bg2">
                  <a:lumMod val="50000"/>
                </a:schemeClr>
              </a:solidFill>
            </a:endParaRPr>
          </a:p>
        </p:txBody>
      </p:sp>
    </p:spTree>
    <p:extLst>
      <p:ext uri="{BB962C8B-B14F-4D97-AF65-F5344CB8AC3E}">
        <p14:creationId xmlns:p14="http://schemas.microsoft.com/office/powerpoint/2010/main" val="32533159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14313" y="692696"/>
            <a:ext cx="8174111" cy="5904657"/>
          </a:xfrm>
        </p:spPr>
        <p:txBody>
          <a:bodyPr>
            <a:normAutofit/>
          </a:bodyPr>
          <a:lstStyle/>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Tužitelj trpi ozbiljne </a:t>
            </a:r>
            <a:r>
              <a:rPr lang="hr-HR" altLang="en-US" sz="1800" u="sng" dirty="0" smtClean="0">
                <a:solidFill>
                  <a:schemeClr val="bg2">
                    <a:lumMod val="50000"/>
                  </a:schemeClr>
                </a:solidFill>
              </a:rPr>
              <a:t>psihičke posljedice </a:t>
            </a:r>
            <a:r>
              <a:rPr lang="hr-HR" altLang="en-US" sz="1800" dirty="0" smtClean="0">
                <a:solidFill>
                  <a:schemeClr val="bg2">
                    <a:lumMod val="50000"/>
                  </a:schemeClr>
                </a:solidFill>
              </a:rPr>
              <a:t>:</a:t>
            </a:r>
          </a:p>
          <a:p>
            <a:pPr marL="365125" indent="-255588" algn="just" eaLnBrk="1" hangingPunct="1">
              <a:buClr>
                <a:srgbClr val="9BBB59"/>
              </a:buClr>
              <a:buFontTx/>
              <a:buChar char="-"/>
            </a:pPr>
            <a:r>
              <a:rPr lang="hr-HR" altLang="en-US" sz="1800" dirty="0" smtClean="0">
                <a:solidFill>
                  <a:schemeClr val="bg2">
                    <a:lumMod val="50000"/>
                  </a:schemeClr>
                </a:solidFill>
              </a:rPr>
              <a:t>Psihijatruijsko liječenje</a:t>
            </a:r>
          </a:p>
          <a:p>
            <a:pPr marL="365125" indent="-255588" algn="just" eaLnBrk="1" hangingPunct="1">
              <a:buClr>
                <a:srgbClr val="9BBB59"/>
              </a:buClr>
              <a:buFontTx/>
              <a:buChar char="-"/>
            </a:pPr>
            <a:r>
              <a:rPr lang="hr-HR" altLang="en-US" sz="1800" dirty="0" smtClean="0">
                <a:solidFill>
                  <a:schemeClr val="bg2">
                    <a:lumMod val="50000"/>
                  </a:schemeClr>
                </a:solidFill>
              </a:rPr>
              <a:t>Strah pri susretu s osobama nalik napadačima</a:t>
            </a:r>
          </a:p>
          <a:p>
            <a:pPr marL="365125" indent="-255588" algn="just" eaLnBrk="1" hangingPunct="1">
              <a:buClr>
                <a:srgbClr val="9BBB59"/>
              </a:buClr>
              <a:buFontTx/>
              <a:buChar char="-"/>
            </a:pPr>
            <a:endParaRPr lang="hr-HR" altLang="en-US" sz="1800" dirty="0" smtClean="0">
              <a:solidFill>
                <a:schemeClr val="bg2">
                  <a:lumMod val="50000"/>
                </a:schemeClr>
              </a:solidFill>
            </a:endParaRPr>
          </a:p>
          <a:p>
            <a:pPr marL="365125" indent="-255588" algn="just" eaLnBrk="1" hangingPunct="1">
              <a:buClr>
                <a:srgbClr val="9BBB59"/>
              </a:buClr>
              <a:buFontTx/>
              <a:buChar char="-"/>
            </a:pPr>
            <a:r>
              <a:rPr lang="hr-HR" altLang="en-US" sz="1800" dirty="0" smtClean="0">
                <a:solidFill>
                  <a:schemeClr val="bg2">
                    <a:lumMod val="50000"/>
                  </a:schemeClr>
                </a:solidFill>
              </a:rPr>
              <a:t>Tuženik – alkoholizirani </a:t>
            </a:r>
          </a:p>
          <a:p>
            <a:pPr marL="365125" indent="-255588" algn="just" eaLnBrk="1" hangingPunct="1">
              <a:buClr>
                <a:srgbClr val="9BBB59"/>
              </a:buClr>
              <a:buNone/>
            </a:pPr>
            <a:r>
              <a:rPr lang="hr-HR" altLang="en-US" sz="1800" dirty="0" smtClean="0">
                <a:solidFill>
                  <a:schemeClr val="bg2">
                    <a:lumMod val="50000"/>
                  </a:schemeClr>
                </a:solidFill>
              </a:rPr>
              <a:t>                   - ne sjeća se dobro događaja </a:t>
            </a:r>
          </a:p>
          <a:p>
            <a:pPr marL="365125" indent="-255588" algn="just" eaLnBrk="1" hangingPunct="1">
              <a:buClr>
                <a:srgbClr val="9BBB59"/>
              </a:buClr>
              <a:buNone/>
            </a:pPr>
            <a:r>
              <a:rPr lang="hr-HR" altLang="en-US" sz="1800" dirty="0" smtClean="0">
                <a:solidFill>
                  <a:schemeClr val="bg2">
                    <a:lumMod val="50000"/>
                  </a:schemeClr>
                </a:solidFill>
              </a:rPr>
              <a:t>                   - bili prisutni drugi ljudi koji se nisu mješali u sukob </a:t>
            </a:r>
          </a:p>
          <a:p>
            <a:pPr marL="365125" indent="-255588" algn="just" eaLnBrk="1" hangingPunct="1">
              <a:buClr>
                <a:srgbClr val="9BBB59"/>
              </a:buClr>
              <a:buNone/>
            </a:pPr>
            <a:r>
              <a:rPr lang="hr-HR" altLang="en-US" sz="1800" dirty="0" smtClean="0">
                <a:solidFill>
                  <a:schemeClr val="bg2">
                    <a:lumMod val="50000"/>
                  </a:schemeClr>
                </a:solidFill>
              </a:rPr>
              <a:t>                   - pokušaj prebacivanja odgovornosti na treću osobu (svjedoci)</a:t>
            </a:r>
          </a:p>
          <a:p>
            <a:pPr marL="365125" indent="-255588" algn="just" eaLnBrk="1" hangingPunct="1">
              <a:buClr>
                <a:srgbClr val="9BBB59"/>
              </a:buClr>
              <a:buFontTx/>
              <a:buChar char="-"/>
            </a:pPr>
            <a:endParaRPr lang="hr-HR" altLang="en-US" sz="1800" dirty="0" smtClean="0">
              <a:solidFill>
                <a:schemeClr val="bg2">
                  <a:lumMod val="50000"/>
                </a:schemeClr>
              </a:solidFill>
            </a:endParaRPr>
          </a:p>
          <a:p>
            <a:pPr marL="365125" indent="-255588" algn="just" eaLnBrk="1" hangingPunct="1">
              <a:buClr>
                <a:srgbClr val="9BBB59"/>
              </a:buClr>
              <a:buNone/>
            </a:pPr>
            <a:r>
              <a:rPr lang="hr-HR" altLang="en-US" sz="1800" b="1" dirty="0" smtClean="0">
                <a:solidFill>
                  <a:schemeClr val="bg2">
                    <a:lumMod val="50000"/>
                  </a:schemeClr>
                </a:solidFill>
              </a:rPr>
              <a:t>Sudsko medicinsko vještačenje </a:t>
            </a:r>
            <a:r>
              <a:rPr lang="hr-HR" altLang="en-US" sz="1800" dirty="0" smtClean="0">
                <a:solidFill>
                  <a:schemeClr val="bg2">
                    <a:lumMod val="50000"/>
                  </a:schemeClr>
                </a:solidFill>
              </a:rPr>
              <a:t>– ozljede se uklapaju u dinamiku opisanih događaja </a:t>
            </a:r>
          </a:p>
          <a:p>
            <a:pPr marL="365125" indent="-255588" algn="just" eaLnBrk="1" hangingPunct="1">
              <a:buClr>
                <a:srgbClr val="9BBB59"/>
              </a:buClr>
              <a:buNone/>
            </a:pPr>
            <a:r>
              <a:rPr lang="hr-HR" altLang="en-US" sz="1800" dirty="0" smtClean="0">
                <a:solidFill>
                  <a:schemeClr val="bg2">
                    <a:lumMod val="50000"/>
                  </a:schemeClr>
                </a:solidFill>
              </a:rPr>
              <a:t>             -  </a:t>
            </a:r>
            <a:r>
              <a:rPr lang="hr-HR" altLang="en-US" sz="1800" i="1" dirty="0" smtClean="0">
                <a:solidFill>
                  <a:schemeClr val="bg2">
                    <a:lumMod val="50000"/>
                  </a:schemeClr>
                </a:solidFill>
              </a:rPr>
              <a:t>natučenje glave, krvni podljev oba oka, oguljotina i natečenje prsnog</a:t>
            </a:r>
          </a:p>
          <a:p>
            <a:pPr marL="365125" indent="-255588" algn="just" eaLnBrk="1" hangingPunct="1">
              <a:buClr>
                <a:srgbClr val="9BBB59"/>
              </a:buClr>
              <a:buNone/>
            </a:pPr>
            <a:r>
              <a:rPr lang="hr-HR" altLang="en-US" sz="1800" i="1" dirty="0" smtClean="0">
                <a:solidFill>
                  <a:schemeClr val="bg2">
                    <a:lumMod val="50000"/>
                  </a:schemeClr>
                </a:solidFill>
              </a:rPr>
              <a:t>                 koša ilijevog ramena, porezotine po šakama</a:t>
            </a:r>
          </a:p>
          <a:p>
            <a:pPr marL="365125" indent="-255588" algn="just" eaLnBrk="1" hangingPunct="1">
              <a:buClr>
                <a:srgbClr val="9BBB59"/>
              </a:buClr>
              <a:buNone/>
            </a:pPr>
            <a:r>
              <a:rPr lang="hr-HR" altLang="en-US" sz="1800" i="1" dirty="0" smtClean="0">
                <a:solidFill>
                  <a:schemeClr val="bg2">
                    <a:lumMod val="50000"/>
                  </a:schemeClr>
                </a:solidFill>
              </a:rPr>
              <a:t>    	         - psihički stres, osjećaj životne ugroze, kasniji osjećaj nezaštićenosti</a:t>
            </a:r>
          </a:p>
          <a:p>
            <a:pPr marL="365125" indent="-255588" algn="just" eaLnBrk="1" hangingPunct="1">
              <a:buClr>
                <a:srgbClr val="9BBB59"/>
              </a:buClr>
              <a:buNone/>
            </a:pPr>
            <a:r>
              <a:rPr lang="hr-HR" altLang="en-US" sz="1800" i="1" dirty="0" smtClean="0">
                <a:solidFill>
                  <a:schemeClr val="bg2">
                    <a:lumMod val="50000"/>
                  </a:schemeClr>
                </a:solidFill>
              </a:rPr>
              <a:t>                i diskriminacije </a:t>
            </a:r>
          </a:p>
          <a:p>
            <a:pPr marL="365125" indent="-255588" algn="just" eaLnBrk="1" hangingPunct="1">
              <a:buClr>
                <a:srgbClr val="9BBB59"/>
              </a:buClr>
              <a:buNone/>
            </a:pPr>
            <a:endParaRPr lang="hr-HR" altLang="en-US" sz="1800" dirty="0" smtClean="0">
              <a:solidFill>
                <a:schemeClr val="bg2">
                  <a:lumMod val="50000"/>
                </a:schemeClr>
              </a:solidFill>
            </a:endParaRPr>
          </a:p>
          <a:p>
            <a:pPr marL="365125" indent="-255588" algn="ctr" eaLnBrk="1" hangingPunct="1">
              <a:buClr>
                <a:srgbClr val="9BBB59"/>
              </a:buClr>
              <a:buNone/>
            </a:pPr>
            <a:r>
              <a:rPr lang="hr-HR" altLang="en-US" sz="1800" b="1" dirty="0" smtClean="0">
                <a:solidFill>
                  <a:schemeClr val="bg2">
                    <a:lumMod val="50000"/>
                  </a:schemeClr>
                </a:solidFill>
              </a:rPr>
              <a:t>Pravična novčana naknada? – 20.000 kn po tužitelju </a:t>
            </a:r>
          </a:p>
        </p:txBody>
      </p:sp>
    </p:spTree>
    <p:extLst>
      <p:ext uri="{BB962C8B-B14F-4D97-AF65-F5344CB8AC3E}">
        <p14:creationId xmlns:p14="http://schemas.microsoft.com/office/powerpoint/2010/main" val="32533159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14313" y="692696"/>
            <a:ext cx="8174111" cy="5904657"/>
          </a:xfrm>
        </p:spPr>
        <p:txBody>
          <a:bodyPr>
            <a:normAutofit/>
          </a:bodyPr>
          <a:lstStyle/>
          <a:p>
            <a:pPr marL="365125" indent="-255588" algn="just">
              <a:buClr>
                <a:srgbClr val="9BBB59"/>
              </a:buClr>
              <a:buNone/>
            </a:pPr>
            <a:r>
              <a:rPr lang="hr-HR" altLang="en-US" sz="1800" b="1" dirty="0" smtClean="0">
                <a:solidFill>
                  <a:schemeClr val="bg2">
                    <a:lumMod val="50000"/>
                  </a:schemeClr>
                </a:solidFill>
              </a:rPr>
              <a:t>Primjer – teži oblici diskriminacije – kriterij kod procjene visine štete</a:t>
            </a:r>
          </a:p>
          <a:p>
            <a:pPr marL="114300" indent="0">
              <a:buNone/>
            </a:pPr>
            <a:endParaRPr lang="hr-HR" sz="1800" dirty="0" smtClean="0">
              <a:solidFill>
                <a:srgbClr val="0070C0"/>
              </a:solidFill>
            </a:endParaRPr>
          </a:p>
          <a:p>
            <a:pPr marL="114300" indent="0">
              <a:buNone/>
            </a:pPr>
            <a:r>
              <a:rPr lang="hr-HR" sz="1800" dirty="0" smtClean="0">
                <a:solidFill>
                  <a:schemeClr val="bg2">
                    <a:lumMod val="50000"/>
                  </a:schemeClr>
                </a:solidFill>
              </a:rPr>
              <a:t>Tužitelj je medicinski tehničar u zdravstvenoj ustanovi, arapskog podrijetla. </a:t>
            </a:r>
          </a:p>
          <a:p>
            <a:pPr marL="114300" indent="0">
              <a:buNone/>
            </a:pPr>
            <a:endParaRPr lang="hr-HR" sz="1800" dirty="0" smtClean="0">
              <a:solidFill>
                <a:schemeClr val="bg2">
                  <a:lumMod val="50000"/>
                </a:schemeClr>
              </a:solidFill>
            </a:endParaRPr>
          </a:p>
          <a:p>
            <a:pPr marL="457200">
              <a:buFontTx/>
              <a:buChar char="-"/>
            </a:pPr>
            <a:r>
              <a:rPr lang="hr-HR" sz="1800" dirty="0" smtClean="0">
                <a:solidFill>
                  <a:schemeClr val="bg2">
                    <a:lumMod val="50000"/>
                  </a:schemeClr>
                </a:solidFill>
              </a:rPr>
              <a:t>U trajanju od 6 mjeseci na garderobnom ormariću pronalazio poruke sadržaja: </a:t>
            </a:r>
          </a:p>
          <a:p>
            <a:pPr marL="457200">
              <a:buFontTx/>
              <a:buChar char="-"/>
            </a:pPr>
            <a:endParaRPr lang="hr-HR" sz="1800" dirty="0" smtClean="0">
              <a:solidFill>
                <a:schemeClr val="bg2">
                  <a:lumMod val="50000"/>
                </a:schemeClr>
              </a:solidFill>
            </a:endParaRPr>
          </a:p>
          <a:p>
            <a:pPr marL="114300" indent="0">
              <a:buNone/>
            </a:pPr>
            <a:r>
              <a:rPr lang="hr-HR" sz="1800" dirty="0" smtClean="0">
                <a:solidFill>
                  <a:schemeClr val="bg2">
                    <a:lumMod val="50000"/>
                  </a:schemeClr>
                </a:solidFill>
              </a:rPr>
              <a:t>	„</a:t>
            </a:r>
            <a:r>
              <a:rPr lang="hr-HR" sz="1800" b="1" i="1" dirty="0" smtClean="0">
                <a:solidFill>
                  <a:schemeClr val="bg2">
                    <a:lumMod val="50000"/>
                  </a:schemeClr>
                </a:solidFill>
              </a:rPr>
              <a:t>Smrdljivi arape uzimaš našoj djeci kruh iz usta istrijebit ćemo sve.</a:t>
            </a:r>
          </a:p>
          <a:p>
            <a:pPr marL="114300" indent="0">
              <a:buNone/>
            </a:pPr>
            <a:r>
              <a:rPr lang="hr-HR" sz="1800" b="1" i="1" dirty="0" smtClean="0">
                <a:solidFill>
                  <a:schemeClr val="bg2">
                    <a:lumMod val="50000"/>
                  </a:schemeClr>
                </a:solidFill>
              </a:rPr>
              <a:t>                 Nestani iz ove kuće ili ćeš požaliti.”</a:t>
            </a:r>
          </a:p>
          <a:p>
            <a:pPr marL="114300" indent="0">
              <a:buNone/>
            </a:pPr>
            <a:endParaRPr lang="hr-HR" sz="1800" b="1" dirty="0" smtClean="0">
              <a:solidFill>
                <a:schemeClr val="bg2">
                  <a:lumMod val="50000"/>
                </a:schemeClr>
              </a:solidFill>
            </a:endParaRPr>
          </a:p>
          <a:p>
            <a:pPr marL="114300" indent="0">
              <a:buNone/>
            </a:pPr>
            <a:r>
              <a:rPr lang="hr-HR" sz="1800" b="1" dirty="0" smtClean="0">
                <a:solidFill>
                  <a:schemeClr val="bg2">
                    <a:lumMod val="50000"/>
                  </a:schemeClr>
                </a:solidFill>
              </a:rPr>
              <a:t>	</a:t>
            </a:r>
            <a:r>
              <a:rPr lang="hr-HR" sz="1800" b="1" i="1" dirty="0" smtClean="0">
                <a:solidFill>
                  <a:schemeClr val="bg2">
                    <a:lumMod val="50000"/>
                  </a:schemeClr>
                </a:solidFill>
              </a:rPr>
              <a:t>„Smrdljivi arape nestani iz ove firme ili će te progutati noć.”</a:t>
            </a:r>
          </a:p>
          <a:p>
            <a:pPr marL="114300" indent="0">
              <a:buNone/>
            </a:pPr>
            <a:endParaRPr lang="hr-HR" sz="1800" b="1" dirty="0" smtClean="0">
              <a:solidFill>
                <a:schemeClr val="bg2">
                  <a:lumMod val="50000"/>
                </a:schemeClr>
              </a:solidFill>
            </a:endParaRPr>
          </a:p>
          <a:p>
            <a:pPr marL="114300" indent="0">
              <a:buNone/>
            </a:pPr>
            <a:r>
              <a:rPr lang="hr-HR" sz="1800" dirty="0" smtClean="0">
                <a:solidFill>
                  <a:schemeClr val="bg2">
                    <a:lumMod val="50000"/>
                  </a:schemeClr>
                </a:solidFill>
              </a:rPr>
              <a:t>                Poruka s dvije slike, na jednoj nacrtana </a:t>
            </a:r>
            <a:r>
              <a:rPr lang="hr-HR" sz="1800" b="1" dirty="0" smtClean="0">
                <a:solidFill>
                  <a:schemeClr val="bg2">
                    <a:lumMod val="50000"/>
                  </a:schemeClr>
                </a:solidFill>
              </a:rPr>
              <a:t>vješala</a:t>
            </a:r>
            <a:r>
              <a:rPr lang="hr-HR" sz="1800" dirty="0" smtClean="0">
                <a:solidFill>
                  <a:schemeClr val="bg2">
                    <a:lumMod val="50000"/>
                  </a:schemeClr>
                </a:solidFill>
              </a:rPr>
              <a:t>, a na drugoj </a:t>
            </a:r>
            <a:r>
              <a:rPr lang="hr-HR" sz="1800" b="1" dirty="0" smtClean="0">
                <a:solidFill>
                  <a:schemeClr val="bg2">
                    <a:lumMod val="50000"/>
                  </a:schemeClr>
                </a:solidFill>
              </a:rPr>
              <a:t>krvavi</a:t>
            </a:r>
            <a:r>
              <a:rPr lang="hr-HR" sz="1800" dirty="0" smtClean="0">
                <a:solidFill>
                  <a:schemeClr val="bg2">
                    <a:lumMod val="50000"/>
                  </a:schemeClr>
                </a:solidFill>
              </a:rPr>
              <a:t> </a:t>
            </a:r>
            <a:r>
              <a:rPr lang="hr-HR" sz="1800" b="1" dirty="0" smtClean="0">
                <a:solidFill>
                  <a:schemeClr val="bg2">
                    <a:lumMod val="50000"/>
                  </a:schemeClr>
                </a:solidFill>
              </a:rPr>
              <a:t>nož</a:t>
            </a:r>
            <a:r>
              <a:rPr lang="hr-HR" sz="1800" dirty="0" smtClean="0">
                <a:solidFill>
                  <a:schemeClr val="bg2">
                    <a:lumMod val="50000"/>
                  </a:schemeClr>
                </a:solidFill>
              </a:rPr>
              <a:t>, </a:t>
            </a:r>
          </a:p>
          <a:p>
            <a:pPr marL="114300" indent="0">
              <a:buNone/>
            </a:pPr>
            <a:r>
              <a:rPr lang="hr-HR" sz="1800" dirty="0" smtClean="0">
                <a:solidFill>
                  <a:schemeClr val="bg2">
                    <a:lumMod val="50000"/>
                  </a:schemeClr>
                </a:solidFill>
              </a:rPr>
              <a:t>                 s natpisom „</a:t>
            </a:r>
            <a:r>
              <a:rPr lang="hr-HR" sz="1800" b="1" i="1" dirty="0" smtClean="0">
                <a:solidFill>
                  <a:schemeClr val="bg2">
                    <a:lumMod val="50000"/>
                  </a:schemeClr>
                </a:solidFill>
              </a:rPr>
              <a:t>Biraj”.</a:t>
            </a:r>
          </a:p>
          <a:p>
            <a:pPr marL="365125" indent="-255588" algn="just" eaLnBrk="1" hangingPunct="1">
              <a:buClr>
                <a:srgbClr val="9BBB59"/>
              </a:buClr>
              <a:buNone/>
            </a:pPr>
            <a:endParaRPr lang="hr-HR" altLang="en-US" sz="1800" dirty="0" smtClean="0">
              <a:solidFill>
                <a:schemeClr val="bg2">
                  <a:lumMod val="50000"/>
                </a:schemeClr>
              </a:solidFill>
            </a:endParaRPr>
          </a:p>
        </p:txBody>
      </p:sp>
    </p:spTree>
    <p:extLst>
      <p:ext uri="{BB962C8B-B14F-4D97-AF65-F5344CB8AC3E}">
        <p14:creationId xmlns:p14="http://schemas.microsoft.com/office/powerpoint/2010/main" val="3253315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14313" y="692696"/>
            <a:ext cx="8174111" cy="5904657"/>
          </a:xfrm>
        </p:spPr>
        <p:txBody>
          <a:bodyPr>
            <a:normAutofit/>
          </a:bodyPr>
          <a:lstStyle/>
          <a:p>
            <a:pPr>
              <a:buFontTx/>
              <a:buChar char="-"/>
            </a:pPr>
            <a:r>
              <a:rPr lang="hr-HR" sz="1800" dirty="0" smtClean="0">
                <a:solidFill>
                  <a:schemeClr val="bg2">
                    <a:lumMod val="50000"/>
                  </a:schemeClr>
                </a:solidFill>
              </a:rPr>
              <a:t>Tužitelj obavijestio poslodavca, zahtjev za zaštitu prava </a:t>
            </a:r>
          </a:p>
          <a:p>
            <a:pPr>
              <a:buFontTx/>
              <a:buChar char="-"/>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Tuženik (poslodavac) poduzeo mjere (s vremenskim odmakom): </a:t>
            </a:r>
          </a:p>
          <a:p>
            <a:pPr lvl="1">
              <a:buFontTx/>
              <a:buChar char="-"/>
            </a:pPr>
            <a:r>
              <a:rPr lang="hr-HR" sz="1800" dirty="0" smtClean="0">
                <a:solidFill>
                  <a:schemeClr val="bg2">
                    <a:lumMod val="50000"/>
                  </a:schemeClr>
                </a:solidFill>
              </a:rPr>
              <a:t>obavijestio policiju </a:t>
            </a:r>
          </a:p>
          <a:p>
            <a:pPr lvl="1">
              <a:buFontTx/>
              <a:buChar char="-"/>
            </a:pPr>
            <a:r>
              <a:rPr lang="hr-HR" sz="1800" dirty="0" smtClean="0">
                <a:solidFill>
                  <a:schemeClr val="bg2">
                    <a:lumMod val="50000"/>
                  </a:schemeClr>
                </a:solidFill>
              </a:rPr>
              <a:t>pojačao mjere nadzora </a:t>
            </a:r>
          </a:p>
          <a:p>
            <a:pPr lvl="1">
              <a:buFontTx/>
              <a:buChar char="-"/>
            </a:pPr>
            <a:r>
              <a:rPr lang="hr-HR" sz="1800" dirty="0" smtClean="0">
                <a:solidFill>
                  <a:schemeClr val="bg2">
                    <a:lumMod val="50000"/>
                  </a:schemeClr>
                </a:solidFill>
              </a:rPr>
              <a:t>postavio nadzornu kameru u hodnik koji vodi u garderobu (400 ormarića)  </a:t>
            </a:r>
          </a:p>
          <a:p>
            <a:pPr lvl="1">
              <a:buFontTx/>
              <a:buChar char="-"/>
            </a:pPr>
            <a:r>
              <a:rPr lang="hr-HR" sz="1800" dirty="0" smtClean="0">
                <a:solidFill>
                  <a:schemeClr val="bg2">
                    <a:lumMod val="50000"/>
                  </a:schemeClr>
                </a:solidFill>
              </a:rPr>
              <a:t>održao sjednicu radničkog vijeća</a:t>
            </a:r>
          </a:p>
          <a:p>
            <a:pPr lvl="1">
              <a:buFontTx/>
              <a:buChar char="-"/>
            </a:pPr>
            <a:r>
              <a:rPr lang="hr-HR" sz="1800" dirty="0" smtClean="0">
                <a:solidFill>
                  <a:schemeClr val="bg2">
                    <a:lumMod val="50000"/>
                  </a:schemeClr>
                </a:solidFill>
              </a:rPr>
              <a:t>tužitelj razgovarao s povjerenicom za zaštitu dostojanstva</a:t>
            </a:r>
          </a:p>
          <a:p>
            <a:pPr>
              <a:buFontTx/>
              <a:buChar char="-"/>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Počinitelj nije pronađen, policija nije pronašla tragove</a:t>
            </a:r>
          </a:p>
          <a:p>
            <a:pPr>
              <a:buNone/>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Četvrta poruka “</a:t>
            </a:r>
            <a:r>
              <a:rPr lang="hr-HR" sz="1800" b="1" i="1" dirty="0" smtClean="0">
                <a:solidFill>
                  <a:schemeClr val="bg2">
                    <a:lumMod val="50000"/>
                  </a:schemeClr>
                </a:solidFill>
              </a:rPr>
              <a:t>Smrdljivi arape kraj ti je blizu” </a:t>
            </a:r>
            <a:r>
              <a:rPr lang="hr-HR" sz="1800" dirty="0" smtClean="0">
                <a:solidFill>
                  <a:schemeClr val="bg2">
                    <a:lumMod val="50000"/>
                  </a:schemeClr>
                </a:solidFill>
              </a:rPr>
              <a:t>(novi postupak)</a:t>
            </a:r>
          </a:p>
          <a:p>
            <a:pPr>
              <a:buFontTx/>
              <a:buChar char="-"/>
            </a:pPr>
            <a:endParaRPr lang="hr-HR" sz="1800" dirty="0" smtClean="0">
              <a:solidFill>
                <a:schemeClr val="bg2">
                  <a:lumMod val="50000"/>
                </a:schemeClr>
              </a:solidFill>
            </a:endParaRPr>
          </a:p>
          <a:p>
            <a:pPr>
              <a:buFontTx/>
              <a:buChar char="-"/>
            </a:pPr>
            <a:endParaRPr lang="hr-HR" sz="1800" dirty="0" smtClean="0">
              <a:solidFill>
                <a:schemeClr val="bg2">
                  <a:lumMod val="50000"/>
                </a:schemeClr>
              </a:solidFill>
            </a:endParaRPr>
          </a:p>
          <a:p>
            <a:pPr marL="365125" indent="-255588" algn="just" eaLnBrk="1" hangingPunct="1">
              <a:buClr>
                <a:srgbClr val="9BBB59"/>
              </a:buClr>
              <a:buNone/>
            </a:pPr>
            <a:endParaRPr lang="hr-HR" altLang="en-US" sz="1800" dirty="0" smtClean="0">
              <a:solidFill>
                <a:schemeClr val="bg2">
                  <a:lumMod val="50000"/>
                </a:schemeClr>
              </a:solidFill>
            </a:endParaRPr>
          </a:p>
        </p:txBody>
      </p:sp>
    </p:spTree>
    <p:extLst>
      <p:ext uri="{BB962C8B-B14F-4D97-AF65-F5344CB8AC3E}">
        <p14:creationId xmlns:p14="http://schemas.microsoft.com/office/powerpoint/2010/main" val="3253315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2400" b="1" dirty="0"/>
              <a:t>Koliko slučajeva diskriminacije dođe do suda? </a:t>
            </a:r>
            <a:r>
              <a:rPr lang="hr-HR" sz="2400" dirty="0"/>
              <a:t/>
            </a:r>
            <a:br>
              <a:rPr lang="hr-HR" sz="2400" dirty="0"/>
            </a:br>
            <a:endParaRPr lang="hr-HR" sz="2400" b="1" dirty="0"/>
          </a:p>
        </p:txBody>
      </p:sp>
      <p:sp>
        <p:nvSpPr>
          <p:cNvPr id="3" name="Rezervirano mjesto sadržaja 2"/>
          <p:cNvSpPr>
            <a:spLocks noGrp="1"/>
          </p:cNvSpPr>
          <p:nvPr>
            <p:ph idx="1"/>
          </p:nvPr>
        </p:nvSpPr>
        <p:spPr/>
        <p:txBody>
          <a:bodyPr>
            <a:normAutofit/>
          </a:bodyPr>
          <a:lstStyle/>
          <a:p>
            <a:pPr marL="114300" indent="0">
              <a:buNone/>
            </a:pPr>
            <a:r>
              <a:rPr lang="hr-HR" sz="1800" b="1" dirty="0" smtClean="0">
                <a:solidFill>
                  <a:schemeClr val="bg2">
                    <a:lumMod val="50000"/>
                  </a:schemeClr>
                </a:solidFill>
              </a:rPr>
              <a:t>Istraživanje o stavovima i razini svijesti o diskriminaciji </a:t>
            </a:r>
            <a:r>
              <a:rPr lang="hr-HR" sz="1800" b="1" dirty="0">
                <a:solidFill>
                  <a:schemeClr val="bg2">
                    <a:lumMod val="50000"/>
                  </a:schemeClr>
                </a:solidFill>
              </a:rPr>
              <a:t>i pojavnim oblicima diskriminacije</a:t>
            </a:r>
            <a:r>
              <a:rPr lang="hr-HR" sz="1800" dirty="0">
                <a:solidFill>
                  <a:schemeClr val="bg2">
                    <a:lumMod val="50000"/>
                  </a:schemeClr>
                </a:solidFill>
              </a:rPr>
              <a:t> – 2009., 2012., 2016</a:t>
            </a:r>
            <a:r>
              <a:rPr lang="hr-HR" sz="1800" dirty="0" smtClean="0">
                <a:solidFill>
                  <a:schemeClr val="bg2">
                    <a:lumMod val="50000"/>
                  </a:schemeClr>
                </a:solidFill>
              </a:rPr>
              <a:t>.</a:t>
            </a:r>
          </a:p>
          <a:p>
            <a:pPr marL="114300" indent="0">
              <a:buNone/>
            </a:pPr>
            <a:endParaRPr lang="hr-HR" sz="1800" dirty="0">
              <a:solidFill>
                <a:schemeClr val="bg2">
                  <a:lumMod val="50000"/>
                </a:schemeClr>
              </a:solidFill>
            </a:endParaRPr>
          </a:p>
          <a:p>
            <a:pPr marL="114300" indent="0">
              <a:buFontTx/>
              <a:buChar char="-"/>
            </a:pPr>
            <a:r>
              <a:rPr lang="hr-HR" sz="1800" dirty="0" smtClean="0">
                <a:solidFill>
                  <a:schemeClr val="bg2">
                    <a:lumMod val="50000"/>
                  </a:schemeClr>
                </a:solidFill>
              </a:rPr>
              <a:t>50</a:t>
            </a:r>
            <a:r>
              <a:rPr lang="hr-HR" sz="1800" dirty="0">
                <a:solidFill>
                  <a:schemeClr val="bg2">
                    <a:lumMod val="50000"/>
                  </a:schemeClr>
                </a:solidFill>
              </a:rPr>
              <a:t>% ispitanika nije upoznato sa Zakonom o suzbijanju diskriminacije </a:t>
            </a:r>
            <a:endParaRPr lang="hr-HR" sz="1800" dirty="0" smtClean="0">
              <a:solidFill>
                <a:schemeClr val="bg2">
                  <a:lumMod val="50000"/>
                </a:schemeClr>
              </a:solidFill>
            </a:endParaRPr>
          </a:p>
          <a:p>
            <a:pPr marL="114300" indent="0">
              <a:buFontTx/>
              <a:buChar char="-"/>
            </a:pPr>
            <a:endParaRPr lang="hr-HR" sz="1800" dirty="0" smtClean="0">
              <a:solidFill>
                <a:schemeClr val="bg2">
                  <a:lumMod val="50000"/>
                </a:schemeClr>
              </a:solidFill>
            </a:endParaRPr>
          </a:p>
          <a:p>
            <a:pPr marL="114300" indent="0">
              <a:buFontTx/>
              <a:buChar char="-"/>
            </a:pPr>
            <a:endParaRPr lang="hr-HR" sz="1800" dirty="0">
              <a:solidFill>
                <a:schemeClr val="bg2">
                  <a:lumMod val="50000"/>
                </a:schemeClr>
              </a:solidFill>
            </a:endParaRPr>
          </a:p>
          <a:p>
            <a:pPr marL="114300" indent="0">
              <a:buNone/>
            </a:pPr>
            <a:r>
              <a:rPr lang="hr-HR" sz="1800" b="1" i="1" dirty="0" smtClean="0">
                <a:solidFill>
                  <a:schemeClr val="bg2">
                    <a:lumMod val="50000"/>
                  </a:schemeClr>
                </a:solidFill>
              </a:rPr>
              <a:t>Područje u kojem su bili najčešće diskriminirani?</a:t>
            </a:r>
          </a:p>
          <a:p>
            <a:pPr marL="114300" indent="0">
              <a:buNone/>
            </a:pPr>
            <a:endParaRPr lang="hr-HR" sz="1800" b="1" i="1" dirty="0" smtClean="0">
              <a:solidFill>
                <a:schemeClr val="bg2">
                  <a:lumMod val="50000"/>
                </a:schemeClr>
              </a:solidFill>
            </a:endParaRPr>
          </a:p>
          <a:p>
            <a:pPr marL="114300" indent="0">
              <a:buFontTx/>
              <a:buChar char="-"/>
            </a:pPr>
            <a:r>
              <a:rPr lang="hr-HR" sz="1800" b="1" dirty="0" smtClean="0">
                <a:solidFill>
                  <a:schemeClr val="bg2">
                    <a:lumMod val="50000"/>
                  </a:schemeClr>
                </a:solidFill>
              </a:rPr>
              <a:t>42% rad i zapošljavanje</a:t>
            </a:r>
          </a:p>
          <a:p>
            <a:pPr marL="114300" indent="0">
              <a:buFontTx/>
              <a:buChar char="-"/>
            </a:pPr>
            <a:r>
              <a:rPr lang="hr-HR" sz="1800" dirty="0" smtClean="0">
                <a:solidFill>
                  <a:schemeClr val="bg2">
                    <a:lumMod val="50000"/>
                  </a:schemeClr>
                </a:solidFill>
              </a:rPr>
              <a:t>12% zdravstvena zaštita</a:t>
            </a:r>
          </a:p>
          <a:p>
            <a:pPr marL="114300" indent="0">
              <a:buFontTx/>
              <a:buChar char="-"/>
            </a:pPr>
            <a:r>
              <a:rPr lang="hr-HR" sz="1800" dirty="0" smtClean="0">
                <a:solidFill>
                  <a:schemeClr val="bg2">
                    <a:lumMod val="50000"/>
                  </a:schemeClr>
                </a:solidFill>
              </a:rPr>
              <a:t>8% pravosuđe</a:t>
            </a:r>
          </a:p>
          <a:p>
            <a:pPr marL="114300" indent="0">
              <a:buFontTx/>
              <a:buChar char="-"/>
            </a:pPr>
            <a:r>
              <a:rPr lang="hr-HR" sz="1800" dirty="0" smtClean="0">
                <a:solidFill>
                  <a:schemeClr val="bg2">
                    <a:lumMod val="50000"/>
                  </a:schemeClr>
                </a:solidFill>
              </a:rPr>
              <a:t>7% postupanje policije </a:t>
            </a:r>
            <a:endParaRPr lang="hr-HR" sz="1800" dirty="0">
              <a:solidFill>
                <a:schemeClr val="bg2">
                  <a:lumMod val="50000"/>
                </a:schemeClr>
              </a:solidFill>
            </a:endParaRPr>
          </a:p>
          <a:p>
            <a:pPr marL="114300" indent="0">
              <a:buNone/>
            </a:pPr>
            <a:endParaRPr lang="hr-HR" dirty="0"/>
          </a:p>
        </p:txBody>
      </p:sp>
    </p:spTree>
    <p:extLst>
      <p:ext uri="{BB962C8B-B14F-4D97-AF65-F5344CB8AC3E}">
        <p14:creationId xmlns:p14="http://schemas.microsoft.com/office/powerpoint/2010/main" val="1196055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14313" y="692696"/>
            <a:ext cx="8174111" cy="5904657"/>
          </a:xfrm>
        </p:spPr>
        <p:txBody>
          <a:bodyPr>
            <a:normAutofit/>
          </a:bodyPr>
          <a:lstStyle/>
          <a:p>
            <a:pPr marL="0" indent="0">
              <a:buNone/>
            </a:pPr>
            <a:r>
              <a:rPr lang="hr-HR" sz="1800" b="1" dirty="0" smtClean="0">
                <a:solidFill>
                  <a:schemeClr val="bg2">
                    <a:lumMod val="50000"/>
                  </a:schemeClr>
                </a:solidFill>
              </a:rPr>
              <a:t>Presuda </a:t>
            </a:r>
            <a:r>
              <a:rPr lang="hr-HR" sz="1800" dirty="0" smtClean="0">
                <a:solidFill>
                  <a:schemeClr val="bg2">
                    <a:lumMod val="50000"/>
                  </a:schemeClr>
                </a:solidFill>
              </a:rPr>
              <a:t>(nepravomoćna): </a:t>
            </a:r>
          </a:p>
          <a:p>
            <a:pPr>
              <a:buFontTx/>
              <a:buChar char="-"/>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sadržaj poruka je ozbiljan i predstavlja prijetnje smrću</a:t>
            </a:r>
          </a:p>
          <a:p>
            <a:pPr marL="0" indent="0">
              <a:buNone/>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poslodavac dužan zaštititi dostojanstvo radnika za vrijeme obavljanja posla</a:t>
            </a:r>
          </a:p>
          <a:p>
            <a:pPr>
              <a:buNone/>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NAKNADA ŠTETE – 50.000 kn</a:t>
            </a:r>
          </a:p>
          <a:p>
            <a:pPr>
              <a:buFontTx/>
              <a:buChar char="-"/>
            </a:pPr>
            <a:endParaRPr lang="hr-HR" sz="1800" dirty="0" smtClean="0">
              <a:solidFill>
                <a:schemeClr val="bg2">
                  <a:lumMod val="50000"/>
                </a:schemeClr>
              </a:solidFill>
            </a:endParaRPr>
          </a:p>
          <a:p>
            <a:pPr>
              <a:buFontTx/>
              <a:buChar char="-"/>
            </a:pPr>
            <a:r>
              <a:rPr lang="hr-HR" sz="1800" dirty="0" smtClean="0">
                <a:solidFill>
                  <a:schemeClr val="bg2">
                    <a:lumMod val="50000"/>
                  </a:schemeClr>
                </a:solidFill>
              </a:rPr>
              <a:t>Sud cijenio okolnosti: - </a:t>
            </a:r>
            <a:r>
              <a:rPr lang="hr-HR" sz="1800" b="1" dirty="0" smtClean="0">
                <a:solidFill>
                  <a:schemeClr val="bg2">
                    <a:lumMod val="50000"/>
                  </a:schemeClr>
                </a:solidFill>
              </a:rPr>
              <a:t>intenzitet i trajanje straha </a:t>
            </a:r>
          </a:p>
          <a:p>
            <a:pPr>
              <a:buNone/>
            </a:pPr>
            <a:r>
              <a:rPr lang="hr-HR" sz="1800" dirty="0" smtClean="0">
                <a:solidFill>
                  <a:schemeClr val="bg2">
                    <a:lumMod val="50000"/>
                  </a:schemeClr>
                </a:solidFill>
              </a:rPr>
              <a:t>                                           - </a:t>
            </a:r>
            <a:r>
              <a:rPr lang="hr-HR" sz="1800" b="1" dirty="0" smtClean="0">
                <a:solidFill>
                  <a:schemeClr val="bg2">
                    <a:lumMod val="50000"/>
                  </a:schemeClr>
                </a:solidFill>
              </a:rPr>
              <a:t>smanjenje životne aktivnosti </a:t>
            </a:r>
            <a:r>
              <a:rPr lang="hr-HR" sz="1800" dirty="0" smtClean="0">
                <a:solidFill>
                  <a:schemeClr val="bg2">
                    <a:lumMod val="50000"/>
                  </a:schemeClr>
                </a:solidFill>
              </a:rPr>
              <a:t>(trajne psihičke posljedice    </a:t>
            </a:r>
          </a:p>
          <a:p>
            <a:pPr>
              <a:buNone/>
            </a:pPr>
            <a:r>
              <a:rPr lang="hr-HR" sz="1800" dirty="0" smtClean="0">
                <a:solidFill>
                  <a:schemeClr val="bg2">
                    <a:lumMod val="50000"/>
                  </a:schemeClr>
                </a:solidFill>
              </a:rPr>
              <a:t>                                                                          razvoj psihičke bolesti, PTSP, depresija)</a:t>
            </a:r>
          </a:p>
          <a:p>
            <a:pPr>
              <a:buNone/>
            </a:pPr>
            <a:r>
              <a:rPr lang="hr-HR" sz="1800" dirty="0" smtClean="0">
                <a:solidFill>
                  <a:schemeClr val="bg2">
                    <a:lumMod val="50000"/>
                  </a:schemeClr>
                </a:solidFill>
              </a:rPr>
              <a:t>                                           </a:t>
            </a:r>
            <a:r>
              <a:rPr lang="hr-HR" sz="1800" b="1" dirty="0" smtClean="0">
                <a:solidFill>
                  <a:schemeClr val="bg2">
                    <a:lumMod val="50000"/>
                  </a:schemeClr>
                </a:solidFill>
              </a:rPr>
              <a:t>- teži oblik diskriminacije</a:t>
            </a:r>
          </a:p>
          <a:p>
            <a:pPr>
              <a:buNone/>
            </a:pPr>
            <a:r>
              <a:rPr lang="hr-HR" sz="1800" dirty="0" smtClean="0">
                <a:solidFill>
                  <a:schemeClr val="bg2">
                    <a:lumMod val="50000"/>
                  </a:schemeClr>
                </a:solidFill>
              </a:rPr>
              <a:t>                                                        - višestruka (nacionalnost, rasa, vjera) </a:t>
            </a:r>
          </a:p>
          <a:p>
            <a:pPr>
              <a:buNone/>
            </a:pPr>
            <a:r>
              <a:rPr lang="hr-HR" sz="1800" dirty="0" smtClean="0">
                <a:solidFill>
                  <a:schemeClr val="bg2">
                    <a:lumMod val="50000"/>
                  </a:schemeClr>
                </a:solidFill>
              </a:rPr>
              <a:t>                                                         - ponovljena  (tri poruke) </a:t>
            </a:r>
          </a:p>
          <a:p>
            <a:pPr>
              <a:buNone/>
            </a:pPr>
            <a:r>
              <a:rPr lang="hr-HR" sz="1800" dirty="0" smtClean="0">
                <a:solidFill>
                  <a:schemeClr val="bg2">
                    <a:lumMod val="50000"/>
                  </a:schemeClr>
                </a:solidFill>
              </a:rPr>
              <a:t>                                                         - produljena (period od pola godine)</a:t>
            </a:r>
          </a:p>
          <a:p>
            <a:pPr marL="0" indent="0">
              <a:buNone/>
            </a:pPr>
            <a:endParaRPr lang="hr-HR" sz="1800" dirty="0" smtClean="0">
              <a:solidFill>
                <a:schemeClr val="bg2">
                  <a:lumMod val="50000"/>
                </a:schemeClr>
              </a:solidFill>
            </a:endParaRPr>
          </a:p>
          <a:p>
            <a:pPr marL="365125" indent="-255588" algn="just" eaLnBrk="1" hangingPunct="1">
              <a:buClr>
                <a:srgbClr val="9BBB59"/>
              </a:buClr>
              <a:buNone/>
            </a:pPr>
            <a:endParaRPr lang="hr-HR" altLang="en-US" sz="1800" dirty="0" smtClean="0">
              <a:solidFill>
                <a:schemeClr val="bg2">
                  <a:lumMod val="50000"/>
                </a:schemeClr>
              </a:solidFill>
            </a:endParaRPr>
          </a:p>
        </p:txBody>
      </p:sp>
    </p:spTree>
    <p:extLst>
      <p:ext uri="{BB962C8B-B14F-4D97-AF65-F5344CB8AC3E}">
        <p14:creationId xmlns:p14="http://schemas.microsoft.com/office/powerpoint/2010/main" val="3253315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285750" y="142875"/>
            <a:ext cx="8229600" cy="1066800"/>
          </a:xfrm>
        </p:spPr>
        <p:txBody>
          <a:bodyPr/>
          <a:lstStyle/>
          <a:p>
            <a:pPr algn="ctr"/>
            <a:r>
              <a:rPr lang="hr-HR" sz="2400" b="1" dirty="0">
                <a:solidFill>
                  <a:schemeClr val="bg2">
                    <a:lumMod val="50000"/>
                  </a:schemeClr>
                </a:solidFill>
              </a:rPr>
              <a:t>Prekršajni postupci vezani uz diskriminaciju </a:t>
            </a:r>
            <a:r>
              <a:rPr lang="hr-HR" sz="2400" dirty="0">
                <a:solidFill>
                  <a:schemeClr val="bg2">
                    <a:lumMod val="50000"/>
                  </a:schemeClr>
                </a:solidFill>
              </a:rPr>
              <a:t/>
            </a:r>
            <a:br>
              <a:rPr lang="hr-HR" sz="2400" dirty="0">
                <a:solidFill>
                  <a:schemeClr val="bg2">
                    <a:lumMod val="50000"/>
                  </a:schemeClr>
                </a:solidFill>
              </a:rPr>
            </a:br>
            <a:endParaRPr lang="en-US" altLang="en-US" sz="2400" dirty="0" smtClean="0"/>
          </a:p>
        </p:txBody>
      </p:sp>
      <p:sp>
        <p:nvSpPr>
          <p:cNvPr id="34818" name="Content Placeholder 2"/>
          <p:cNvSpPr>
            <a:spLocks noGrp="1"/>
          </p:cNvSpPr>
          <p:nvPr>
            <p:ph idx="1"/>
          </p:nvPr>
        </p:nvSpPr>
        <p:spPr>
          <a:xfrm>
            <a:off x="214313" y="1571625"/>
            <a:ext cx="8174111" cy="5025727"/>
          </a:xfrm>
        </p:spPr>
        <p:txBody>
          <a:bodyPr>
            <a:normAutofit/>
          </a:bodyPr>
          <a:lstStyle/>
          <a:p>
            <a:r>
              <a:rPr lang="hr-HR" sz="1800" dirty="0" smtClean="0">
                <a:solidFill>
                  <a:schemeClr val="bg2">
                    <a:lumMod val="50000"/>
                  </a:schemeClr>
                </a:solidFill>
              </a:rPr>
              <a:t>Zakon </a:t>
            </a:r>
            <a:r>
              <a:rPr lang="hr-HR" sz="1800" dirty="0">
                <a:solidFill>
                  <a:schemeClr val="bg2">
                    <a:lumMod val="50000"/>
                  </a:schemeClr>
                </a:solidFill>
              </a:rPr>
              <a:t>o suzbijanju diskriminacije – uznemiravanje, spolno uznemiravanje, viktimizacija </a:t>
            </a:r>
          </a:p>
          <a:p>
            <a:r>
              <a:rPr lang="hr-HR" sz="1800" dirty="0">
                <a:solidFill>
                  <a:schemeClr val="bg2">
                    <a:lumMod val="50000"/>
                  </a:schemeClr>
                </a:solidFill>
              </a:rPr>
              <a:t>Zakon o </a:t>
            </a:r>
            <a:r>
              <a:rPr lang="hr-HR" sz="1800" dirty="0" smtClean="0">
                <a:solidFill>
                  <a:schemeClr val="bg2">
                    <a:lumMod val="50000"/>
                  </a:schemeClr>
                </a:solidFill>
              </a:rPr>
              <a:t>spriječavanju </a:t>
            </a:r>
            <a:r>
              <a:rPr lang="hr-HR" sz="1800" dirty="0">
                <a:solidFill>
                  <a:schemeClr val="bg2">
                    <a:lumMod val="50000"/>
                  </a:schemeClr>
                </a:solidFill>
              </a:rPr>
              <a:t>nereda na športskim natjecanjima </a:t>
            </a:r>
          </a:p>
          <a:p>
            <a:r>
              <a:rPr lang="hr-HR" sz="1800" dirty="0">
                <a:solidFill>
                  <a:schemeClr val="bg2">
                    <a:lumMod val="50000"/>
                  </a:schemeClr>
                </a:solidFill>
              </a:rPr>
              <a:t>Zakon o prekršajima protiv javnog reda i mira</a:t>
            </a:r>
          </a:p>
          <a:p>
            <a:r>
              <a:rPr lang="hr-HR" sz="1800" dirty="0">
                <a:solidFill>
                  <a:schemeClr val="bg2">
                    <a:lumMod val="50000"/>
                  </a:schemeClr>
                </a:solidFill>
              </a:rPr>
              <a:t>Zakon o javnom okupljanju </a:t>
            </a:r>
          </a:p>
          <a:p>
            <a:r>
              <a:rPr lang="hr-HR" sz="1800" dirty="0">
                <a:solidFill>
                  <a:schemeClr val="bg2">
                    <a:lumMod val="50000"/>
                  </a:schemeClr>
                </a:solidFill>
              </a:rPr>
              <a:t>Zakon o ravnopravnosti </a:t>
            </a:r>
            <a:r>
              <a:rPr lang="hr-HR" sz="1800" dirty="0" smtClean="0">
                <a:solidFill>
                  <a:schemeClr val="bg2">
                    <a:lumMod val="50000"/>
                  </a:schemeClr>
                </a:solidFill>
              </a:rPr>
              <a:t>spolova</a:t>
            </a:r>
          </a:p>
          <a:p>
            <a:pPr marL="114300" indent="0">
              <a:buNone/>
            </a:pPr>
            <a:endParaRPr lang="hr-HR" sz="1800" dirty="0">
              <a:solidFill>
                <a:schemeClr val="bg2">
                  <a:lumMod val="50000"/>
                </a:schemeClr>
              </a:solidFill>
            </a:endParaRPr>
          </a:p>
          <a:p>
            <a:r>
              <a:rPr lang="hr-HR" sz="1800" dirty="0">
                <a:solidFill>
                  <a:schemeClr val="bg2">
                    <a:lumMod val="50000"/>
                  </a:schemeClr>
                </a:solidFill>
              </a:rPr>
              <a:t>2014 – </a:t>
            </a:r>
            <a:r>
              <a:rPr lang="hr-HR" sz="1800" b="1" dirty="0">
                <a:solidFill>
                  <a:schemeClr val="bg2">
                    <a:lumMod val="50000"/>
                  </a:schemeClr>
                </a:solidFill>
              </a:rPr>
              <a:t>207</a:t>
            </a:r>
            <a:r>
              <a:rPr lang="hr-HR" sz="1800" dirty="0">
                <a:solidFill>
                  <a:schemeClr val="bg2">
                    <a:lumMod val="50000"/>
                  </a:schemeClr>
                </a:solidFill>
              </a:rPr>
              <a:t> predmeta (</a:t>
            </a:r>
            <a:r>
              <a:rPr lang="hr-HR" sz="1800" dirty="0" smtClean="0">
                <a:solidFill>
                  <a:schemeClr val="bg2">
                    <a:lumMod val="50000"/>
                  </a:schemeClr>
                </a:solidFill>
              </a:rPr>
              <a:t>riješeno </a:t>
            </a:r>
            <a:r>
              <a:rPr lang="hr-HR" sz="1800" dirty="0">
                <a:solidFill>
                  <a:schemeClr val="bg2">
                    <a:lumMod val="50000"/>
                  </a:schemeClr>
                </a:solidFill>
              </a:rPr>
              <a:t>95 – </a:t>
            </a:r>
            <a:r>
              <a:rPr lang="hr-HR" sz="1800" b="1" dirty="0">
                <a:solidFill>
                  <a:schemeClr val="bg2">
                    <a:lumMod val="50000"/>
                  </a:schemeClr>
                </a:solidFill>
              </a:rPr>
              <a:t>75%</a:t>
            </a:r>
            <a:r>
              <a:rPr lang="hr-HR" sz="1800" dirty="0">
                <a:solidFill>
                  <a:schemeClr val="bg2">
                    <a:lumMod val="50000"/>
                  </a:schemeClr>
                </a:solidFill>
              </a:rPr>
              <a:t> osuđujuća presuda)</a:t>
            </a:r>
          </a:p>
          <a:p>
            <a:r>
              <a:rPr lang="hr-HR" sz="1800" dirty="0">
                <a:solidFill>
                  <a:schemeClr val="bg2">
                    <a:lumMod val="50000"/>
                  </a:schemeClr>
                </a:solidFill>
              </a:rPr>
              <a:t>2015 - </a:t>
            </a:r>
            <a:r>
              <a:rPr lang="hr-HR" sz="1800" b="1" dirty="0" smtClean="0">
                <a:solidFill>
                  <a:schemeClr val="bg2">
                    <a:lumMod val="50000"/>
                  </a:schemeClr>
                </a:solidFill>
              </a:rPr>
              <a:t>208</a:t>
            </a:r>
            <a:r>
              <a:rPr lang="hr-HR" sz="1800" dirty="0" smtClean="0">
                <a:solidFill>
                  <a:schemeClr val="bg2">
                    <a:lumMod val="50000"/>
                  </a:schemeClr>
                </a:solidFill>
              </a:rPr>
              <a:t> </a:t>
            </a:r>
            <a:r>
              <a:rPr lang="hr-HR" sz="1800" dirty="0">
                <a:solidFill>
                  <a:schemeClr val="bg2">
                    <a:lumMod val="50000"/>
                  </a:schemeClr>
                </a:solidFill>
              </a:rPr>
              <a:t>predmeta (</a:t>
            </a:r>
            <a:r>
              <a:rPr lang="hr-HR" sz="1800" dirty="0" smtClean="0">
                <a:solidFill>
                  <a:schemeClr val="bg2">
                    <a:lumMod val="50000"/>
                  </a:schemeClr>
                </a:solidFill>
              </a:rPr>
              <a:t>riješeno </a:t>
            </a:r>
            <a:r>
              <a:rPr lang="hr-HR" sz="1800" dirty="0">
                <a:solidFill>
                  <a:schemeClr val="bg2">
                    <a:lumMod val="50000"/>
                  </a:schemeClr>
                </a:solidFill>
              </a:rPr>
              <a:t>81 – </a:t>
            </a:r>
            <a:r>
              <a:rPr lang="hr-HR" sz="1800" b="1" dirty="0">
                <a:solidFill>
                  <a:schemeClr val="bg2">
                    <a:lumMod val="50000"/>
                  </a:schemeClr>
                </a:solidFill>
              </a:rPr>
              <a:t>58%</a:t>
            </a:r>
            <a:r>
              <a:rPr lang="hr-HR" sz="1800" dirty="0">
                <a:solidFill>
                  <a:schemeClr val="bg2">
                    <a:lumMod val="50000"/>
                  </a:schemeClr>
                </a:solidFill>
              </a:rPr>
              <a:t> osuđujuća presuda)</a:t>
            </a:r>
          </a:p>
          <a:p>
            <a:r>
              <a:rPr lang="hr-HR" sz="1800" dirty="0">
                <a:solidFill>
                  <a:schemeClr val="bg2">
                    <a:lumMod val="50000"/>
                  </a:schemeClr>
                </a:solidFill>
              </a:rPr>
              <a:t>2016 – </a:t>
            </a:r>
            <a:r>
              <a:rPr lang="hr-HR" sz="1800" b="1" dirty="0">
                <a:solidFill>
                  <a:schemeClr val="bg2">
                    <a:lumMod val="50000"/>
                  </a:schemeClr>
                </a:solidFill>
              </a:rPr>
              <a:t>206</a:t>
            </a:r>
            <a:r>
              <a:rPr lang="hr-HR" sz="1800" dirty="0">
                <a:solidFill>
                  <a:schemeClr val="bg2">
                    <a:lumMod val="50000"/>
                  </a:schemeClr>
                </a:solidFill>
              </a:rPr>
              <a:t> predmeta (</a:t>
            </a:r>
            <a:r>
              <a:rPr lang="hr-HR" sz="1800" dirty="0" smtClean="0">
                <a:solidFill>
                  <a:schemeClr val="bg2">
                    <a:lumMod val="50000"/>
                  </a:schemeClr>
                </a:solidFill>
              </a:rPr>
              <a:t>riješeno </a:t>
            </a:r>
            <a:r>
              <a:rPr lang="hr-HR" sz="1800" dirty="0">
                <a:solidFill>
                  <a:schemeClr val="bg2">
                    <a:lumMod val="50000"/>
                  </a:schemeClr>
                </a:solidFill>
              </a:rPr>
              <a:t>103, </a:t>
            </a:r>
            <a:r>
              <a:rPr lang="hr-HR" sz="1800" b="1" dirty="0">
                <a:solidFill>
                  <a:schemeClr val="bg2">
                    <a:lumMod val="50000"/>
                  </a:schemeClr>
                </a:solidFill>
              </a:rPr>
              <a:t>56%</a:t>
            </a:r>
            <a:r>
              <a:rPr lang="hr-HR" sz="1800" dirty="0">
                <a:solidFill>
                  <a:schemeClr val="bg2">
                    <a:lumMod val="50000"/>
                  </a:schemeClr>
                </a:solidFill>
              </a:rPr>
              <a:t> osuđujuća presuda)</a:t>
            </a:r>
          </a:p>
          <a:p>
            <a:r>
              <a:rPr lang="hr-HR" sz="1800" dirty="0">
                <a:solidFill>
                  <a:schemeClr val="bg2">
                    <a:lumMod val="50000"/>
                  </a:schemeClr>
                </a:solidFill>
              </a:rPr>
              <a:t>2017 </a:t>
            </a:r>
            <a:r>
              <a:rPr lang="hr-HR" sz="1800" b="1" dirty="0">
                <a:solidFill>
                  <a:schemeClr val="bg2">
                    <a:lumMod val="50000"/>
                  </a:schemeClr>
                </a:solidFill>
              </a:rPr>
              <a:t>-  </a:t>
            </a:r>
            <a:r>
              <a:rPr lang="hr-HR" sz="1800" b="1" dirty="0" smtClean="0">
                <a:solidFill>
                  <a:schemeClr val="bg2">
                    <a:lumMod val="50000"/>
                  </a:schemeClr>
                </a:solidFill>
              </a:rPr>
              <a:t>193 </a:t>
            </a:r>
            <a:r>
              <a:rPr lang="hr-HR" sz="1800" dirty="0">
                <a:solidFill>
                  <a:schemeClr val="bg2">
                    <a:lumMod val="50000"/>
                  </a:schemeClr>
                </a:solidFill>
              </a:rPr>
              <a:t>predmeta (</a:t>
            </a:r>
            <a:r>
              <a:rPr lang="hr-HR" sz="1800" dirty="0" smtClean="0">
                <a:solidFill>
                  <a:schemeClr val="bg2">
                    <a:lumMod val="50000"/>
                  </a:schemeClr>
                </a:solidFill>
              </a:rPr>
              <a:t>riješeno 117, </a:t>
            </a:r>
            <a:r>
              <a:rPr lang="hr-HR" sz="1800" b="1" dirty="0" smtClean="0">
                <a:solidFill>
                  <a:schemeClr val="bg2">
                    <a:lumMod val="50000"/>
                  </a:schemeClr>
                </a:solidFill>
              </a:rPr>
              <a:t>47 %</a:t>
            </a:r>
            <a:r>
              <a:rPr lang="hr-HR" sz="1800" dirty="0" smtClean="0">
                <a:solidFill>
                  <a:schemeClr val="bg2">
                    <a:lumMod val="50000"/>
                  </a:schemeClr>
                </a:solidFill>
              </a:rPr>
              <a:t> </a:t>
            </a:r>
            <a:r>
              <a:rPr lang="hr-HR" sz="1800" dirty="0">
                <a:solidFill>
                  <a:schemeClr val="bg2">
                    <a:lumMod val="50000"/>
                  </a:schemeClr>
                </a:solidFill>
              </a:rPr>
              <a:t>osuđujuća presuda)</a:t>
            </a:r>
          </a:p>
          <a:p>
            <a:pPr marL="365125" indent="-255588" algn="just" eaLnBrk="1" hangingPunct="1">
              <a:buClr>
                <a:srgbClr val="9BBB59"/>
              </a:buClr>
              <a:buFont typeface="Georgia" pitchFamily="18" charset="0"/>
              <a:buNone/>
            </a:pPr>
            <a:endParaRPr lang="hr-HR" altLang="en-US" sz="1800" dirty="0" smtClean="0">
              <a:solidFill>
                <a:schemeClr val="bg2">
                  <a:lumMod val="50000"/>
                </a:schemeClr>
              </a:solidFill>
            </a:endParaRPr>
          </a:p>
          <a:p>
            <a:pPr marL="365125" indent="-255588" algn="just" eaLnBrk="1" hangingPunct="1">
              <a:buClr>
                <a:srgbClr val="9BBB59"/>
              </a:buClr>
              <a:buFont typeface="Georgia" pitchFamily="18" charset="0"/>
              <a:buNone/>
            </a:pPr>
            <a:r>
              <a:rPr lang="hr-HR" altLang="en-US" sz="1800" dirty="0" smtClean="0">
                <a:solidFill>
                  <a:schemeClr val="bg2">
                    <a:lumMod val="50000"/>
                  </a:schemeClr>
                </a:solidFill>
              </a:rPr>
              <a:t>Podnositelji optužnih prijedloga – mjesno nadležna Policijska postaja </a:t>
            </a:r>
            <a:endParaRPr lang="en-US" altLang="en-US" sz="1800" dirty="0" smtClean="0">
              <a:solidFill>
                <a:schemeClr val="bg2">
                  <a:lumMod val="50000"/>
                </a:schemeClr>
              </a:solidFill>
            </a:endParaRPr>
          </a:p>
        </p:txBody>
      </p:sp>
    </p:spTree>
    <p:extLst>
      <p:ext uri="{BB962C8B-B14F-4D97-AF65-F5344CB8AC3E}">
        <p14:creationId xmlns:p14="http://schemas.microsoft.com/office/powerpoint/2010/main" val="3253315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ctr" eaLnBrk="1" hangingPunct="1"/>
            <a:r>
              <a:rPr lang="hr-HR" altLang="en-US" sz="2400" b="1" dirty="0" smtClean="0"/>
              <a:t>Specifičnosti prekršajnih postupaka </a:t>
            </a:r>
            <a:endParaRPr lang="en-US" altLang="en-US" sz="2400" b="1" dirty="0" smtClean="0"/>
          </a:p>
        </p:txBody>
      </p:sp>
      <p:sp>
        <p:nvSpPr>
          <p:cNvPr id="3" name="Content Placeholder 2"/>
          <p:cNvSpPr>
            <a:spLocks noGrp="1"/>
          </p:cNvSpPr>
          <p:nvPr>
            <p:ph idx="1"/>
          </p:nvPr>
        </p:nvSpPr>
        <p:spPr/>
        <p:txBody>
          <a:bodyPr>
            <a:normAutofit/>
          </a:bodyPr>
          <a:lstStyle/>
          <a:p>
            <a:pPr marL="114300" lvl="0" indent="0">
              <a:buNone/>
            </a:pPr>
            <a:r>
              <a:rPr lang="hr-HR" sz="1800" b="1" u="sng" dirty="0" smtClean="0">
                <a:solidFill>
                  <a:schemeClr val="bg2">
                    <a:lumMod val="50000"/>
                  </a:schemeClr>
                </a:solidFill>
              </a:rPr>
              <a:t>UZNEMIRAVANJE</a:t>
            </a:r>
            <a:r>
              <a:rPr lang="hr-HR" sz="1800" dirty="0" smtClean="0">
                <a:solidFill>
                  <a:schemeClr val="bg2">
                    <a:lumMod val="50000"/>
                  </a:schemeClr>
                </a:solidFill>
              </a:rPr>
              <a:t> – </a:t>
            </a:r>
            <a:r>
              <a:rPr lang="hr-HR" sz="1800" b="1" dirty="0">
                <a:solidFill>
                  <a:schemeClr val="bg2">
                    <a:lumMod val="50000"/>
                  </a:schemeClr>
                </a:solidFill>
              </a:rPr>
              <a:t>nacionalno podrijetlo, etnicitet, vjeroispovijest </a:t>
            </a:r>
          </a:p>
          <a:p>
            <a:pPr marL="114300" indent="0">
              <a:buNone/>
            </a:pPr>
            <a:r>
              <a:rPr lang="hr-HR" sz="1800" i="1" dirty="0">
                <a:solidFill>
                  <a:schemeClr val="bg2">
                    <a:lumMod val="50000"/>
                  </a:schemeClr>
                </a:solidFill>
              </a:rPr>
              <a:t>      </a:t>
            </a:r>
            <a:r>
              <a:rPr lang="hr-HR" sz="1800" i="1" dirty="0" smtClean="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manje sredine </a:t>
            </a:r>
            <a:endParaRPr lang="hr-HR" sz="1800" dirty="0" smtClean="0">
              <a:solidFill>
                <a:schemeClr val="bg2">
                  <a:lumMod val="50000"/>
                </a:schemeClr>
              </a:solidFill>
            </a:endParaRPr>
          </a:p>
          <a:p>
            <a:pPr marL="114300" indent="0">
              <a:buNone/>
            </a:pPr>
            <a:r>
              <a:rPr lang="hr-HR" sz="1800" dirty="0" smtClean="0">
                <a:solidFill>
                  <a:schemeClr val="bg2">
                    <a:lumMod val="50000"/>
                  </a:schemeClr>
                </a:solidFill>
              </a:rPr>
              <a:t>  </a:t>
            </a:r>
            <a:r>
              <a:rPr lang="hr-HR" sz="1800" i="1" dirty="0" smtClean="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susjedske ili rodbinske veze</a:t>
            </a:r>
          </a:p>
          <a:p>
            <a:pPr marL="114300" indent="0">
              <a:buNone/>
            </a:pPr>
            <a:r>
              <a:rPr lang="hr-HR" sz="1800" dirty="0">
                <a:solidFill>
                  <a:schemeClr val="bg2">
                    <a:lumMod val="50000"/>
                  </a:schemeClr>
                </a:solidFill>
              </a:rPr>
              <a:t>                               </a:t>
            </a:r>
            <a:r>
              <a:rPr lang="hr-HR" sz="1800" dirty="0" smtClean="0">
                <a:solidFill>
                  <a:schemeClr val="bg2">
                    <a:lumMod val="50000"/>
                  </a:schemeClr>
                </a:solidFill>
              </a:rPr>
              <a:t>  - često </a:t>
            </a:r>
            <a:r>
              <a:rPr lang="hr-HR" sz="1800" dirty="0">
                <a:solidFill>
                  <a:schemeClr val="bg2">
                    <a:lumMod val="50000"/>
                  </a:schemeClr>
                </a:solidFill>
              </a:rPr>
              <a:t>u alkoholiziranom stanju</a:t>
            </a:r>
          </a:p>
          <a:p>
            <a:pPr marL="114300" lvl="0" indent="0">
              <a:buNone/>
            </a:pPr>
            <a:endParaRPr lang="hr-HR" sz="1800" dirty="0">
              <a:solidFill>
                <a:schemeClr val="bg2">
                  <a:lumMod val="50000"/>
                </a:schemeClr>
              </a:solidFill>
            </a:endParaRPr>
          </a:p>
          <a:p>
            <a:pPr marL="114300" lvl="0" indent="0">
              <a:buNone/>
            </a:pPr>
            <a:r>
              <a:rPr lang="hr-HR" sz="1800" u="sng" dirty="0" smtClean="0">
                <a:solidFill>
                  <a:schemeClr val="bg2">
                    <a:lumMod val="50000"/>
                  </a:schemeClr>
                </a:solidFill>
              </a:rPr>
              <a:t>Stvarna </a:t>
            </a:r>
            <a:r>
              <a:rPr lang="hr-HR" sz="1800" u="sng" dirty="0">
                <a:solidFill>
                  <a:schemeClr val="bg2">
                    <a:lumMod val="50000"/>
                  </a:schemeClr>
                </a:solidFill>
              </a:rPr>
              <a:t>namjera okrivljenika</a:t>
            </a:r>
            <a:r>
              <a:rPr lang="hr-HR" sz="1800" dirty="0">
                <a:solidFill>
                  <a:schemeClr val="bg2">
                    <a:lumMod val="50000"/>
                  </a:schemeClr>
                </a:solidFill>
              </a:rPr>
              <a:t>  - povrijediti nekoga jer je određene </a:t>
            </a:r>
            <a:r>
              <a:rPr lang="hr-HR" sz="1800" dirty="0" smtClean="0">
                <a:solidFill>
                  <a:schemeClr val="bg2">
                    <a:lumMod val="50000"/>
                  </a:schemeClr>
                </a:solidFill>
              </a:rPr>
              <a:t>vjeroispovijesti </a:t>
            </a:r>
            <a:r>
              <a:rPr lang="hr-HR" sz="1800" dirty="0">
                <a:solidFill>
                  <a:schemeClr val="bg2">
                    <a:lumMod val="50000"/>
                  </a:schemeClr>
                </a:solidFill>
              </a:rPr>
              <a:t>ili  </a:t>
            </a:r>
            <a:r>
              <a:rPr lang="hr-HR" sz="1800" dirty="0" smtClean="0">
                <a:solidFill>
                  <a:schemeClr val="bg2">
                    <a:lumMod val="50000"/>
                  </a:schemeClr>
                </a:solidFill>
              </a:rPr>
              <a:t>se vjeroispovijest koristi </a:t>
            </a:r>
            <a:r>
              <a:rPr lang="hr-HR" sz="1800" dirty="0">
                <a:solidFill>
                  <a:schemeClr val="bg2">
                    <a:lumMod val="50000"/>
                  </a:schemeClr>
                </a:solidFill>
              </a:rPr>
              <a:t>samo kao sredstvo vrijeđanja </a:t>
            </a:r>
            <a:endParaRPr lang="hr-HR" sz="1800" dirty="0" smtClean="0">
              <a:solidFill>
                <a:schemeClr val="bg2">
                  <a:lumMod val="50000"/>
                </a:schemeClr>
              </a:solidFill>
            </a:endParaRPr>
          </a:p>
          <a:p>
            <a:pPr marL="114300" lvl="0" indent="0">
              <a:buNone/>
            </a:pPr>
            <a:r>
              <a:rPr lang="hr-HR" sz="1800" dirty="0" smtClean="0">
                <a:solidFill>
                  <a:schemeClr val="bg2">
                    <a:lumMod val="50000"/>
                  </a:schemeClr>
                </a:solidFill>
              </a:rPr>
              <a:t>(</a:t>
            </a:r>
            <a:r>
              <a:rPr lang="hr-HR" sz="1800" dirty="0">
                <a:solidFill>
                  <a:schemeClr val="bg2">
                    <a:lumMod val="50000"/>
                  </a:schemeClr>
                </a:solidFill>
              </a:rPr>
              <a:t>ne utvrđuje se)</a:t>
            </a:r>
          </a:p>
          <a:p>
            <a:pPr marL="114300" indent="0">
              <a:buNone/>
            </a:pPr>
            <a:r>
              <a:rPr lang="hr-HR" sz="1800" dirty="0">
                <a:solidFill>
                  <a:schemeClr val="bg2">
                    <a:lumMod val="50000"/>
                  </a:schemeClr>
                </a:solidFill>
              </a:rPr>
              <a:t> </a:t>
            </a:r>
          </a:p>
          <a:p>
            <a:pPr marL="114300" lvl="0" indent="0">
              <a:buNone/>
            </a:pPr>
            <a:r>
              <a:rPr lang="hr-HR" sz="1800" b="1" dirty="0">
                <a:solidFill>
                  <a:schemeClr val="bg2">
                    <a:lumMod val="50000"/>
                  </a:schemeClr>
                </a:solidFill>
              </a:rPr>
              <a:t>Spolna orijentacija </a:t>
            </a:r>
            <a:r>
              <a:rPr lang="hr-HR" sz="1800" dirty="0">
                <a:solidFill>
                  <a:schemeClr val="bg2">
                    <a:lumMod val="50000"/>
                  </a:schemeClr>
                </a:solidFill>
              </a:rPr>
              <a:t>– društvene mreže, mlađi okrivljenici </a:t>
            </a:r>
          </a:p>
          <a:p>
            <a:pPr marL="114300" indent="0">
              <a:buNone/>
            </a:pPr>
            <a:r>
              <a:rPr lang="hr-HR" sz="1800" dirty="0" smtClean="0">
                <a:solidFill>
                  <a:schemeClr val="bg2">
                    <a:lumMod val="50000"/>
                  </a:schemeClr>
                </a:solidFill>
              </a:rPr>
              <a:t>                                    - razdoblje </a:t>
            </a:r>
            <a:r>
              <a:rPr lang="hr-HR" sz="1800" dirty="0">
                <a:solidFill>
                  <a:schemeClr val="bg2">
                    <a:lumMod val="50000"/>
                  </a:schemeClr>
                </a:solidFill>
              </a:rPr>
              <a:t>organizacije i održavanja Povorke </a:t>
            </a:r>
            <a:r>
              <a:rPr lang="hr-HR" sz="1800" dirty="0" smtClean="0">
                <a:solidFill>
                  <a:schemeClr val="bg2">
                    <a:lumMod val="50000"/>
                  </a:schemeClr>
                </a:solidFill>
              </a:rPr>
              <a:t>ponosa</a:t>
            </a:r>
          </a:p>
          <a:p>
            <a:pPr marL="114300" indent="0">
              <a:buNone/>
            </a:pPr>
            <a:r>
              <a:rPr lang="hr-HR" sz="1800" dirty="0" smtClean="0">
                <a:solidFill>
                  <a:schemeClr val="bg2">
                    <a:lumMod val="50000"/>
                  </a:schemeClr>
                </a:solidFill>
              </a:rPr>
              <a:t>                                    - izjave </a:t>
            </a:r>
            <a:r>
              <a:rPr lang="hr-HR" sz="1800" dirty="0">
                <a:solidFill>
                  <a:schemeClr val="bg2">
                    <a:lumMod val="50000"/>
                  </a:schemeClr>
                </a:solidFill>
              </a:rPr>
              <a:t>dostupne većem broju građana </a:t>
            </a:r>
            <a:r>
              <a:rPr lang="hr-HR" sz="1800" dirty="0" smtClean="0">
                <a:solidFill>
                  <a:schemeClr val="bg2">
                    <a:lumMod val="50000"/>
                  </a:schemeClr>
                </a:solidFill>
              </a:rPr>
              <a:t>i oštećenika </a:t>
            </a:r>
            <a:endParaRPr lang="hr-HR" sz="1800" dirty="0">
              <a:solidFill>
                <a:schemeClr val="bg2">
                  <a:lumMod val="50000"/>
                </a:schemeClr>
              </a:solidFill>
            </a:endParaRPr>
          </a:p>
          <a:p>
            <a:pPr marL="114300" indent="0">
              <a:buNone/>
            </a:pPr>
            <a:r>
              <a:rPr lang="hr-HR" sz="1800" dirty="0">
                <a:solidFill>
                  <a:schemeClr val="bg2">
                    <a:lumMod val="50000"/>
                  </a:schemeClr>
                </a:solidFill>
              </a:rPr>
              <a:t>                                    </a:t>
            </a:r>
            <a:r>
              <a:rPr lang="hr-HR" sz="1800" dirty="0" smtClean="0">
                <a:solidFill>
                  <a:schemeClr val="bg2">
                    <a:lumMod val="50000"/>
                  </a:schemeClr>
                </a:solidFill>
              </a:rPr>
              <a:t> / </a:t>
            </a:r>
            <a:r>
              <a:rPr lang="hr-HR" sz="1800" dirty="0">
                <a:solidFill>
                  <a:schemeClr val="bg2">
                    <a:lumMod val="50000"/>
                  </a:schemeClr>
                </a:solidFill>
              </a:rPr>
              <a:t>nije zapaženo da se cijeni prilikom odmjeravanja kazne </a:t>
            </a:r>
            <a:r>
              <a:rPr lang="hr-HR" sz="1800" dirty="0" smtClean="0">
                <a:solidFill>
                  <a:schemeClr val="bg2">
                    <a:lumMod val="50000"/>
                  </a:schemeClr>
                </a:solidFill>
              </a:rPr>
              <a:t>/</a:t>
            </a:r>
            <a:endParaRPr lang="hr-HR" sz="1800" dirty="0">
              <a:solidFill>
                <a:schemeClr val="bg2">
                  <a:lumMod val="50000"/>
                </a:schemeClr>
              </a:solidFill>
            </a:endParaRPr>
          </a:p>
          <a:p>
            <a:pPr marL="114300" indent="0">
              <a:buNone/>
            </a:pPr>
            <a:r>
              <a:rPr lang="hr-HR" sz="1800" dirty="0">
                <a:solidFill>
                  <a:schemeClr val="bg2">
                    <a:lumMod val="50000"/>
                  </a:schemeClr>
                </a:solidFill>
              </a:rPr>
              <a:t> </a:t>
            </a:r>
          </a:p>
          <a:p>
            <a:pPr marL="114300" indent="0" eaLnBrk="1" hangingPunct="1">
              <a:lnSpc>
                <a:spcPct val="90000"/>
              </a:lnSpc>
              <a:buNone/>
            </a:pPr>
            <a:endParaRPr lang="hr-HR" altLang="sr-Latn-RS" sz="1800" b="1" dirty="0" smtClean="0">
              <a:solidFill>
                <a:schemeClr val="bg2">
                  <a:lumMod val="50000"/>
                </a:schemeClr>
              </a:solidFill>
            </a:endParaRPr>
          </a:p>
        </p:txBody>
      </p:sp>
    </p:spTree>
    <p:extLst>
      <p:ext uri="{BB962C8B-B14F-4D97-AF65-F5344CB8AC3E}">
        <p14:creationId xmlns:p14="http://schemas.microsoft.com/office/powerpoint/2010/main" val="6949051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Specifičnosti …</a:t>
            </a:r>
            <a:endParaRPr lang="hr-HR" sz="2400" b="1" dirty="0"/>
          </a:p>
        </p:txBody>
      </p:sp>
      <p:sp>
        <p:nvSpPr>
          <p:cNvPr id="3" name="Rezervirano mjesto sadržaja 2"/>
          <p:cNvSpPr>
            <a:spLocks noGrp="1"/>
          </p:cNvSpPr>
          <p:nvPr>
            <p:ph idx="1"/>
          </p:nvPr>
        </p:nvSpPr>
        <p:spPr/>
        <p:txBody>
          <a:bodyPr>
            <a:normAutofit fontScale="92500" lnSpcReduction="20000"/>
          </a:bodyPr>
          <a:lstStyle/>
          <a:p>
            <a:pPr marL="114300" lvl="0" indent="0">
              <a:buNone/>
            </a:pPr>
            <a:r>
              <a:rPr lang="hr-HR" sz="1900" b="1" dirty="0">
                <a:solidFill>
                  <a:schemeClr val="bg2">
                    <a:lumMod val="50000"/>
                  </a:schemeClr>
                </a:solidFill>
              </a:rPr>
              <a:t>Društveni položaj </a:t>
            </a:r>
            <a:r>
              <a:rPr lang="hr-HR" sz="1900" dirty="0">
                <a:solidFill>
                  <a:schemeClr val="bg2">
                    <a:lumMod val="50000"/>
                  </a:schemeClr>
                </a:solidFill>
              </a:rPr>
              <a:t>– policijski službenici (A.C.A.B., </a:t>
            </a:r>
            <a:r>
              <a:rPr lang="hr-HR" sz="1900" dirty="0" smtClean="0">
                <a:solidFill>
                  <a:schemeClr val="bg2">
                    <a:lumMod val="50000"/>
                  </a:schemeClr>
                </a:solidFill>
              </a:rPr>
              <a:t>1.3.1.2.)</a:t>
            </a:r>
            <a:endParaRPr lang="hr-HR" sz="1900" dirty="0">
              <a:solidFill>
                <a:schemeClr val="bg2">
                  <a:lumMod val="50000"/>
                </a:schemeClr>
              </a:solidFill>
            </a:endParaRPr>
          </a:p>
          <a:p>
            <a:pPr marL="114300" indent="0">
              <a:buNone/>
            </a:pPr>
            <a:r>
              <a:rPr lang="hr-HR" sz="1900" dirty="0">
                <a:solidFill>
                  <a:schemeClr val="bg2">
                    <a:lumMod val="50000"/>
                  </a:schemeClr>
                </a:solidFill>
              </a:rPr>
              <a:t>                                 </a:t>
            </a:r>
            <a:r>
              <a:rPr lang="hr-HR" sz="1900" dirty="0" smtClean="0">
                <a:solidFill>
                  <a:schemeClr val="bg2">
                    <a:lumMod val="50000"/>
                  </a:schemeClr>
                </a:solidFill>
              </a:rPr>
              <a:t>- društvene </a:t>
            </a:r>
            <a:r>
              <a:rPr lang="hr-HR" sz="1900" dirty="0">
                <a:solidFill>
                  <a:schemeClr val="bg2">
                    <a:lumMod val="50000"/>
                  </a:schemeClr>
                </a:solidFill>
              </a:rPr>
              <a:t>mreže, mlađi počinitelji</a:t>
            </a:r>
          </a:p>
          <a:p>
            <a:pPr marL="114300" indent="0">
              <a:buNone/>
            </a:pPr>
            <a:r>
              <a:rPr lang="hr-HR" sz="1900" dirty="0">
                <a:solidFill>
                  <a:schemeClr val="bg2">
                    <a:lumMod val="50000"/>
                  </a:schemeClr>
                </a:solidFill>
              </a:rPr>
              <a:t>                                   ali i nošenje oznaka na odjeći </a:t>
            </a:r>
            <a:endParaRPr lang="hr-HR" sz="1900" dirty="0" smtClean="0">
              <a:solidFill>
                <a:schemeClr val="bg2">
                  <a:lumMod val="50000"/>
                </a:schemeClr>
              </a:solidFill>
            </a:endParaRPr>
          </a:p>
          <a:p>
            <a:pPr marL="114300" indent="0">
              <a:buNone/>
            </a:pPr>
            <a:endParaRPr lang="hr-HR" sz="1900" dirty="0" smtClean="0">
              <a:solidFill>
                <a:schemeClr val="bg2">
                  <a:lumMod val="50000"/>
                </a:schemeClr>
              </a:solidFill>
            </a:endParaRPr>
          </a:p>
          <a:p>
            <a:pPr marL="114300" indent="0">
              <a:buNone/>
            </a:pPr>
            <a:endParaRPr lang="hr-HR" sz="1900" dirty="0">
              <a:solidFill>
                <a:schemeClr val="bg2">
                  <a:lumMod val="50000"/>
                </a:schemeClr>
              </a:solidFill>
            </a:endParaRPr>
          </a:p>
          <a:p>
            <a:pPr marL="114300" indent="0">
              <a:buNone/>
            </a:pPr>
            <a:r>
              <a:rPr lang="hr-HR" sz="1900" u="sng" dirty="0">
                <a:solidFill>
                  <a:schemeClr val="bg2">
                    <a:lumMod val="50000"/>
                  </a:schemeClr>
                </a:solidFill>
              </a:rPr>
              <a:t>Izuzetci od takve prakse </a:t>
            </a:r>
            <a:r>
              <a:rPr lang="hr-HR" sz="1900" dirty="0">
                <a:solidFill>
                  <a:schemeClr val="bg2">
                    <a:lumMod val="50000"/>
                  </a:schemeClr>
                </a:solidFill>
              </a:rPr>
              <a:t>– okrivljenik koji je </a:t>
            </a:r>
            <a:r>
              <a:rPr lang="hr-HR" sz="1900" dirty="0" smtClean="0">
                <a:solidFill>
                  <a:schemeClr val="bg2">
                    <a:lumMod val="50000"/>
                  </a:schemeClr>
                </a:solidFill>
              </a:rPr>
              <a:t>nosio </a:t>
            </a:r>
            <a:r>
              <a:rPr lang="hr-HR" sz="1900" dirty="0">
                <a:solidFill>
                  <a:schemeClr val="bg2">
                    <a:lumMod val="50000"/>
                  </a:schemeClr>
                </a:solidFill>
              </a:rPr>
              <a:t>A.C.A.B. na ruksaku </a:t>
            </a:r>
            <a:endParaRPr lang="hr-HR" sz="1900" dirty="0" smtClean="0">
              <a:solidFill>
                <a:schemeClr val="bg2">
                  <a:lumMod val="50000"/>
                </a:schemeClr>
              </a:solidFill>
            </a:endParaRPr>
          </a:p>
          <a:p>
            <a:pPr marL="114300" indent="0">
              <a:buNone/>
            </a:pPr>
            <a:r>
              <a:rPr lang="hr-HR" sz="1900" dirty="0" smtClean="0">
                <a:solidFill>
                  <a:schemeClr val="bg2">
                    <a:lumMod val="50000"/>
                  </a:schemeClr>
                </a:solidFill>
              </a:rPr>
              <a:t>                                            - naziv punk benda, natpisi i drugih bendova</a:t>
            </a:r>
          </a:p>
          <a:p>
            <a:pPr marL="114300" indent="0">
              <a:buNone/>
            </a:pPr>
            <a:r>
              <a:rPr lang="hr-HR" sz="1900" dirty="0" smtClean="0">
                <a:solidFill>
                  <a:schemeClr val="bg2">
                    <a:lumMod val="50000"/>
                  </a:schemeClr>
                </a:solidFill>
              </a:rPr>
              <a:t>                                           - priveden na glazbenom festivalu </a:t>
            </a:r>
          </a:p>
          <a:p>
            <a:pPr marL="114300" indent="0">
              <a:buNone/>
            </a:pPr>
            <a:endParaRPr lang="hr-HR" sz="1900" dirty="0">
              <a:solidFill>
                <a:schemeClr val="bg2">
                  <a:lumMod val="50000"/>
                </a:schemeClr>
              </a:solidFill>
            </a:endParaRPr>
          </a:p>
          <a:p>
            <a:pPr marL="114300" indent="0">
              <a:buNone/>
            </a:pPr>
            <a:r>
              <a:rPr lang="hr-HR" sz="1900" dirty="0">
                <a:solidFill>
                  <a:schemeClr val="bg2">
                    <a:lumMod val="50000"/>
                  </a:schemeClr>
                </a:solidFill>
              </a:rPr>
              <a:t>                                          </a:t>
            </a:r>
            <a:r>
              <a:rPr lang="hr-HR" sz="1900" dirty="0" smtClean="0">
                <a:solidFill>
                  <a:schemeClr val="bg2">
                    <a:lumMod val="50000"/>
                  </a:schemeClr>
                </a:solidFill>
              </a:rPr>
              <a:t>  - sud </a:t>
            </a:r>
            <a:r>
              <a:rPr lang="hr-HR" sz="1900" dirty="0">
                <a:solidFill>
                  <a:schemeClr val="bg2">
                    <a:lumMod val="50000"/>
                  </a:schemeClr>
                </a:solidFill>
              </a:rPr>
              <a:t>utvrđivao stvarnu namjeru </a:t>
            </a:r>
            <a:r>
              <a:rPr lang="hr-HR" sz="1900" dirty="0" smtClean="0">
                <a:solidFill>
                  <a:schemeClr val="bg2">
                    <a:lumMod val="50000"/>
                  </a:schemeClr>
                </a:solidFill>
              </a:rPr>
              <a:t>okrivljenika</a:t>
            </a:r>
          </a:p>
          <a:p>
            <a:pPr marL="114300" indent="0">
              <a:buNone/>
            </a:pPr>
            <a:r>
              <a:rPr lang="hr-HR" sz="1900" dirty="0" smtClean="0">
                <a:solidFill>
                  <a:schemeClr val="bg2">
                    <a:lumMod val="50000"/>
                  </a:schemeClr>
                </a:solidFill>
              </a:rPr>
              <a:t>                                            - nije stvoreno neprijateljsko, ponižavajuće okruženje</a:t>
            </a:r>
          </a:p>
          <a:p>
            <a:pPr marL="114300" indent="0">
              <a:buNone/>
            </a:pPr>
            <a:r>
              <a:rPr lang="hr-HR" sz="1900" dirty="0" smtClean="0">
                <a:solidFill>
                  <a:schemeClr val="bg2">
                    <a:lumMod val="50000"/>
                  </a:schemeClr>
                </a:solidFill>
              </a:rPr>
              <a:t>                                              za policijske službenike, niti je  bilo namjere povrede </a:t>
            </a:r>
          </a:p>
          <a:p>
            <a:pPr marL="114300" indent="0">
              <a:buNone/>
            </a:pPr>
            <a:r>
              <a:rPr lang="hr-HR" sz="1900" dirty="0" smtClean="0">
                <a:solidFill>
                  <a:schemeClr val="bg2">
                    <a:lumMod val="50000"/>
                  </a:schemeClr>
                </a:solidFill>
              </a:rPr>
              <a:t>                                              njihovog dostojanstva </a:t>
            </a:r>
          </a:p>
          <a:p>
            <a:pPr marL="114300" indent="0">
              <a:buNone/>
            </a:pPr>
            <a:r>
              <a:rPr lang="hr-HR" sz="1900" dirty="0" smtClean="0">
                <a:solidFill>
                  <a:schemeClr val="bg2">
                    <a:lumMod val="50000"/>
                  </a:schemeClr>
                </a:solidFill>
              </a:rPr>
              <a:t>                                           </a:t>
            </a:r>
          </a:p>
          <a:p>
            <a:pPr marL="114300" indent="0">
              <a:buNone/>
            </a:pPr>
            <a:endParaRPr lang="hr-HR" sz="1800" dirty="0">
              <a:solidFill>
                <a:schemeClr val="bg2">
                  <a:lumMod val="50000"/>
                </a:schemeClr>
              </a:solidFill>
            </a:endParaRPr>
          </a:p>
          <a:p>
            <a:pPr marL="114300" indent="0">
              <a:buNone/>
            </a:pPr>
            <a:endParaRPr lang="hr-HR" sz="1800" dirty="0" smtClean="0">
              <a:solidFill>
                <a:schemeClr val="bg2">
                  <a:lumMod val="50000"/>
                </a:schemeClr>
              </a:solidFill>
            </a:endParaRPr>
          </a:p>
          <a:p>
            <a:pPr marL="114300" indent="0">
              <a:buNone/>
            </a:pPr>
            <a:r>
              <a:rPr lang="hr-HR" sz="1800" dirty="0">
                <a:solidFill>
                  <a:schemeClr val="bg2">
                    <a:lumMod val="50000"/>
                  </a:schemeClr>
                </a:solidFill>
              </a:rPr>
              <a:t> </a:t>
            </a:r>
          </a:p>
          <a:p>
            <a:endParaRPr lang="hr-HR" dirty="0"/>
          </a:p>
        </p:txBody>
      </p:sp>
    </p:spTree>
    <p:extLst>
      <p:ext uri="{BB962C8B-B14F-4D97-AF65-F5344CB8AC3E}">
        <p14:creationId xmlns:p14="http://schemas.microsoft.com/office/powerpoint/2010/main" val="913306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algn="ctr"/>
            <a:r>
              <a:rPr lang="hr-HR" sz="2400" b="1" dirty="0">
                <a:solidFill>
                  <a:schemeClr val="bg2">
                    <a:lumMod val="50000"/>
                  </a:schemeClr>
                </a:solidFill>
              </a:rPr>
              <a:t>Učinkovitost sankcija u prekršajnim </a:t>
            </a:r>
            <a:r>
              <a:rPr lang="hr-HR" sz="2400" b="1" dirty="0" smtClean="0">
                <a:solidFill>
                  <a:schemeClr val="bg2">
                    <a:lumMod val="50000"/>
                  </a:schemeClr>
                </a:solidFill>
              </a:rPr>
              <a:t>postupcima </a:t>
            </a:r>
            <a:r>
              <a:rPr lang="hr-HR" sz="2400" dirty="0">
                <a:solidFill>
                  <a:schemeClr val="bg2">
                    <a:lumMod val="50000"/>
                  </a:schemeClr>
                </a:solidFill>
              </a:rPr>
              <a:t/>
            </a:r>
            <a:br>
              <a:rPr lang="hr-HR" sz="2400" dirty="0">
                <a:solidFill>
                  <a:schemeClr val="bg2">
                    <a:lumMod val="50000"/>
                  </a:schemeClr>
                </a:solidFill>
              </a:rPr>
            </a:br>
            <a:endParaRPr lang="en-US" altLang="en-US" sz="2400" dirty="0" smtClean="0"/>
          </a:p>
        </p:txBody>
      </p:sp>
      <p:sp>
        <p:nvSpPr>
          <p:cNvPr id="47106" name="Content Placeholder 2"/>
          <p:cNvSpPr>
            <a:spLocks noGrp="1"/>
          </p:cNvSpPr>
          <p:nvPr>
            <p:ph idx="1"/>
          </p:nvPr>
        </p:nvSpPr>
        <p:spPr/>
        <p:txBody>
          <a:bodyPr>
            <a:normAutofit fontScale="92500" lnSpcReduction="20000"/>
          </a:bodyPr>
          <a:lstStyle/>
          <a:p>
            <a:pPr marL="114300" indent="0">
              <a:buNone/>
            </a:pPr>
            <a:r>
              <a:rPr lang="hr-HR" sz="1800" dirty="0">
                <a:solidFill>
                  <a:schemeClr val="bg2">
                    <a:lumMod val="50000"/>
                  </a:schemeClr>
                </a:solidFill>
              </a:rPr>
              <a:t> </a:t>
            </a:r>
          </a:p>
          <a:p>
            <a:pPr marL="114300" indent="0">
              <a:buNone/>
            </a:pPr>
            <a:r>
              <a:rPr lang="hr-HR" sz="1900" dirty="0">
                <a:solidFill>
                  <a:schemeClr val="bg2">
                    <a:lumMod val="50000"/>
                  </a:schemeClr>
                </a:solidFill>
              </a:rPr>
              <a:t>ZSD – </a:t>
            </a:r>
            <a:r>
              <a:rPr lang="hr-HR" sz="1900" b="1" dirty="0">
                <a:solidFill>
                  <a:schemeClr val="bg2">
                    <a:lumMod val="50000"/>
                  </a:schemeClr>
                </a:solidFill>
              </a:rPr>
              <a:t>uznemiravanje</a:t>
            </a:r>
            <a:r>
              <a:rPr lang="hr-HR" sz="1900" dirty="0">
                <a:solidFill>
                  <a:schemeClr val="bg2">
                    <a:lumMod val="50000"/>
                  </a:schemeClr>
                </a:solidFill>
              </a:rPr>
              <a:t> – 5.000,00 kn – 300.000,00 kn </a:t>
            </a:r>
          </a:p>
          <a:p>
            <a:pPr marL="114300" indent="0">
              <a:buNone/>
            </a:pPr>
            <a:r>
              <a:rPr lang="hr-HR" sz="1900" dirty="0">
                <a:solidFill>
                  <a:schemeClr val="bg2">
                    <a:lumMod val="50000"/>
                  </a:schemeClr>
                </a:solidFill>
              </a:rPr>
              <a:t>         </a:t>
            </a:r>
            <a:r>
              <a:rPr lang="hr-HR" sz="1900" dirty="0" smtClean="0">
                <a:solidFill>
                  <a:schemeClr val="bg2">
                    <a:lumMod val="50000"/>
                  </a:schemeClr>
                </a:solidFill>
              </a:rPr>
              <a:t>- </a:t>
            </a:r>
            <a:r>
              <a:rPr lang="hr-HR" sz="1900" b="1" dirty="0">
                <a:solidFill>
                  <a:schemeClr val="bg2">
                    <a:lumMod val="50000"/>
                  </a:schemeClr>
                </a:solidFill>
              </a:rPr>
              <a:t>spolno uznemiravanje </a:t>
            </a:r>
            <a:r>
              <a:rPr lang="hr-HR" sz="1900" dirty="0">
                <a:solidFill>
                  <a:schemeClr val="bg2">
                    <a:lumMod val="50000"/>
                  </a:schemeClr>
                </a:solidFill>
              </a:rPr>
              <a:t>– 5.000,00 kn – 350.000,00 kn </a:t>
            </a:r>
            <a:endParaRPr lang="hr-HR" sz="1900" dirty="0" smtClean="0">
              <a:solidFill>
                <a:schemeClr val="bg2">
                  <a:lumMod val="50000"/>
                </a:schemeClr>
              </a:solidFill>
            </a:endParaRPr>
          </a:p>
          <a:p>
            <a:pPr>
              <a:buNone/>
            </a:pPr>
            <a:r>
              <a:rPr lang="hr-HR" sz="1900" dirty="0" smtClean="0">
                <a:solidFill>
                  <a:schemeClr val="bg2">
                    <a:lumMod val="50000"/>
                  </a:schemeClr>
                </a:solidFill>
              </a:rPr>
              <a:t>         - </a:t>
            </a:r>
            <a:r>
              <a:rPr lang="hr-HR" sz="1900" b="1" dirty="0" smtClean="0">
                <a:solidFill>
                  <a:schemeClr val="bg2">
                    <a:lumMod val="50000"/>
                  </a:schemeClr>
                </a:solidFill>
              </a:rPr>
              <a:t>viktimizacija</a:t>
            </a:r>
            <a:r>
              <a:rPr lang="hr-HR" sz="1900" dirty="0" smtClean="0">
                <a:solidFill>
                  <a:schemeClr val="bg2">
                    <a:lumMod val="50000"/>
                  </a:schemeClr>
                </a:solidFill>
              </a:rPr>
              <a:t> - 1.000,00 kn – 200.000,00 kn</a:t>
            </a:r>
          </a:p>
          <a:p>
            <a:pPr marL="0" indent="0">
              <a:buNone/>
            </a:pPr>
            <a:r>
              <a:rPr lang="hr-HR" sz="1900" dirty="0" smtClean="0">
                <a:solidFill>
                  <a:schemeClr val="bg2">
                    <a:lumMod val="50000"/>
                  </a:schemeClr>
                </a:solidFill>
              </a:rPr>
              <a:t>                                     - rijetki prekršajni postupci zbog viktimizacije </a:t>
            </a:r>
          </a:p>
          <a:p>
            <a:pPr marL="0" indent="0">
              <a:buNone/>
            </a:pPr>
            <a:r>
              <a:rPr lang="hr-HR" sz="1900" dirty="0" smtClean="0">
                <a:solidFill>
                  <a:schemeClr val="bg2">
                    <a:lumMod val="50000"/>
                  </a:schemeClr>
                </a:solidFill>
              </a:rPr>
              <a:t>                                      - ALI često UPP pritužitelji iskazuju bojazan da će biti </a:t>
            </a:r>
          </a:p>
          <a:p>
            <a:pPr marL="0" indent="0">
              <a:buNone/>
            </a:pPr>
            <a:r>
              <a:rPr lang="hr-HR" sz="1900" dirty="0" smtClean="0">
                <a:solidFill>
                  <a:schemeClr val="bg2">
                    <a:lumMod val="50000"/>
                  </a:schemeClr>
                </a:solidFill>
              </a:rPr>
              <a:t>                                        viktimizirani zbog prijave diskriminacije </a:t>
            </a:r>
            <a:r>
              <a:rPr lang="hr-HR" sz="1900" u="sng" dirty="0" smtClean="0">
                <a:solidFill>
                  <a:schemeClr val="bg2">
                    <a:lumMod val="50000"/>
                  </a:schemeClr>
                </a:solidFill>
              </a:rPr>
              <a:t>na radu </a:t>
            </a:r>
          </a:p>
          <a:p>
            <a:pPr marL="0" indent="0">
              <a:buNone/>
            </a:pPr>
            <a:r>
              <a:rPr lang="hr-HR" sz="1900" dirty="0" smtClean="0">
                <a:solidFill>
                  <a:schemeClr val="bg2">
                    <a:lumMod val="50000"/>
                  </a:schemeClr>
                </a:solidFill>
              </a:rPr>
              <a:t>       </a:t>
            </a:r>
          </a:p>
          <a:p>
            <a:pPr marL="114300" indent="0">
              <a:buNone/>
            </a:pPr>
            <a:endParaRPr lang="hr-HR" sz="1900" dirty="0">
              <a:solidFill>
                <a:schemeClr val="bg2">
                  <a:lumMod val="50000"/>
                </a:schemeClr>
              </a:solidFill>
            </a:endParaRPr>
          </a:p>
          <a:p>
            <a:pPr marL="114300" indent="0">
              <a:buNone/>
            </a:pPr>
            <a:r>
              <a:rPr lang="hr-HR" sz="1900" dirty="0">
                <a:solidFill>
                  <a:schemeClr val="bg2">
                    <a:lumMod val="50000"/>
                  </a:schemeClr>
                </a:solidFill>
              </a:rPr>
              <a:t>U praksi – kazne ispod zakonskog minimuma </a:t>
            </a:r>
          </a:p>
          <a:p>
            <a:pPr marL="114300" indent="0">
              <a:buNone/>
            </a:pPr>
            <a:r>
              <a:rPr lang="hr-HR" sz="1900" dirty="0">
                <a:solidFill>
                  <a:schemeClr val="bg2">
                    <a:lumMod val="50000"/>
                  </a:schemeClr>
                </a:solidFill>
              </a:rPr>
              <a:t>                </a:t>
            </a:r>
            <a:r>
              <a:rPr lang="hr-HR" sz="1900" dirty="0" smtClean="0">
                <a:solidFill>
                  <a:schemeClr val="bg2">
                    <a:lumMod val="50000"/>
                  </a:schemeClr>
                </a:solidFill>
              </a:rPr>
              <a:t>-  </a:t>
            </a:r>
            <a:r>
              <a:rPr lang="hr-HR" sz="1900" dirty="0">
                <a:solidFill>
                  <a:schemeClr val="bg2">
                    <a:lumMod val="50000"/>
                  </a:schemeClr>
                </a:solidFill>
              </a:rPr>
              <a:t>od par stotina do cca 3.000,00 kn </a:t>
            </a:r>
            <a:endParaRPr lang="hr-HR" sz="1900" dirty="0" smtClean="0">
              <a:solidFill>
                <a:schemeClr val="bg2">
                  <a:lumMod val="50000"/>
                </a:schemeClr>
              </a:solidFill>
            </a:endParaRPr>
          </a:p>
          <a:p>
            <a:pPr marL="114300" indent="0">
              <a:buNone/>
            </a:pPr>
            <a:endParaRPr lang="hr-HR" sz="1900" dirty="0">
              <a:solidFill>
                <a:schemeClr val="bg2">
                  <a:lumMod val="50000"/>
                </a:schemeClr>
              </a:solidFill>
            </a:endParaRPr>
          </a:p>
          <a:p>
            <a:pPr marL="114300" indent="0">
              <a:buNone/>
            </a:pPr>
            <a:r>
              <a:rPr lang="hr-HR" sz="1900" dirty="0">
                <a:solidFill>
                  <a:schemeClr val="bg2">
                    <a:lumMod val="50000"/>
                  </a:schemeClr>
                </a:solidFill>
              </a:rPr>
              <a:t>            </a:t>
            </a:r>
            <a:r>
              <a:rPr lang="hr-HR" sz="1900" dirty="0" smtClean="0">
                <a:solidFill>
                  <a:schemeClr val="bg2">
                    <a:lumMod val="50000"/>
                  </a:schemeClr>
                </a:solidFill>
              </a:rPr>
              <a:t>    - upitno </a:t>
            </a:r>
            <a:r>
              <a:rPr lang="hr-HR" sz="1900" dirty="0">
                <a:solidFill>
                  <a:schemeClr val="bg2">
                    <a:lumMod val="50000"/>
                  </a:schemeClr>
                </a:solidFill>
              </a:rPr>
              <a:t>ostvarenje preventivne svrhe sankcija </a:t>
            </a:r>
          </a:p>
          <a:p>
            <a:pPr marL="114300" indent="0">
              <a:buNone/>
            </a:pPr>
            <a:r>
              <a:rPr lang="hr-HR" sz="1900" dirty="0">
                <a:solidFill>
                  <a:schemeClr val="bg2">
                    <a:lumMod val="50000"/>
                  </a:schemeClr>
                </a:solidFill>
              </a:rPr>
              <a:t>           </a:t>
            </a:r>
            <a:r>
              <a:rPr lang="hr-HR" sz="1900" dirty="0" smtClean="0">
                <a:solidFill>
                  <a:schemeClr val="bg2">
                    <a:lumMod val="50000"/>
                  </a:schemeClr>
                </a:solidFill>
              </a:rPr>
              <a:t>       (</a:t>
            </a:r>
            <a:r>
              <a:rPr lang="hr-HR" sz="1900" dirty="0">
                <a:solidFill>
                  <a:schemeClr val="bg2">
                    <a:lumMod val="50000"/>
                  </a:schemeClr>
                </a:solidFill>
              </a:rPr>
              <a:t>kontinuirano visok broj prekršajnih postupaka)</a:t>
            </a:r>
          </a:p>
          <a:p>
            <a:pPr marL="114300" indent="0">
              <a:buNone/>
            </a:pPr>
            <a:r>
              <a:rPr lang="hr-HR" sz="1900" dirty="0">
                <a:solidFill>
                  <a:schemeClr val="bg2">
                    <a:lumMod val="50000"/>
                  </a:schemeClr>
                </a:solidFill>
              </a:rPr>
              <a:t> </a:t>
            </a:r>
          </a:p>
          <a:p>
            <a:pPr marL="114300" indent="0">
              <a:buNone/>
            </a:pPr>
            <a:r>
              <a:rPr lang="hr-HR" sz="1800" dirty="0">
                <a:solidFill>
                  <a:schemeClr val="bg2">
                    <a:lumMod val="50000"/>
                  </a:schemeClr>
                </a:solidFill>
              </a:rPr>
              <a:t> </a:t>
            </a:r>
          </a:p>
          <a:p>
            <a:pPr marL="114300" indent="0" eaLnBrk="1" hangingPunct="1">
              <a:buNone/>
            </a:pPr>
            <a:endParaRPr lang="hr-HR" altLang="en-US" sz="1800" dirty="0" smtClean="0">
              <a:solidFill>
                <a:schemeClr val="bg2">
                  <a:lumMod val="50000"/>
                </a:schemeClr>
              </a:solidFill>
            </a:endParaRPr>
          </a:p>
        </p:txBody>
      </p:sp>
    </p:spTree>
    <p:extLst>
      <p:ext uri="{BB962C8B-B14F-4D97-AF65-F5344CB8AC3E}">
        <p14:creationId xmlns:p14="http://schemas.microsoft.com/office/powerpoint/2010/main" val="19123947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68313" y="115888"/>
            <a:ext cx="8229600" cy="1143000"/>
          </a:xfrm>
        </p:spPr>
        <p:txBody>
          <a:bodyPr/>
          <a:lstStyle/>
          <a:p>
            <a:pPr algn="ctr" eaLnBrk="1" hangingPunct="1"/>
            <a:r>
              <a:rPr lang="hr-HR" altLang="en-US" sz="2400" b="1" dirty="0" smtClean="0"/>
              <a:t>Učinkovitost sankcija …</a:t>
            </a:r>
            <a:endParaRPr lang="en-US" altLang="en-US" sz="2400" b="1" dirty="0" smtClean="0"/>
          </a:p>
        </p:txBody>
      </p:sp>
      <p:sp>
        <p:nvSpPr>
          <p:cNvPr id="57346" name="Content Placeholder 2"/>
          <p:cNvSpPr>
            <a:spLocks noGrp="1"/>
          </p:cNvSpPr>
          <p:nvPr>
            <p:ph idx="1"/>
          </p:nvPr>
        </p:nvSpPr>
        <p:spPr>
          <a:xfrm>
            <a:off x="395536" y="1340768"/>
            <a:ext cx="8291264" cy="5401345"/>
          </a:xfrm>
        </p:spPr>
        <p:txBody>
          <a:bodyPr>
            <a:normAutofit/>
          </a:bodyPr>
          <a:lstStyle/>
          <a:p>
            <a:pPr marL="114300" indent="0">
              <a:buNone/>
            </a:pPr>
            <a:r>
              <a:rPr lang="hr-HR" sz="1800" b="1" dirty="0" smtClean="0">
                <a:solidFill>
                  <a:schemeClr val="bg2">
                    <a:lumMod val="50000"/>
                  </a:schemeClr>
                </a:solidFill>
              </a:rPr>
              <a:t>Olakotne </a:t>
            </a:r>
            <a:r>
              <a:rPr lang="hr-HR" sz="1800" b="1" dirty="0">
                <a:solidFill>
                  <a:schemeClr val="bg2">
                    <a:lumMod val="50000"/>
                  </a:schemeClr>
                </a:solidFill>
              </a:rPr>
              <a:t>okolnosti</a:t>
            </a:r>
            <a:r>
              <a:rPr lang="hr-HR" sz="1800" dirty="0">
                <a:solidFill>
                  <a:schemeClr val="bg2">
                    <a:lumMod val="50000"/>
                  </a:schemeClr>
                </a:solidFill>
              </a:rPr>
              <a:t> – imovinsko stanje okrivljenika </a:t>
            </a:r>
          </a:p>
          <a:p>
            <a:pPr marL="114300" indent="0">
              <a:buNone/>
            </a:pPr>
            <a:r>
              <a:rPr lang="hr-HR" sz="1800" dirty="0">
                <a:solidFill>
                  <a:schemeClr val="bg2">
                    <a:lumMod val="50000"/>
                  </a:schemeClr>
                </a:solidFill>
              </a:rPr>
              <a:t>                            </a:t>
            </a:r>
            <a:r>
              <a:rPr lang="hr-HR" sz="1800" dirty="0" smtClean="0">
                <a:solidFill>
                  <a:schemeClr val="bg2">
                    <a:lumMod val="50000"/>
                  </a:schemeClr>
                </a:solidFill>
              </a:rPr>
              <a:t>        - ranije </a:t>
            </a:r>
            <a:r>
              <a:rPr lang="hr-HR" sz="1800" dirty="0">
                <a:solidFill>
                  <a:schemeClr val="bg2">
                    <a:lumMod val="50000"/>
                  </a:schemeClr>
                </a:solidFill>
              </a:rPr>
              <a:t>ne kažnjavanje za tu vrstu prekršaja </a:t>
            </a:r>
          </a:p>
          <a:p>
            <a:pPr marL="114300" indent="0">
              <a:buNone/>
            </a:pPr>
            <a:r>
              <a:rPr lang="hr-HR" sz="1800" dirty="0">
                <a:solidFill>
                  <a:schemeClr val="bg2">
                    <a:lumMod val="50000"/>
                  </a:schemeClr>
                </a:solidFill>
              </a:rPr>
              <a:t>                                    </a:t>
            </a:r>
            <a:r>
              <a:rPr lang="hr-HR" sz="1800" dirty="0" smtClean="0">
                <a:solidFill>
                  <a:schemeClr val="bg2">
                    <a:lumMod val="50000"/>
                  </a:schemeClr>
                </a:solidFill>
              </a:rPr>
              <a:t>- držanje </a:t>
            </a:r>
            <a:r>
              <a:rPr lang="hr-HR" sz="1800" dirty="0">
                <a:solidFill>
                  <a:schemeClr val="bg2">
                    <a:lumMod val="50000"/>
                  </a:schemeClr>
                </a:solidFill>
              </a:rPr>
              <a:t>okrivljenika u sudskom postupku</a:t>
            </a:r>
          </a:p>
          <a:p>
            <a:pPr marL="114300" indent="0">
              <a:buNone/>
            </a:pPr>
            <a:r>
              <a:rPr lang="hr-HR" sz="1800" dirty="0">
                <a:solidFill>
                  <a:schemeClr val="bg2">
                    <a:lumMod val="50000"/>
                  </a:schemeClr>
                </a:solidFill>
              </a:rPr>
              <a:t>                                    </a:t>
            </a:r>
            <a:r>
              <a:rPr lang="hr-HR" sz="1800" dirty="0" smtClean="0">
                <a:solidFill>
                  <a:schemeClr val="bg2">
                    <a:lumMod val="50000"/>
                  </a:schemeClr>
                </a:solidFill>
              </a:rPr>
              <a:t>- priznanje </a:t>
            </a:r>
            <a:r>
              <a:rPr lang="hr-HR" sz="1800" dirty="0">
                <a:solidFill>
                  <a:schemeClr val="bg2">
                    <a:lumMod val="50000"/>
                  </a:schemeClr>
                </a:solidFill>
              </a:rPr>
              <a:t>počinjenja prekršaja</a:t>
            </a:r>
          </a:p>
          <a:p>
            <a:pPr marL="114300" indent="0">
              <a:buNone/>
            </a:pPr>
            <a:r>
              <a:rPr lang="hr-HR" sz="1800" dirty="0">
                <a:solidFill>
                  <a:schemeClr val="bg2">
                    <a:lumMod val="50000"/>
                  </a:schemeClr>
                </a:solidFill>
              </a:rPr>
              <a:t>                                    </a:t>
            </a:r>
            <a:r>
              <a:rPr lang="hr-HR" sz="1800" dirty="0" smtClean="0">
                <a:solidFill>
                  <a:schemeClr val="bg2">
                    <a:lumMod val="50000"/>
                  </a:schemeClr>
                </a:solidFill>
              </a:rPr>
              <a:t>- kajanje</a:t>
            </a:r>
            <a:r>
              <a:rPr lang="hr-HR" sz="1800" dirty="0">
                <a:solidFill>
                  <a:schemeClr val="bg2">
                    <a:lumMod val="50000"/>
                  </a:schemeClr>
                </a:solidFill>
              </a:rPr>
              <a:t>, obećanje da neće ponoviti prekršaj </a:t>
            </a:r>
          </a:p>
          <a:p>
            <a:pPr marL="114300" indent="0">
              <a:buNone/>
            </a:pPr>
            <a:r>
              <a:rPr lang="hr-HR" sz="1800" dirty="0">
                <a:solidFill>
                  <a:schemeClr val="bg2">
                    <a:lumMod val="50000"/>
                  </a:schemeClr>
                </a:solidFill>
              </a:rPr>
              <a:t>                                    </a:t>
            </a:r>
            <a:r>
              <a:rPr lang="hr-HR" sz="1800" dirty="0" smtClean="0">
                <a:solidFill>
                  <a:schemeClr val="bg2">
                    <a:lumMod val="50000"/>
                  </a:schemeClr>
                </a:solidFill>
              </a:rPr>
              <a:t>- u </a:t>
            </a:r>
            <a:r>
              <a:rPr lang="hr-HR" sz="1800" dirty="0">
                <a:solidFill>
                  <a:schemeClr val="bg2">
                    <a:lumMod val="50000"/>
                  </a:schemeClr>
                </a:solidFill>
              </a:rPr>
              <a:t>alkoholiziranom stanju </a:t>
            </a:r>
            <a:endParaRPr lang="hr-HR" sz="1800" dirty="0" smtClean="0">
              <a:solidFill>
                <a:schemeClr val="bg2">
                  <a:lumMod val="50000"/>
                </a:schemeClr>
              </a:solidFill>
            </a:endParaRPr>
          </a:p>
          <a:p>
            <a:pPr marL="114300" indent="0">
              <a:buNone/>
            </a:pPr>
            <a:r>
              <a:rPr lang="hr-HR" sz="1800" i="1" dirty="0">
                <a:solidFill>
                  <a:schemeClr val="bg2">
                    <a:lumMod val="50000"/>
                  </a:schemeClr>
                </a:solidFill>
              </a:rPr>
              <a:t> </a:t>
            </a:r>
            <a:r>
              <a:rPr lang="hr-HR" sz="1800" i="1" dirty="0" smtClean="0">
                <a:solidFill>
                  <a:schemeClr val="bg2">
                    <a:lumMod val="50000"/>
                  </a:schemeClr>
                </a:solidFill>
              </a:rPr>
              <a:t>                                    (</a:t>
            </a:r>
            <a:r>
              <a:rPr lang="hr-HR" sz="1800" i="1" dirty="0">
                <a:solidFill>
                  <a:schemeClr val="bg2">
                    <a:lumMod val="50000"/>
                  </a:schemeClr>
                </a:solidFill>
              </a:rPr>
              <a:t>ne izriču se zaštitne mjere obveznog </a:t>
            </a:r>
          </a:p>
          <a:p>
            <a:pPr marL="114300" indent="0">
              <a:buNone/>
            </a:pPr>
            <a:r>
              <a:rPr lang="hr-HR" sz="1800" i="1" dirty="0">
                <a:solidFill>
                  <a:schemeClr val="bg2">
                    <a:lumMod val="50000"/>
                  </a:schemeClr>
                </a:solidFill>
              </a:rPr>
              <a:t>                                  </a:t>
            </a:r>
            <a:r>
              <a:rPr lang="hr-HR" sz="1800" i="1" dirty="0" smtClean="0">
                <a:solidFill>
                  <a:schemeClr val="bg2">
                    <a:lumMod val="50000"/>
                  </a:schemeClr>
                </a:solidFill>
              </a:rPr>
              <a:t>    </a:t>
            </a:r>
            <a:r>
              <a:rPr lang="hr-HR" sz="1800" i="1" dirty="0">
                <a:solidFill>
                  <a:schemeClr val="bg2">
                    <a:lumMod val="50000"/>
                  </a:schemeClr>
                </a:solidFill>
              </a:rPr>
              <a:t>liječenja od ovisnosti)</a:t>
            </a:r>
          </a:p>
          <a:p>
            <a:pPr marL="114300" indent="0">
              <a:buNone/>
            </a:pPr>
            <a:r>
              <a:rPr lang="hr-HR" sz="1800" i="1" dirty="0">
                <a:solidFill>
                  <a:schemeClr val="bg2">
                    <a:lumMod val="50000"/>
                  </a:schemeClr>
                </a:solidFill>
              </a:rPr>
              <a:t> </a:t>
            </a:r>
            <a:endParaRPr lang="hr-HR" sz="1800" i="1" dirty="0" smtClean="0">
              <a:solidFill>
                <a:schemeClr val="bg2">
                  <a:lumMod val="50000"/>
                </a:schemeClr>
              </a:solidFill>
            </a:endParaRPr>
          </a:p>
          <a:p>
            <a:pPr marL="114300" indent="0">
              <a:buNone/>
            </a:pPr>
            <a:endParaRPr lang="hr-HR" sz="1800" dirty="0">
              <a:solidFill>
                <a:schemeClr val="bg2">
                  <a:lumMod val="50000"/>
                </a:schemeClr>
              </a:solidFill>
            </a:endParaRPr>
          </a:p>
          <a:p>
            <a:pPr marL="114300" indent="0">
              <a:buNone/>
            </a:pPr>
            <a:r>
              <a:rPr lang="hr-HR" sz="1800" b="1" dirty="0">
                <a:solidFill>
                  <a:schemeClr val="bg2">
                    <a:lumMod val="50000"/>
                  </a:schemeClr>
                </a:solidFill>
              </a:rPr>
              <a:t>Otegotne okolnosti</a:t>
            </a:r>
            <a:r>
              <a:rPr lang="hr-HR" sz="1800" dirty="0">
                <a:solidFill>
                  <a:schemeClr val="bg2">
                    <a:lumMod val="50000"/>
                  </a:schemeClr>
                </a:solidFill>
              </a:rPr>
              <a:t> – višestruko prekršajno kažnjavanje </a:t>
            </a:r>
          </a:p>
          <a:p>
            <a:pPr marL="114300" indent="0">
              <a:buNone/>
            </a:pPr>
            <a:r>
              <a:rPr lang="hr-HR" sz="1800" dirty="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upornost u počinjenju prekršaja</a:t>
            </a:r>
          </a:p>
          <a:p>
            <a:pPr marL="114300" indent="0">
              <a:buNone/>
            </a:pPr>
            <a:r>
              <a:rPr lang="hr-HR" sz="1800" dirty="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čak i uz njih – kazna ispod zakonskog minimuma</a:t>
            </a:r>
          </a:p>
          <a:p>
            <a:pPr marL="114300" indent="0">
              <a:buNone/>
            </a:pPr>
            <a:r>
              <a:rPr lang="hr-HR" sz="1800" dirty="0">
                <a:solidFill>
                  <a:schemeClr val="bg2">
                    <a:lumMod val="50000"/>
                  </a:schemeClr>
                </a:solidFill>
              </a:rPr>
              <a:t> </a:t>
            </a:r>
          </a:p>
          <a:p>
            <a:pPr eaLnBrk="1" hangingPunct="1"/>
            <a:endParaRPr lang="hr-HR" altLang="en-US" dirty="0" smtClean="0"/>
          </a:p>
        </p:txBody>
      </p:sp>
    </p:spTree>
    <p:extLst>
      <p:ext uri="{BB962C8B-B14F-4D97-AF65-F5344CB8AC3E}">
        <p14:creationId xmlns:p14="http://schemas.microsoft.com/office/powerpoint/2010/main" val="29580916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620000" cy="5420072"/>
          </a:xfrm>
        </p:spPr>
        <p:txBody>
          <a:bodyPr>
            <a:normAutofit fontScale="32500" lnSpcReduction="20000"/>
          </a:bodyPr>
          <a:lstStyle/>
          <a:p>
            <a:pPr>
              <a:buNone/>
            </a:pPr>
            <a:r>
              <a:rPr lang="hr-HR" sz="5500" b="1" dirty="0" smtClean="0">
                <a:solidFill>
                  <a:schemeClr val="bg2">
                    <a:lumMod val="50000"/>
                  </a:schemeClr>
                </a:solidFill>
              </a:rPr>
              <a:t>Primjer – novčane kazne ispod zakonskog minimuma</a:t>
            </a:r>
          </a:p>
          <a:p>
            <a:pPr>
              <a:buNone/>
            </a:pPr>
            <a:r>
              <a:rPr lang="hr-HR" sz="5500" dirty="0" smtClean="0">
                <a:solidFill>
                  <a:schemeClr val="bg2">
                    <a:lumMod val="50000"/>
                  </a:schemeClr>
                </a:solidFill>
              </a:rPr>
              <a:t>                - </a:t>
            </a:r>
            <a:r>
              <a:rPr lang="hr-HR" sz="5500" b="1" dirty="0" smtClean="0">
                <a:solidFill>
                  <a:schemeClr val="bg2">
                    <a:lumMod val="50000"/>
                  </a:schemeClr>
                </a:solidFill>
              </a:rPr>
              <a:t>realizacija preventivne svrhe kažnjavanja ?</a:t>
            </a:r>
          </a:p>
          <a:p>
            <a:pPr>
              <a:buNone/>
            </a:pPr>
            <a:endParaRPr lang="hr-HR" sz="5500" b="1" dirty="0" smtClean="0">
              <a:solidFill>
                <a:schemeClr val="bg2">
                  <a:lumMod val="50000"/>
                </a:schemeClr>
              </a:solidFill>
            </a:endParaRPr>
          </a:p>
          <a:p>
            <a:pPr>
              <a:buNone/>
            </a:pPr>
            <a:r>
              <a:rPr lang="hr-HR" sz="5500" dirty="0" smtClean="0">
                <a:solidFill>
                  <a:schemeClr val="bg2">
                    <a:lumMod val="50000"/>
                  </a:schemeClr>
                </a:solidFill>
              </a:rPr>
              <a:t>Okrivljenik , zajedno s još tri okrivljenika, trčao za četiri Romkinje po Splitu,  žrtve se sakrile u lokalnoj trgovini, čekali ih ispred trgovine, uzvikivali im „</a:t>
            </a:r>
            <a:r>
              <a:rPr lang="hr-HR" sz="5500" b="1" dirty="0" smtClean="0">
                <a:solidFill>
                  <a:schemeClr val="bg2">
                    <a:lumMod val="50000"/>
                  </a:schemeClr>
                </a:solidFill>
              </a:rPr>
              <a:t>C</a:t>
            </a:r>
            <a:r>
              <a:rPr lang="hr-HR" sz="5500" b="1" i="1" dirty="0" smtClean="0">
                <a:solidFill>
                  <a:schemeClr val="bg2">
                    <a:lumMod val="50000"/>
                  </a:schemeClr>
                </a:solidFill>
              </a:rPr>
              <a:t>iganke, ciganke, jebo vam mater cigansku, idite od kuda ste došle, kurve!“</a:t>
            </a:r>
          </a:p>
          <a:p>
            <a:pPr marL="114300" indent="0">
              <a:buFontTx/>
              <a:buChar char="-"/>
            </a:pPr>
            <a:endParaRPr lang="hr-HR" sz="5500" b="1" i="1" dirty="0" smtClean="0">
              <a:solidFill>
                <a:schemeClr val="bg2">
                  <a:lumMod val="50000"/>
                </a:schemeClr>
              </a:solidFill>
            </a:endParaRPr>
          </a:p>
          <a:p>
            <a:pPr algn="just">
              <a:buNone/>
            </a:pPr>
            <a:r>
              <a:rPr lang="hr-HR" sz="5500" dirty="0" smtClean="0">
                <a:solidFill>
                  <a:schemeClr val="bg2">
                    <a:lumMod val="50000"/>
                  </a:schemeClr>
                </a:solidFill>
              </a:rPr>
              <a:t>Okolnosti </a:t>
            </a:r>
            <a:r>
              <a:rPr lang="hr-HR" sz="5500" b="1" dirty="0" smtClean="0">
                <a:solidFill>
                  <a:schemeClr val="bg2">
                    <a:lumMod val="50000"/>
                  </a:schemeClr>
                </a:solidFill>
                <a:cs typeface="Arial" pitchFamily="34" charset="0"/>
              </a:rPr>
              <a:t>: </a:t>
            </a:r>
          </a:p>
          <a:p>
            <a:pPr algn="just"/>
            <a:r>
              <a:rPr lang="hr-HR" sz="5500" dirty="0" smtClean="0">
                <a:solidFill>
                  <a:schemeClr val="bg2">
                    <a:lumMod val="50000"/>
                  </a:schemeClr>
                </a:solidFill>
                <a:cs typeface="Arial" pitchFamily="34" charset="0"/>
              </a:rPr>
              <a:t>četiri Romkinje, od toga jedna maloljetna, napadnute zbog svojeg etniciteta, četiri muške osobe ih verbalno vrijeđale i trčale za njima po gradu te ih 7 min čekali ispred trgovine u koju su se sklonile (dok prodavačica nije rekla napadačima da su žrtve zvale policiju)</a:t>
            </a:r>
          </a:p>
          <a:p>
            <a:pPr algn="just"/>
            <a:endParaRPr lang="hr-HR" sz="5500" dirty="0" smtClean="0">
              <a:solidFill>
                <a:schemeClr val="bg2">
                  <a:lumMod val="50000"/>
                </a:schemeClr>
              </a:solidFill>
              <a:cs typeface="Arial" pitchFamily="34" charset="0"/>
            </a:endParaRPr>
          </a:p>
          <a:p>
            <a:pPr algn="just"/>
            <a:r>
              <a:rPr lang="hr-HR" sz="5500" dirty="0" smtClean="0">
                <a:solidFill>
                  <a:schemeClr val="bg2">
                    <a:lumMod val="50000"/>
                  </a:schemeClr>
                </a:solidFill>
                <a:cs typeface="Arial" pitchFamily="34" charset="0"/>
              </a:rPr>
              <a:t>pretrpjele izniman strah</a:t>
            </a:r>
          </a:p>
          <a:p>
            <a:pPr algn="just"/>
            <a:endParaRPr lang="hr-HR" sz="5500" dirty="0" smtClean="0">
              <a:solidFill>
                <a:schemeClr val="bg2">
                  <a:lumMod val="50000"/>
                </a:schemeClr>
              </a:solidFill>
              <a:cs typeface="Arial" pitchFamily="34" charset="0"/>
            </a:endParaRPr>
          </a:p>
          <a:p>
            <a:pPr marL="114300" indent="0"/>
            <a:r>
              <a:rPr lang="hr-HR" sz="5500" dirty="0" smtClean="0">
                <a:solidFill>
                  <a:schemeClr val="bg2">
                    <a:lumMod val="50000"/>
                  </a:schemeClr>
                </a:solidFill>
              </a:rPr>
              <a:t>   više svjedoka događaja pred kojima se odigrao prekršaj</a:t>
            </a:r>
          </a:p>
          <a:p>
            <a:pPr marL="114300" indent="0"/>
            <a:endParaRPr lang="hr-HR" sz="5500" dirty="0" smtClean="0">
              <a:solidFill>
                <a:schemeClr val="bg2">
                  <a:lumMod val="50000"/>
                </a:schemeClr>
              </a:solidFill>
            </a:endParaRPr>
          </a:p>
          <a:p>
            <a:pPr marL="114300" indent="0"/>
            <a:r>
              <a:rPr lang="hr-HR" sz="5500" dirty="0" smtClean="0">
                <a:solidFill>
                  <a:schemeClr val="bg2">
                    <a:lumMod val="50000"/>
                  </a:schemeClr>
                </a:solidFill>
              </a:rPr>
              <a:t>   upornost u počinjenju prekršaja </a:t>
            </a:r>
          </a:p>
          <a:p>
            <a:pPr algn="just"/>
            <a:endParaRPr lang="hr-HR" sz="2900" dirty="0" smtClean="0">
              <a:solidFill>
                <a:schemeClr val="bg2">
                  <a:lumMod val="50000"/>
                </a:schemeClr>
              </a:solidFill>
              <a:latin typeface="Arial" pitchFamily="34" charset="0"/>
              <a:cs typeface="Arial" pitchFamily="34" charset="0"/>
            </a:endParaRPr>
          </a:p>
          <a:p>
            <a:pPr marL="114300" indent="0">
              <a:buNone/>
            </a:pPr>
            <a:endParaRPr lang="hr-HR" sz="2900" b="1" dirty="0" smtClean="0">
              <a:solidFill>
                <a:schemeClr val="bg2">
                  <a:lumMod val="50000"/>
                </a:schemeClr>
              </a:solidFill>
            </a:endParaRPr>
          </a:p>
          <a:p>
            <a:pPr marL="114300" indent="0">
              <a:buNone/>
            </a:pPr>
            <a:r>
              <a:rPr lang="hr-HR" sz="2900" b="1" dirty="0" smtClean="0">
                <a:solidFill>
                  <a:schemeClr val="bg2">
                    <a:lumMod val="50000"/>
                  </a:schemeClr>
                </a:solidFill>
              </a:rPr>
              <a:t>  </a:t>
            </a:r>
            <a:endParaRPr lang="hr-HR" sz="2900" dirty="0" smtClean="0">
              <a:solidFill>
                <a:schemeClr val="bg2">
                  <a:lumMod val="50000"/>
                </a:schemeClr>
              </a:solidFill>
            </a:endParaRPr>
          </a:p>
          <a:p>
            <a:pPr lvl="1" eaLnBrk="1" hangingPunct="1">
              <a:lnSpc>
                <a:spcPct val="80000"/>
              </a:lnSpc>
            </a:pPr>
            <a:endParaRPr lang="en-US" altLang="sr-Latn-RS" sz="2200" dirty="0" smtClean="0">
              <a:solidFill>
                <a:schemeClr val="bg2">
                  <a:lumMod val="50000"/>
                </a:schemeClr>
              </a:solidFill>
            </a:endParaRPr>
          </a:p>
        </p:txBody>
      </p:sp>
    </p:spTree>
    <p:extLst>
      <p:ext uri="{BB962C8B-B14F-4D97-AF65-F5344CB8AC3E}">
        <p14:creationId xmlns:p14="http://schemas.microsoft.com/office/powerpoint/2010/main" val="12237999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620000" cy="5420072"/>
          </a:xfrm>
        </p:spPr>
        <p:txBody>
          <a:bodyPr>
            <a:normAutofit/>
          </a:bodyPr>
          <a:lstStyle/>
          <a:p>
            <a:pPr marL="114300" indent="0">
              <a:buNone/>
            </a:pPr>
            <a:r>
              <a:rPr lang="hr-HR" sz="2000" dirty="0" smtClean="0">
                <a:solidFill>
                  <a:schemeClr val="bg2">
                    <a:lumMod val="50000"/>
                  </a:schemeClr>
                </a:solidFill>
              </a:rPr>
              <a:t>Osuđen radi </a:t>
            </a:r>
            <a:r>
              <a:rPr lang="hr-HR" sz="2000" b="1" dirty="0" smtClean="0">
                <a:solidFill>
                  <a:schemeClr val="bg2">
                    <a:lumMod val="50000"/>
                  </a:schemeClr>
                </a:solidFill>
              </a:rPr>
              <a:t>uznemiravanja</a:t>
            </a:r>
            <a:r>
              <a:rPr lang="hr-HR" sz="2000" dirty="0" smtClean="0">
                <a:solidFill>
                  <a:schemeClr val="bg2">
                    <a:lumMod val="50000"/>
                  </a:schemeClr>
                </a:solidFill>
              </a:rPr>
              <a:t> temelj čl. 25. ZSD-a </a:t>
            </a:r>
          </a:p>
          <a:p>
            <a:pPr marL="114300" indent="0">
              <a:buNone/>
            </a:pPr>
            <a:r>
              <a:rPr lang="hr-HR" sz="2000" dirty="0" smtClean="0">
                <a:solidFill>
                  <a:schemeClr val="bg2">
                    <a:lumMod val="50000"/>
                  </a:schemeClr>
                </a:solidFill>
              </a:rPr>
              <a:t>   (</a:t>
            </a:r>
            <a:r>
              <a:rPr lang="hr-HR" sz="2000" i="1" dirty="0" smtClean="0">
                <a:solidFill>
                  <a:schemeClr val="bg2">
                    <a:lumMod val="50000"/>
                  </a:schemeClr>
                </a:solidFill>
              </a:rPr>
              <a:t>stvaranje neprijateljskog, ponižavajućeg i uvredljivog okruženja </a:t>
            </a:r>
          </a:p>
          <a:p>
            <a:pPr marL="114300" indent="0">
              <a:buNone/>
            </a:pPr>
            <a:r>
              <a:rPr lang="hr-HR" sz="2000" i="1" dirty="0" smtClean="0">
                <a:solidFill>
                  <a:schemeClr val="bg2">
                    <a:lumMod val="50000"/>
                  </a:schemeClr>
                </a:solidFill>
              </a:rPr>
              <a:t>    s ciljem prouzročenja straha</a:t>
            </a:r>
            <a:r>
              <a:rPr lang="hr-HR" sz="2000" dirty="0" smtClean="0">
                <a:solidFill>
                  <a:schemeClr val="bg2">
                    <a:lumMod val="50000"/>
                  </a:schemeClr>
                </a:solidFill>
              </a:rPr>
              <a:t>) </a:t>
            </a:r>
          </a:p>
          <a:p>
            <a:pPr marL="114300" indent="0">
              <a:buNone/>
            </a:pPr>
            <a:endParaRPr lang="hr-HR" sz="2000" dirty="0" smtClean="0">
              <a:solidFill>
                <a:schemeClr val="bg2">
                  <a:lumMod val="50000"/>
                </a:schemeClr>
              </a:solidFill>
            </a:endParaRPr>
          </a:p>
          <a:p>
            <a:pPr marL="114300" indent="0">
              <a:buNone/>
            </a:pPr>
            <a:r>
              <a:rPr lang="hr-HR" sz="2000" dirty="0" smtClean="0">
                <a:solidFill>
                  <a:schemeClr val="bg2">
                    <a:lumMod val="50000"/>
                  </a:schemeClr>
                </a:solidFill>
              </a:rPr>
              <a:t>- Novčana kazna u visini od </a:t>
            </a:r>
            <a:r>
              <a:rPr lang="hr-HR" sz="2000" b="1" dirty="0" smtClean="0">
                <a:solidFill>
                  <a:schemeClr val="bg2">
                    <a:lumMod val="50000"/>
                  </a:schemeClr>
                </a:solidFill>
              </a:rPr>
              <a:t>1.700,00 kn </a:t>
            </a:r>
          </a:p>
          <a:p>
            <a:pPr marL="114300" indent="0">
              <a:buNone/>
            </a:pPr>
            <a:r>
              <a:rPr lang="hr-HR" sz="2000" b="1" dirty="0" smtClean="0">
                <a:solidFill>
                  <a:schemeClr val="bg2">
                    <a:lumMod val="50000"/>
                  </a:schemeClr>
                </a:solidFill>
              </a:rPr>
              <a:t>  </a:t>
            </a:r>
            <a:endParaRPr lang="hr-HR" sz="2000" b="1" dirty="0" smtClean="0">
              <a:latin typeface="Arial" pitchFamily="34" charset="0"/>
              <a:cs typeface="Arial" pitchFamily="34" charset="0"/>
            </a:endParaRPr>
          </a:p>
          <a:p>
            <a:pPr algn="just"/>
            <a:r>
              <a:rPr lang="hr-HR" sz="1800" b="1" dirty="0" smtClean="0">
                <a:solidFill>
                  <a:schemeClr val="bg2">
                    <a:lumMod val="50000"/>
                  </a:schemeClr>
                </a:solidFill>
                <a:latin typeface="Arial" pitchFamily="34" charset="0"/>
                <a:cs typeface="Arial" pitchFamily="34" charset="0"/>
              </a:rPr>
              <a:t>Olakotne okolnosti </a:t>
            </a:r>
            <a:r>
              <a:rPr lang="hr-HR" sz="1800" dirty="0" smtClean="0">
                <a:solidFill>
                  <a:schemeClr val="bg2">
                    <a:lumMod val="50000"/>
                  </a:schemeClr>
                </a:solidFill>
                <a:latin typeface="Arial" pitchFamily="34" charset="0"/>
                <a:cs typeface="Arial" pitchFamily="34" charset="0"/>
              </a:rPr>
              <a:t>– ranija neosuđivanost </a:t>
            </a:r>
          </a:p>
          <a:p>
            <a:pPr algn="just"/>
            <a:r>
              <a:rPr lang="hr-HR" sz="1800" b="1" dirty="0" smtClean="0">
                <a:solidFill>
                  <a:schemeClr val="bg2">
                    <a:lumMod val="50000"/>
                  </a:schemeClr>
                </a:solidFill>
                <a:latin typeface="Arial" pitchFamily="34" charset="0"/>
                <a:cs typeface="Arial" pitchFamily="34" charset="0"/>
              </a:rPr>
              <a:t>Otegotne okolnosti </a:t>
            </a:r>
            <a:r>
              <a:rPr lang="hr-HR" sz="1800" dirty="0" smtClean="0">
                <a:solidFill>
                  <a:schemeClr val="bg2">
                    <a:lumMod val="50000"/>
                  </a:schemeClr>
                </a:solidFill>
                <a:latin typeface="Arial" pitchFamily="34" charset="0"/>
                <a:cs typeface="Arial" pitchFamily="34" charset="0"/>
              </a:rPr>
              <a:t>– nisu utvrđene </a:t>
            </a:r>
          </a:p>
          <a:p>
            <a:pPr algn="just"/>
            <a:endParaRPr lang="hr-HR" sz="2000" dirty="0" smtClean="0">
              <a:latin typeface="Arial" pitchFamily="34" charset="0"/>
              <a:cs typeface="Arial" pitchFamily="34" charset="0"/>
            </a:endParaRPr>
          </a:p>
          <a:p>
            <a:pPr>
              <a:buNone/>
            </a:pPr>
            <a:endParaRPr lang="hr-HR" sz="2000" dirty="0" smtClean="0">
              <a:solidFill>
                <a:schemeClr val="bg2">
                  <a:lumMod val="50000"/>
                </a:schemeClr>
              </a:solidFill>
            </a:endParaRPr>
          </a:p>
          <a:p>
            <a:pPr lvl="1" eaLnBrk="1" hangingPunct="1">
              <a:lnSpc>
                <a:spcPct val="80000"/>
              </a:lnSpc>
            </a:pPr>
            <a:endParaRPr lang="en-US" altLang="sr-Latn-RS" sz="2200" dirty="0" smtClean="0"/>
          </a:p>
        </p:txBody>
      </p:sp>
    </p:spTree>
    <p:extLst>
      <p:ext uri="{BB962C8B-B14F-4D97-AF65-F5344CB8AC3E}">
        <p14:creationId xmlns:p14="http://schemas.microsoft.com/office/powerpoint/2010/main" val="12237999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457200" y="620688"/>
            <a:ext cx="7620000" cy="5780112"/>
          </a:xfrm>
        </p:spPr>
        <p:txBody>
          <a:bodyPr>
            <a:normAutofit/>
          </a:bodyPr>
          <a:lstStyle/>
          <a:p>
            <a:pPr marL="114300" indent="0">
              <a:buNone/>
            </a:pPr>
            <a:r>
              <a:rPr lang="hr-HR" sz="1800" b="1" dirty="0" smtClean="0">
                <a:solidFill>
                  <a:schemeClr val="bg2">
                    <a:lumMod val="50000"/>
                  </a:schemeClr>
                </a:solidFill>
              </a:rPr>
              <a:t>Primjer – prekršaj veće društvene opasnosti </a:t>
            </a:r>
          </a:p>
          <a:p>
            <a:pPr marL="114300" indent="0">
              <a:buNone/>
            </a:pPr>
            <a:r>
              <a:rPr lang="hr-HR" sz="1800" b="1" dirty="0" smtClean="0">
                <a:solidFill>
                  <a:schemeClr val="bg2">
                    <a:lumMod val="50000"/>
                  </a:schemeClr>
                </a:solidFill>
              </a:rPr>
              <a:t>               - neverbalno postupanje</a:t>
            </a:r>
          </a:p>
          <a:p>
            <a:pPr marL="114300" indent="0">
              <a:buNone/>
            </a:pPr>
            <a:endParaRPr lang="hr-HR" sz="1800" dirty="0" smtClean="0">
              <a:solidFill>
                <a:schemeClr val="bg2">
                  <a:lumMod val="50000"/>
                </a:schemeClr>
              </a:solidFill>
            </a:endParaRPr>
          </a:p>
          <a:p>
            <a:pPr marL="114300" indent="0">
              <a:buNone/>
            </a:pPr>
            <a:r>
              <a:rPr lang="hr-HR" sz="1800" b="1" dirty="0" smtClean="0">
                <a:solidFill>
                  <a:schemeClr val="bg2">
                    <a:lumMod val="50000"/>
                  </a:schemeClr>
                </a:solidFill>
              </a:rPr>
              <a:t>Okrivljenik je motornom pilom na drvetu u prometnoj stambenoj ulici, izrezao znak kukastog križa (svatsiku).</a:t>
            </a:r>
          </a:p>
          <a:p>
            <a:pPr marL="114300" indent="0">
              <a:buNone/>
            </a:pPr>
            <a:endParaRPr lang="hr-HR" sz="1800" dirty="0" smtClean="0">
              <a:solidFill>
                <a:schemeClr val="bg2">
                  <a:lumMod val="50000"/>
                </a:schemeClr>
              </a:solidFill>
            </a:endParaRPr>
          </a:p>
          <a:p>
            <a:pPr marL="114300" indent="0">
              <a:buNone/>
            </a:pPr>
            <a:r>
              <a:rPr lang="hr-HR" sz="1800" dirty="0" smtClean="0">
                <a:solidFill>
                  <a:schemeClr val="bg2">
                    <a:lumMod val="50000"/>
                  </a:schemeClr>
                </a:solidFill>
              </a:rPr>
              <a:t>-  Osuđen radi uznemiravanja temeljem čl. 25. ZSD-a </a:t>
            </a:r>
          </a:p>
          <a:p>
            <a:pPr>
              <a:buFontTx/>
              <a:buChar char="-"/>
            </a:pPr>
            <a:r>
              <a:rPr lang="hr-HR" sz="1800" dirty="0" smtClean="0">
                <a:solidFill>
                  <a:schemeClr val="bg2">
                    <a:lumMod val="50000"/>
                  </a:schemeClr>
                </a:solidFill>
              </a:rPr>
              <a:t>Stvaranje neprijateljskog okruženja </a:t>
            </a:r>
            <a:r>
              <a:rPr lang="hr-HR" sz="1800" u="sng" dirty="0" smtClean="0">
                <a:solidFill>
                  <a:schemeClr val="bg2">
                    <a:lumMod val="50000"/>
                  </a:schemeClr>
                </a:solidFill>
              </a:rPr>
              <a:t>na temelju razlike </a:t>
            </a:r>
            <a:r>
              <a:rPr lang="hr-HR" sz="1800" b="1" u="sng" dirty="0" smtClean="0">
                <a:solidFill>
                  <a:schemeClr val="bg2">
                    <a:lumMod val="50000"/>
                  </a:schemeClr>
                </a:solidFill>
              </a:rPr>
              <a:t>u političkim ili drugim uvjerenjima</a:t>
            </a:r>
          </a:p>
          <a:p>
            <a:pPr>
              <a:buFontTx/>
              <a:buChar char="-"/>
            </a:pPr>
            <a:endParaRPr lang="hr-HR" sz="1800" u="sng" dirty="0" smtClean="0">
              <a:solidFill>
                <a:schemeClr val="bg2">
                  <a:lumMod val="50000"/>
                </a:schemeClr>
              </a:solidFill>
            </a:endParaRPr>
          </a:p>
          <a:p>
            <a:pPr>
              <a:buFontTx/>
              <a:buChar char="-"/>
            </a:pPr>
            <a:r>
              <a:rPr lang="hr-HR" sz="1800" dirty="0" smtClean="0">
                <a:solidFill>
                  <a:schemeClr val="bg2">
                    <a:lumMod val="50000"/>
                  </a:schemeClr>
                </a:solidFill>
              </a:rPr>
              <a:t>Utvrđivanje </a:t>
            </a:r>
            <a:r>
              <a:rPr lang="hr-HR" sz="1800" u="sng" dirty="0" smtClean="0">
                <a:solidFill>
                  <a:schemeClr val="bg2">
                    <a:lumMod val="50000"/>
                  </a:schemeClr>
                </a:solidFill>
              </a:rPr>
              <a:t>stvarne namjere </a:t>
            </a:r>
            <a:r>
              <a:rPr lang="hr-HR" sz="1800" dirty="0" smtClean="0">
                <a:solidFill>
                  <a:schemeClr val="bg2">
                    <a:lumMod val="50000"/>
                  </a:schemeClr>
                </a:solidFill>
              </a:rPr>
              <a:t>okrivljenika pri počinjenju prekršaja</a:t>
            </a:r>
          </a:p>
          <a:p>
            <a:pPr>
              <a:buFontTx/>
              <a:buChar char="-"/>
            </a:pPr>
            <a:endParaRPr lang="hr-HR" sz="1800" dirty="0" smtClean="0">
              <a:solidFill>
                <a:schemeClr val="bg2">
                  <a:lumMod val="50000"/>
                </a:schemeClr>
              </a:solidFill>
            </a:endParaRPr>
          </a:p>
          <a:p>
            <a:pPr lvl="1">
              <a:buFontTx/>
              <a:buChar char="-"/>
            </a:pPr>
            <a:r>
              <a:rPr lang="hr-HR" sz="1800" i="1" dirty="0" smtClean="0">
                <a:solidFill>
                  <a:schemeClr val="bg2">
                    <a:lumMod val="50000"/>
                  </a:schemeClr>
                </a:solidFill>
              </a:rPr>
              <a:t>bez obzira što se znak kukastog krža (“svastika”) upotrebljavao kao simbol d strane Maja, Azteka, Grka, Rimljana,.. motivi okrivljenika nisu bili povijesni prikaz znaka već ga je povezivao sa simbolom nacizma </a:t>
            </a:r>
          </a:p>
          <a:p>
            <a:pPr lvl="1">
              <a:buFontTx/>
              <a:buChar char="-"/>
            </a:pPr>
            <a:endParaRPr lang="hr-HR" sz="1800" i="1" dirty="0" smtClean="0">
              <a:solidFill>
                <a:schemeClr val="bg2">
                  <a:lumMod val="50000"/>
                </a:schemeClr>
              </a:solidFill>
            </a:endParaRPr>
          </a:p>
          <a:p>
            <a:pPr lvl="1">
              <a:buFontTx/>
              <a:buChar char="-"/>
            </a:pPr>
            <a:r>
              <a:rPr lang="hr-HR" sz="1800" i="1" dirty="0" smtClean="0">
                <a:solidFill>
                  <a:schemeClr val="bg2">
                    <a:lumMod val="50000"/>
                  </a:schemeClr>
                </a:solidFill>
              </a:rPr>
              <a:t>u današne vrijeme za veliku većinu ljudi simbol svastike asocira na nacizam i strahote Drugog svjetskog rata </a:t>
            </a:r>
          </a:p>
          <a:p>
            <a:pPr>
              <a:buFontTx/>
              <a:buChar char="-"/>
            </a:pPr>
            <a:endParaRPr lang="hr-HR" sz="2400" dirty="0" smtClean="0">
              <a:solidFill>
                <a:schemeClr val="bg2">
                  <a:lumMod val="50000"/>
                </a:schemeClr>
              </a:solidFill>
            </a:endParaRPr>
          </a:p>
          <a:p>
            <a:endParaRPr lang="hr-HR" altLang="en-US" b="1" dirty="0" smtClean="0"/>
          </a:p>
        </p:txBody>
      </p:sp>
    </p:spTree>
    <p:extLst>
      <p:ext uri="{BB962C8B-B14F-4D97-AF65-F5344CB8AC3E}">
        <p14:creationId xmlns:p14="http://schemas.microsoft.com/office/powerpoint/2010/main" val="17735163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sz="quarter" idx="1"/>
          </p:nvPr>
        </p:nvSpPr>
        <p:spPr>
          <a:xfrm>
            <a:off x="179512" y="1484784"/>
            <a:ext cx="8136904" cy="4873625"/>
          </a:xfrm>
        </p:spPr>
        <p:txBody>
          <a:bodyPr>
            <a:normAutofit/>
          </a:bodyPr>
          <a:lstStyle/>
          <a:p>
            <a:pPr>
              <a:buFontTx/>
              <a:buChar char="-"/>
            </a:pPr>
            <a:r>
              <a:rPr lang="hr-HR" sz="2000" dirty="0" smtClean="0">
                <a:solidFill>
                  <a:schemeClr val="bg2">
                    <a:lumMod val="50000"/>
                  </a:schemeClr>
                </a:solidFill>
              </a:rPr>
              <a:t>Novčana kazna 5.000,00 kn</a:t>
            </a:r>
          </a:p>
          <a:p>
            <a:pPr>
              <a:buNone/>
            </a:pPr>
            <a:r>
              <a:rPr lang="hr-HR" sz="2000" dirty="0" smtClean="0">
                <a:solidFill>
                  <a:schemeClr val="bg2">
                    <a:lumMod val="50000"/>
                  </a:schemeClr>
                </a:solidFill>
              </a:rPr>
              <a:t> </a:t>
            </a:r>
          </a:p>
          <a:p>
            <a:pPr marL="114300" indent="0">
              <a:buNone/>
            </a:pPr>
            <a:r>
              <a:rPr lang="hr-HR" sz="2000" dirty="0" smtClean="0">
                <a:solidFill>
                  <a:schemeClr val="bg2">
                    <a:lumMod val="50000"/>
                  </a:schemeClr>
                </a:solidFill>
              </a:rPr>
              <a:t>    Otegotne okolnosti : - djelo </a:t>
            </a:r>
            <a:r>
              <a:rPr lang="hr-HR" sz="2000" b="1" dirty="0" smtClean="0">
                <a:solidFill>
                  <a:schemeClr val="bg2">
                    <a:lumMod val="50000"/>
                  </a:schemeClr>
                </a:solidFill>
              </a:rPr>
              <a:t>veće društvene opasnosti </a:t>
            </a:r>
          </a:p>
          <a:p>
            <a:pPr marL="114300" indent="0">
              <a:buNone/>
            </a:pPr>
            <a:r>
              <a:rPr lang="hr-HR" sz="2000" dirty="0" smtClean="0">
                <a:solidFill>
                  <a:schemeClr val="bg2">
                    <a:lumMod val="50000"/>
                  </a:schemeClr>
                </a:solidFill>
              </a:rPr>
              <a:t>		           - ranije prekršajno kažnjavanje</a:t>
            </a:r>
          </a:p>
          <a:p>
            <a:pPr marL="114300" indent="0">
              <a:buNone/>
            </a:pPr>
            <a:endParaRPr lang="hr-HR" sz="2000" dirty="0" smtClean="0">
              <a:solidFill>
                <a:schemeClr val="bg2">
                  <a:lumMod val="50000"/>
                </a:schemeClr>
              </a:solidFill>
            </a:endParaRPr>
          </a:p>
          <a:p>
            <a:pPr marL="114300" indent="0">
              <a:buNone/>
            </a:pPr>
            <a:r>
              <a:rPr lang="hr-HR" sz="2000" dirty="0" smtClean="0">
                <a:solidFill>
                  <a:schemeClr val="bg2">
                    <a:lumMod val="50000"/>
                  </a:schemeClr>
                </a:solidFill>
              </a:rPr>
              <a:t>     Olakotne okolnosti : - loše imovno stanje (bez stalnih prihoda)</a:t>
            </a:r>
            <a:endParaRPr lang="hr-HR" altLang="en-US" sz="2000" b="1" i="1" dirty="0" smtClean="0"/>
          </a:p>
        </p:txBody>
      </p:sp>
    </p:spTree>
    <p:extLst>
      <p:ext uri="{BB962C8B-B14F-4D97-AF65-F5344CB8AC3E}">
        <p14:creationId xmlns:p14="http://schemas.microsoft.com/office/powerpoint/2010/main" val="2092653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Jeste li poduzeli kakve korake kako bi zaštitili svoja  prava?</a:t>
            </a:r>
            <a:r>
              <a:rPr lang="hr-HR" sz="2400" dirty="0"/>
              <a:t/>
            </a:r>
            <a:br>
              <a:rPr lang="hr-HR" sz="2400" dirty="0"/>
            </a:br>
            <a:endParaRPr lang="hr-HR" sz="2400" b="1"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457200" y="2189725"/>
            <a:ext cx="7620000" cy="3621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60555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algn="ctr" eaLnBrk="1" hangingPunct="1"/>
            <a:r>
              <a:rPr lang="hr-HR" altLang="en-US" sz="2400" b="1" dirty="0" smtClean="0"/>
              <a:t>Kazneni postupci vezani uz diskriminaciju </a:t>
            </a:r>
            <a:endParaRPr lang="en-US" altLang="en-US" sz="2400" b="1" dirty="0" smtClean="0"/>
          </a:p>
        </p:txBody>
      </p:sp>
      <p:sp>
        <p:nvSpPr>
          <p:cNvPr id="3" name="Content Placeholder 2"/>
          <p:cNvSpPr>
            <a:spLocks noGrp="1"/>
          </p:cNvSpPr>
          <p:nvPr>
            <p:ph idx="1"/>
          </p:nvPr>
        </p:nvSpPr>
        <p:spPr>
          <a:xfrm>
            <a:off x="539552" y="1571625"/>
            <a:ext cx="7704856" cy="4953719"/>
          </a:xfrm>
        </p:spPr>
        <p:txBody>
          <a:bodyPr>
            <a:normAutofit/>
          </a:bodyPr>
          <a:lstStyle/>
          <a:p>
            <a:pPr lvl="1">
              <a:buClr>
                <a:srgbClr val="C00000"/>
              </a:buClr>
            </a:pPr>
            <a:r>
              <a:rPr lang="hr-HR" dirty="0" smtClean="0">
                <a:solidFill>
                  <a:schemeClr val="bg2">
                    <a:lumMod val="50000"/>
                  </a:schemeClr>
                </a:solidFill>
              </a:rPr>
              <a:t>Mučenje i drugo okrutno neljudsko ili ponižavajuće postupanje</a:t>
            </a:r>
          </a:p>
          <a:p>
            <a:pPr lvl="1">
              <a:buClr>
                <a:srgbClr val="C00000"/>
              </a:buClr>
            </a:pPr>
            <a:r>
              <a:rPr lang="hr-HR" dirty="0" smtClean="0">
                <a:solidFill>
                  <a:schemeClr val="bg2">
                    <a:lumMod val="50000"/>
                  </a:schemeClr>
                </a:solidFill>
              </a:rPr>
              <a:t>Povreda ravnopravnosti građana </a:t>
            </a:r>
          </a:p>
          <a:p>
            <a:pPr lvl="1">
              <a:buClr>
                <a:srgbClr val="C00000"/>
              </a:buClr>
            </a:pPr>
            <a:r>
              <a:rPr lang="hr-HR" dirty="0" smtClean="0">
                <a:solidFill>
                  <a:schemeClr val="bg2">
                    <a:lumMod val="50000"/>
                  </a:schemeClr>
                </a:solidFill>
              </a:rPr>
              <a:t>Povreda slobode izražavanja nacionalne pripadnosti </a:t>
            </a:r>
          </a:p>
          <a:p>
            <a:pPr lvl="1">
              <a:buClr>
                <a:srgbClr val="C00000"/>
              </a:buClr>
            </a:pPr>
            <a:r>
              <a:rPr lang="hr-HR" b="1" dirty="0" smtClean="0">
                <a:solidFill>
                  <a:schemeClr val="bg2">
                    <a:lumMod val="50000"/>
                  </a:schemeClr>
                </a:solidFill>
              </a:rPr>
              <a:t>Javno poticanje na nasilje i mržnju </a:t>
            </a:r>
            <a:endParaRPr lang="hr-HR" dirty="0" smtClean="0">
              <a:solidFill>
                <a:schemeClr val="bg2">
                  <a:lumMod val="50000"/>
                </a:schemeClr>
              </a:solidFill>
            </a:endParaRPr>
          </a:p>
          <a:p>
            <a:pPr lvl="1">
              <a:buClr>
                <a:srgbClr val="C00000"/>
              </a:buClr>
            </a:pPr>
            <a:r>
              <a:rPr lang="hr-HR" dirty="0" smtClean="0">
                <a:solidFill>
                  <a:schemeClr val="bg2">
                    <a:lumMod val="50000"/>
                  </a:schemeClr>
                </a:solidFill>
              </a:rPr>
              <a:t>Zločin iz mržnje- otegotna okolnost, a ne  kazneno djelo </a:t>
            </a:r>
          </a:p>
          <a:p>
            <a:pPr eaLnBrk="1" hangingPunct="1">
              <a:lnSpc>
                <a:spcPct val="80000"/>
              </a:lnSpc>
              <a:buNone/>
            </a:pPr>
            <a:endParaRPr lang="hr-HR" altLang="sr-Latn-RS" sz="2000" dirty="0" smtClean="0"/>
          </a:p>
          <a:p>
            <a:pPr eaLnBrk="1" hangingPunct="1">
              <a:lnSpc>
                <a:spcPct val="80000"/>
              </a:lnSpc>
              <a:buNone/>
            </a:pPr>
            <a:r>
              <a:rPr lang="hr-HR" altLang="sr-Latn-RS" sz="2000" dirty="0" smtClean="0">
                <a:solidFill>
                  <a:schemeClr val="bg2">
                    <a:lumMod val="50000"/>
                  </a:schemeClr>
                </a:solidFill>
              </a:rPr>
              <a:t>Vrlo nizak broj ove vrste postupaka: </a:t>
            </a:r>
          </a:p>
          <a:p>
            <a:pPr eaLnBrk="1" hangingPunct="1">
              <a:lnSpc>
                <a:spcPct val="80000"/>
              </a:lnSpc>
              <a:buNone/>
            </a:pPr>
            <a:r>
              <a:rPr lang="hr-HR" altLang="sr-Latn-RS" sz="2000" dirty="0" smtClean="0">
                <a:solidFill>
                  <a:schemeClr val="bg2">
                    <a:lumMod val="50000"/>
                  </a:schemeClr>
                </a:solidFill>
              </a:rPr>
              <a:t>		- 2014 – vođeno </a:t>
            </a:r>
            <a:r>
              <a:rPr lang="hr-HR" altLang="sr-Latn-RS" sz="2000" b="1" dirty="0" smtClean="0">
                <a:solidFill>
                  <a:schemeClr val="bg2">
                    <a:lumMod val="50000"/>
                  </a:schemeClr>
                </a:solidFill>
              </a:rPr>
              <a:t>19</a:t>
            </a:r>
            <a:r>
              <a:rPr lang="hr-HR" altLang="sr-Latn-RS" sz="2000" dirty="0" smtClean="0">
                <a:solidFill>
                  <a:schemeClr val="bg2">
                    <a:lumMod val="50000"/>
                  </a:schemeClr>
                </a:solidFill>
              </a:rPr>
              <a:t> postupaka  (</a:t>
            </a:r>
            <a:r>
              <a:rPr lang="hr-HR" altLang="sr-Latn-RS" sz="2000" b="1" dirty="0" smtClean="0">
                <a:solidFill>
                  <a:schemeClr val="bg2">
                    <a:lumMod val="50000"/>
                  </a:schemeClr>
                </a:solidFill>
              </a:rPr>
              <a:t>0</a:t>
            </a:r>
            <a:r>
              <a:rPr lang="hr-HR" altLang="sr-Latn-RS" sz="2000" dirty="0" smtClean="0">
                <a:solidFill>
                  <a:schemeClr val="bg2">
                    <a:lumMod val="50000"/>
                  </a:schemeClr>
                </a:solidFill>
              </a:rPr>
              <a:t> osuđujućih presuda)</a:t>
            </a:r>
          </a:p>
          <a:p>
            <a:pPr eaLnBrk="1" hangingPunct="1">
              <a:lnSpc>
                <a:spcPct val="80000"/>
              </a:lnSpc>
              <a:buNone/>
            </a:pPr>
            <a:r>
              <a:rPr lang="hr-HR" altLang="sr-Latn-RS" sz="2000" dirty="0" smtClean="0">
                <a:solidFill>
                  <a:schemeClr val="bg2">
                    <a:lumMod val="50000"/>
                  </a:schemeClr>
                </a:solidFill>
              </a:rPr>
              <a:t>              - 2015 – vođeno </a:t>
            </a:r>
            <a:r>
              <a:rPr lang="hr-HR" altLang="sr-Latn-RS" sz="2000" b="1" dirty="0" smtClean="0">
                <a:solidFill>
                  <a:schemeClr val="bg2">
                    <a:lumMod val="50000"/>
                  </a:schemeClr>
                </a:solidFill>
              </a:rPr>
              <a:t>12</a:t>
            </a:r>
            <a:r>
              <a:rPr lang="hr-HR" altLang="sr-Latn-RS" sz="2000" dirty="0" smtClean="0">
                <a:solidFill>
                  <a:schemeClr val="bg2">
                    <a:lumMod val="50000"/>
                  </a:schemeClr>
                </a:solidFill>
              </a:rPr>
              <a:t> postupaka (</a:t>
            </a:r>
            <a:r>
              <a:rPr lang="hr-HR" altLang="sr-Latn-RS" sz="2000" b="1" dirty="0" smtClean="0">
                <a:solidFill>
                  <a:schemeClr val="bg2">
                    <a:lumMod val="50000"/>
                  </a:schemeClr>
                </a:solidFill>
              </a:rPr>
              <a:t>2</a:t>
            </a:r>
            <a:r>
              <a:rPr lang="hr-HR" altLang="sr-Latn-RS" sz="2000" dirty="0" smtClean="0">
                <a:solidFill>
                  <a:schemeClr val="bg2">
                    <a:lumMod val="50000"/>
                  </a:schemeClr>
                </a:solidFill>
              </a:rPr>
              <a:t> osuđujuće presude)</a:t>
            </a:r>
          </a:p>
          <a:p>
            <a:pPr eaLnBrk="1" hangingPunct="1">
              <a:lnSpc>
                <a:spcPct val="80000"/>
              </a:lnSpc>
              <a:buNone/>
            </a:pPr>
            <a:r>
              <a:rPr lang="hr-HR" altLang="sr-Latn-RS" sz="2000" dirty="0" smtClean="0">
                <a:solidFill>
                  <a:schemeClr val="bg2">
                    <a:lumMod val="50000"/>
                  </a:schemeClr>
                </a:solidFill>
              </a:rPr>
              <a:t>              - 2016 – vođeno </a:t>
            </a:r>
            <a:r>
              <a:rPr lang="hr-HR" altLang="sr-Latn-RS" sz="2000" b="1" dirty="0" smtClean="0">
                <a:solidFill>
                  <a:schemeClr val="bg2">
                    <a:lumMod val="50000"/>
                  </a:schemeClr>
                </a:solidFill>
              </a:rPr>
              <a:t>14</a:t>
            </a:r>
            <a:r>
              <a:rPr lang="hr-HR" altLang="sr-Latn-RS" sz="2000" dirty="0" smtClean="0">
                <a:solidFill>
                  <a:schemeClr val="bg2">
                    <a:lumMod val="50000"/>
                  </a:schemeClr>
                </a:solidFill>
              </a:rPr>
              <a:t> postupaka (</a:t>
            </a:r>
            <a:r>
              <a:rPr lang="hr-HR" altLang="sr-Latn-RS" sz="2000" b="1" dirty="0" smtClean="0">
                <a:solidFill>
                  <a:schemeClr val="bg2">
                    <a:lumMod val="50000"/>
                  </a:schemeClr>
                </a:solidFill>
              </a:rPr>
              <a:t>3</a:t>
            </a:r>
            <a:r>
              <a:rPr lang="hr-HR" altLang="sr-Latn-RS" sz="2000" dirty="0" smtClean="0">
                <a:solidFill>
                  <a:schemeClr val="bg2">
                    <a:lumMod val="50000"/>
                  </a:schemeClr>
                </a:solidFill>
              </a:rPr>
              <a:t> osuđujuće presude)</a:t>
            </a:r>
          </a:p>
          <a:p>
            <a:pPr eaLnBrk="1" hangingPunct="1">
              <a:lnSpc>
                <a:spcPct val="80000"/>
              </a:lnSpc>
              <a:buNone/>
            </a:pPr>
            <a:r>
              <a:rPr lang="hr-HR" altLang="sr-Latn-RS" sz="2000" dirty="0" smtClean="0">
                <a:solidFill>
                  <a:schemeClr val="bg2">
                    <a:lumMod val="50000"/>
                  </a:schemeClr>
                </a:solidFill>
              </a:rPr>
              <a:t>              - 2017 – vođeno </a:t>
            </a:r>
            <a:r>
              <a:rPr lang="hr-HR" altLang="sr-Latn-RS" sz="2000" b="1" dirty="0" smtClean="0">
                <a:solidFill>
                  <a:schemeClr val="bg2">
                    <a:lumMod val="50000"/>
                  </a:schemeClr>
                </a:solidFill>
              </a:rPr>
              <a:t>15</a:t>
            </a:r>
            <a:r>
              <a:rPr lang="hr-HR" altLang="sr-Latn-RS" sz="2000" dirty="0" smtClean="0">
                <a:solidFill>
                  <a:schemeClr val="bg2">
                    <a:lumMod val="50000"/>
                  </a:schemeClr>
                </a:solidFill>
              </a:rPr>
              <a:t> postpaka (</a:t>
            </a:r>
            <a:r>
              <a:rPr lang="hr-HR" altLang="sr-Latn-RS" sz="2000" b="1" dirty="0" smtClean="0">
                <a:solidFill>
                  <a:schemeClr val="bg2">
                    <a:lumMod val="50000"/>
                  </a:schemeClr>
                </a:solidFill>
              </a:rPr>
              <a:t>1</a:t>
            </a:r>
            <a:r>
              <a:rPr lang="hr-HR" altLang="sr-Latn-RS" sz="2000" dirty="0" smtClean="0">
                <a:solidFill>
                  <a:schemeClr val="bg2">
                    <a:lumMod val="50000"/>
                  </a:schemeClr>
                </a:solidFill>
              </a:rPr>
              <a:t> osuđujuća presuda)</a:t>
            </a:r>
          </a:p>
          <a:p>
            <a:pPr eaLnBrk="1" hangingPunct="1">
              <a:lnSpc>
                <a:spcPct val="80000"/>
              </a:lnSpc>
              <a:buNone/>
            </a:pPr>
            <a:endParaRPr lang="hr-HR" altLang="sr-Latn-RS" sz="2000" dirty="0" smtClean="0">
              <a:solidFill>
                <a:schemeClr val="bg2">
                  <a:lumMod val="50000"/>
                </a:schemeClr>
              </a:solidFill>
            </a:endParaRPr>
          </a:p>
          <a:p>
            <a:pPr eaLnBrk="1" hangingPunct="1">
              <a:lnSpc>
                <a:spcPct val="80000"/>
              </a:lnSpc>
              <a:buNone/>
            </a:pPr>
            <a:r>
              <a:rPr lang="hr-HR" altLang="sr-Latn-RS" sz="2000" dirty="0" smtClean="0">
                <a:solidFill>
                  <a:schemeClr val="bg2">
                    <a:lumMod val="50000"/>
                  </a:schemeClr>
                </a:solidFill>
              </a:rPr>
              <a:t>- Zatvor uz izricanje uvjetne osude</a:t>
            </a:r>
            <a:endParaRPr lang="en-US" altLang="sr-Latn-RS" sz="2000" dirty="0" smtClean="0">
              <a:solidFill>
                <a:schemeClr val="bg2">
                  <a:lumMod val="50000"/>
                </a:schemeClr>
              </a:solidFill>
            </a:endParaRPr>
          </a:p>
        </p:txBody>
      </p:sp>
    </p:spTree>
    <p:extLst>
      <p:ext uri="{BB962C8B-B14F-4D97-AF65-F5344CB8AC3E}">
        <p14:creationId xmlns:p14="http://schemas.microsoft.com/office/powerpoint/2010/main" val="16066923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64704"/>
            <a:ext cx="7620000" cy="5636096"/>
          </a:xfrm>
        </p:spPr>
        <p:txBody>
          <a:bodyPr>
            <a:normAutofit lnSpcReduction="10000"/>
          </a:bodyPr>
          <a:lstStyle/>
          <a:p>
            <a:pPr marL="114300" indent="0" algn="just">
              <a:buNone/>
            </a:pPr>
            <a:r>
              <a:rPr lang="hr-HR" sz="1800" b="1" dirty="0" smtClean="0">
                <a:solidFill>
                  <a:schemeClr val="bg2">
                    <a:lumMod val="50000"/>
                  </a:schemeClr>
                </a:solidFill>
                <a:latin typeface="+mj-lt"/>
              </a:rPr>
              <a:t>Primjer – javno poticanje na nasije i mržnju </a:t>
            </a:r>
          </a:p>
          <a:p>
            <a:pPr marL="114300" indent="0" algn="just">
              <a:buNone/>
            </a:pPr>
            <a:r>
              <a:rPr lang="hr-HR" sz="1800" b="1" dirty="0" smtClean="0">
                <a:solidFill>
                  <a:schemeClr val="bg2">
                    <a:lumMod val="50000"/>
                  </a:schemeClr>
                </a:solidFill>
                <a:latin typeface="+mj-lt"/>
              </a:rPr>
              <a:t>             - povezanost aktualnih društvenih događaja s opisima kaznenih </a:t>
            </a:r>
          </a:p>
          <a:p>
            <a:pPr marL="114300" indent="0" algn="just">
              <a:buNone/>
            </a:pPr>
            <a:r>
              <a:rPr lang="hr-HR" sz="1800" b="1" dirty="0" smtClean="0">
                <a:solidFill>
                  <a:schemeClr val="bg2">
                    <a:lumMod val="50000"/>
                  </a:schemeClr>
                </a:solidFill>
                <a:latin typeface="+mj-lt"/>
              </a:rPr>
              <a:t>               (prekršajnih) djela </a:t>
            </a:r>
          </a:p>
          <a:p>
            <a:pPr marL="114300" indent="0" algn="just">
              <a:buNone/>
            </a:pPr>
            <a:endParaRPr lang="hr-HR" sz="1800" dirty="0" smtClean="0">
              <a:solidFill>
                <a:schemeClr val="bg2">
                  <a:lumMod val="50000"/>
                </a:schemeClr>
              </a:solidFill>
              <a:latin typeface="+mj-lt"/>
            </a:endParaRPr>
          </a:p>
          <a:p>
            <a:pPr marL="114300" indent="0" algn="just">
              <a:buFontTx/>
              <a:buChar char="-"/>
            </a:pPr>
            <a:r>
              <a:rPr lang="hr-HR" sz="1800" dirty="0" smtClean="0">
                <a:solidFill>
                  <a:schemeClr val="bg2">
                    <a:lumMod val="50000"/>
                  </a:schemeClr>
                </a:solidFill>
                <a:latin typeface="+mj-lt"/>
              </a:rPr>
              <a:t>Povodom rasprave o raspisivanju referenduma  u RH kojim bi se Ustavom</a:t>
            </a:r>
          </a:p>
          <a:p>
            <a:pPr marL="114300" indent="0" algn="just">
              <a:buNone/>
            </a:pPr>
            <a:r>
              <a:rPr lang="hr-HR" sz="1800" dirty="0" smtClean="0">
                <a:solidFill>
                  <a:schemeClr val="bg2">
                    <a:lumMod val="50000"/>
                  </a:schemeClr>
                </a:solidFill>
                <a:latin typeface="+mj-lt"/>
              </a:rPr>
              <a:t>  brak definirao kao zajednica žene i muškarca</a:t>
            </a:r>
          </a:p>
          <a:p>
            <a:pPr marL="114300" indent="0" algn="just">
              <a:buNone/>
            </a:pPr>
            <a:endParaRPr lang="hr-HR" sz="1800" dirty="0" smtClean="0">
              <a:solidFill>
                <a:schemeClr val="bg2">
                  <a:lumMod val="50000"/>
                </a:schemeClr>
              </a:solidFill>
              <a:latin typeface="+mj-lt"/>
            </a:endParaRPr>
          </a:p>
          <a:p>
            <a:pPr marL="114300" indent="0" algn="just">
              <a:buNone/>
            </a:pPr>
            <a:r>
              <a:rPr lang="hr-HR" sz="1800" dirty="0" smtClean="0">
                <a:solidFill>
                  <a:schemeClr val="bg2">
                    <a:lumMod val="50000"/>
                  </a:schemeClr>
                </a:solidFill>
                <a:latin typeface="+mj-lt"/>
              </a:rPr>
              <a:t>- Okrivljenik  na facebook stranici napisao: </a:t>
            </a:r>
            <a:endParaRPr lang="hr-HR" sz="1800" i="1" dirty="0" smtClean="0">
              <a:solidFill>
                <a:schemeClr val="bg2">
                  <a:lumMod val="50000"/>
                </a:schemeClr>
              </a:solidFill>
              <a:latin typeface="+mj-lt"/>
            </a:endParaRPr>
          </a:p>
          <a:p>
            <a:pPr marL="114300" indent="0" algn="just">
              <a:buNone/>
            </a:pPr>
            <a:r>
              <a:rPr lang="hr-HR" sz="1800" i="1" dirty="0" smtClean="0">
                <a:solidFill>
                  <a:schemeClr val="bg2">
                    <a:lumMod val="50000"/>
                  </a:schemeClr>
                </a:solidFill>
                <a:latin typeface="+mj-lt"/>
              </a:rPr>
              <a:t>„</a:t>
            </a:r>
            <a:r>
              <a:rPr lang="hr-HR" sz="1800" b="1" i="1" dirty="0" smtClean="0">
                <a:solidFill>
                  <a:schemeClr val="bg2">
                    <a:lumMod val="50000"/>
                  </a:schemeClr>
                </a:solidFill>
                <a:latin typeface="+mj-lt"/>
              </a:rPr>
              <a:t>Ubij</a:t>
            </a:r>
            <a:r>
              <a:rPr lang="hr-HR" sz="1800" b="1" i="1" dirty="0">
                <a:solidFill>
                  <a:schemeClr val="bg2">
                    <a:lumMod val="50000"/>
                  </a:schemeClr>
                </a:solidFill>
                <a:latin typeface="+mj-lt"/>
              </a:rPr>
              <a:t>, zakolji da </a:t>
            </a:r>
            <a:r>
              <a:rPr lang="hr-HR" sz="1800" b="1" i="1" u="sng" dirty="0">
                <a:solidFill>
                  <a:schemeClr val="bg2">
                    <a:lumMod val="50000"/>
                  </a:schemeClr>
                </a:solidFill>
                <a:latin typeface="+mj-lt"/>
              </a:rPr>
              <a:t>peder</a:t>
            </a:r>
            <a:r>
              <a:rPr lang="hr-HR" sz="1800" b="1" i="1" dirty="0">
                <a:solidFill>
                  <a:schemeClr val="bg2">
                    <a:lumMod val="50000"/>
                  </a:schemeClr>
                </a:solidFill>
                <a:latin typeface="+mj-lt"/>
              </a:rPr>
              <a:t> ne postoji! Oj Hitleru, ustani samo na pet minuta i riješi gorući problem na Zemlji s </a:t>
            </a:r>
            <a:r>
              <a:rPr lang="hr-HR" sz="1800" b="1" i="1" dirty="0" err="1">
                <a:solidFill>
                  <a:schemeClr val="bg2">
                    <a:lumMod val="50000"/>
                  </a:schemeClr>
                </a:solidFill>
                <a:latin typeface="+mj-lt"/>
              </a:rPr>
              <a:t>pederčinama</a:t>
            </a:r>
            <a:r>
              <a:rPr lang="hr-HR" sz="1800" b="1" i="1" dirty="0">
                <a:solidFill>
                  <a:schemeClr val="bg2">
                    <a:lumMod val="50000"/>
                  </a:schemeClr>
                </a:solidFill>
                <a:latin typeface="+mj-lt"/>
              </a:rPr>
              <a:t>! </a:t>
            </a:r>
            <a:r>
              <a:rPr lang="hr-HR" sz="1800" b="1" i="1" u="sng" dirty="0">
                <a:solidFill>
                  <a:schemeClr val="bg2">
                    <a:lumMod val="50000"/>
                  </a:schemeClr>
                </a:solidFill>
                <a:latin typeface="+mj-lt"/>
              </a:rPr>
              <a:t>Crnčuge</a:t>
            </a:r>
            <a:r>
              <a:rPr lang="hr-HR" sz="1800" b="1" i="1" dirty="0">
                <a:solidFill>
                  <a:schemeClr val="bg2">
                    <a:lumMod val="50000"/>
                  </a:schemeClr>
                </a:solidFill>
                <a:latin typeface="+mj-lt"/>
              </a:rPr>
              <a:t> ne diraj jer ćemo njih vratiti na drvo i dati im banane!</a:t>
            </a:r>
            <a:r>
              <a:rPr lang="hr-HR" sz="1800" b="1" dirty="0">
                <a:solidFill>
                  <a:schemeClr val="bg2">
                    <a:lumMod val="50000"/>
                  </a:schemeClr>
                </a:solidFill>
                <a:latin typeface="+mj-lt"/>
              </a:rPr>
              <a:t>“. </a:t>
            </a:r>
            <a:endParaRPr lang="hr-HR" sz="1800" b="1" dirty="0" smtClean="0">
              <a:solidFill>
                <a:schemeClr val="bg2">
                  <a:lumMod val="50000"/>
                </a:schemeClr>
              </a:solidFill>
              <a:latin typeface="+mj-lt"/>
            </a:endParaRPr>
          </a:p>
          <a:p>
            <a:pPr algn="just"/>
            <a:endParaRPr lang="hr-HR" sz="1800" i="1" dirty="0" smtClean="0">
              <a:solidFill>
                <a:schemeClr val="bg2">
                  <a:lumMod val="50000"/>
                </a:schemeClr>
              </a:solidFill>
              <a:latin typeface="+mj-lt"/>
            </a:endParaRPr>
          </a:p>
          <a:p>
            <a:pPr algn="just">
              <a:buNone/>
            </a:pPr>
            <a:r>
              <a:rPr lang="hr-HR" sz="1800" dirty="0" smtClean="0">
                <a:solidFill>
                  <a:schemeClr val="bg2">
                    <a:lumMod val="50000"/>
                  </a:schemeClr>
                </a:solidFill>
                <a:latin typeface="+mj-lt"/>
              </a:rPr>
              <a:t>Obrana – priznao djelo, riječ o šali </a:t>
            </a:r>
          </a:p>
          <a:p>
            <a:pPr marL="114300" indent="0" algn="just">
              <a:buNone/>
            </a:pPr>
            <a:endParaRPr lang="hr-HR" sz="1800" i="1" dirty="0">
              <a:solidFill>
                <a:schemeClr val="bg2">
                  <a:lumMod val="50000"/>
                </a:schemeClr>
              </a:solidFill>
              <a:latin typeface="+mj-lt"/>
            </a:endParaRPr>
          </a:p>
          <a:p>
            <a:pPr algn="just"/>
            <a:r>
              <a:rPr lang="hr-HR" sz="1800" dirty="0" smtClean="0">
                <a:solidFill>
                  <a:schemeClr val="bg2">
                    <a:lumMod val="50000"/>
                  </a:schemeClr>
                </a:solidFill>
                <a:latin typeface="+mj-lt"/>
              </a:rPr>
              <a:t>Proglašen krivim za kazneno djelo javnog poticanje na nasilje i mržnju uvjetovano </a:t>
            </a:r>
            <a:r>
              <a:rPr lang="hr-HR" sz="1800" b="1" u="sng" dirty="0" smtClean="0">
                <a:solidFill>
                  <a:schemeClr val="bg2">
                    <a:lumMod val="50000"/>
                  </a:schemeClr>
                </a:solidFill>
                <a:latin typeface="+mj-lt"/>
              </a:rPr>
              <a:t>bojom kože i spolnom orijentacijom</a:t>
            </a:r>
          </a:p>
          <a:p>
            <a:pPr algn="just"/>
            <a:endParaRPr lang="hr-HR" sz="1800" b="1" u="sng" dirty="0" smtClean="0">
              <a:solidFill>
                <a:schemeClr val="bg2">
                  <a:lumMod val="50000"/>
                </a:schemeClr>
              </a:solidFill>
              <a:latin typeface="+mj-lt"/>
            </a:endParaRPr>
          </a:p>
          <a:p>
            <a:pPr algn="just"/>
            <a:r>
              <a:rPr lang="hr-HR" sz="1800" dirty="0" smtClean="0">
                <a:solidFill>
                  <a:schemeClr val="bg2">
                    <a:lumMod val="50000"/>
                  </a:schemeClr>
                </a:solidFill>
                <a:latin typeface="+mj-lt"/>
              </a:rPr>
              <a:t>Osuđen na kaznu zatvora od 8 mjeseca, 2 godine uvjetno  </a:t>
            </a:r>
          </a:p>
          <a:p>
            <a:pPr marL="114300" indent="0" algn="just">
              <a:buNone/>
            </a:pPr>
            <a:endParaRPr lang="hr-HR" sz="1800" dirty="0">
              <a:solidFill>
                <a:schemeClr val="bg2">
                  <a:lumMod val="50000"/>
                </a:schemeClr>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6165304"/>
            <a:ext cx="15843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02188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algn="ctr" eaLnBrk="1" hangingPunct="1"/>
            <a:r>
              <a:rPr lang="hr-HR" altLang="en-US" sz="2400" b="1" dirty="0" smtClean="0"/>
              <a:t>Upravni sporovi vezani uz diskriminaciju </a:t>
            </a:r>
            <a:endParaRPr lang="en-US" altLang="en-US" sz="2400" b="1" dirty="0" smtClean="0"/>
          </a:p>
        </p:txBody>
      </p:sp>
      <p:sp>
        <p:nvSpPr>
          <p:cNvPr id="3" name="Content Placeholder 2"/>
          <p:cNvSpPr>
            <a:spLocks noGrp="1"/>
          </p:cNvSpPr>
          <p:nvPr>
            <p:ph idx="1"/>
          </p:nvPr>
        </p:nvSpPr>
        <p:spPr>
          <a:xfrm>
            <a:off x="539552" y="1571625"/>
            <a:ext cx="7704856" cy="4953719"/>
          </a:xfrm>
        </p:spPr>
        <p:txBody>
          <a:bodyPr>
            <a:normAutofit/>
          </a:bodyPr>
          <a:lstStyle/>
          <a:p>
            <a:pPr lvl="1">
              <a:buClr>
                <a:srgbClr val="C00000"/>
              </a:buClr>
              <a:buNone/>
            </a:pPr>
            <a:r>
              <a:rPr lang="hr-HR" altLang="sr-Latn-RS" b="1" dirty="0" smtClean="0">
                <a:solidFill>
                  <a:schemeClr val="bg2">
                    <a:lumMod val="50000"/>
                  </a:schemeClr>
                </a:solidFill>
              </a:rPr>
              <a:t>Ranija praksa</a:t>
            </a:r>
          </a:p>
          <a:p>
            <a:pPr lvl="1">
              <a:buClr>
                <a:srgbClr val="C00000"/>
              </a:buClr>
              <a:buFontTx/>
              <a:buChar char="-"/>
            </a:pPr>
            <a:r>
              <a:rPr lang="hr-HR" altLang="sr-Latn-RS" dirty="0" smtClean="0">
                <a:solidFill>
                  <a:schemeClr val="bg2">
                    <a:lumMod val="50000"/>
                  </a:schemeClr>
                </a:solidFill>
              </a:rPr>
              <a:t>uglavnom paušalno isticanje tužiteljevih argumenata o diskriminaciji kao jednom od razloga nezakonitosti pobijanog upravnog akta </a:t>
            </a:r>
          </a:p>
          <a:p>
            <a:pPr lvl="1">
              <a:buClr>
                <a:srgbClr val="C00000"/>
              </a:buClr>
              <a:buFontTx/>
              <a:buChar char="-"/>
            </a:pPr>
            <a:r>
              <a:rPr lang="hr-HR" altLang="sr-Latn-RS" sz="2000" dirty="0" smtClean="0">
                <a:solidFill>
                  <a:schemeClr val="bg2">
                    <a:lumMod val="50000"/>
                  </a:schemeClr>
                </a:solidFill>
              </a:rPr>
              <a:t>“sporedni” argumenti nezakonitosti </a:t>
            </a:r>
          </a:p>
          <a:p>
            <a:pPr lvl="1">
              <a:buClr>
                <a:srgbClr val="C00000"/>
              </a:buClr>
              <a:buFontTx/>
              <a:buChar char="-"/>
            </a:pPr>
            <a:r>
              <a:rPr lang="hr-HR" altLang="sr-Latn-RS" dirty="0" smtClean="0">
                <a:solidFill>
                  <a:schemeClr val="bg2">
                    <a:lumMod val="50000"/>
                  </a:schemeClr>
                </a:solidFill>
              </a:rPr>
              <a:t>skromnije poznavanje zakonskih uvjeta utvrđenja diskriminacije </a:t>
            </a:r>
          </a:p>
          <a:p>
            <a:pPr lvl="1">
              <a:buClr>
                <a:srgbClr val="C00000"/>
              </a:buClr>
              <a:buFontTx/>
              <a:buChar char="-"/>
            </a:pPr>
            <a:endParaRPr lang="hr-HR" altLang="sr-Latn-RS" dirty="0" smtClean="0">
              <a:solidFill>
                <a:schemeClr val="bg2">
                  <a:lumMod val="50000"/>
                </a:schemeClr>
              </a:solidFill>
            </a:endParaRPr>
          </a:p>
          <a:p>
            <a:pPr lvl="1">
              <a:buClr>
                <a:srgbClr val="C00000"/>
              </a:buClr>
              <a:buFontTx/>
              <a:buChar char="-"/>
            </a:pPr>
            <a:endParaRPr lang="hr-HR" altLang="sr-Latn-RS" dirty="0" smtClean="0">
              <a:solidFill>
                <a:schemeClr val="bg2">
                  <a:lumMod val="50000"/>
                </a:schemeClr>
              </a:solidFill>
            </a:endParaRPr>
          </a:p>
          <a:p>
            <a:pPr lvl="1">
              <a:buClr>
                <a:srgbClr val="C00000"/>
              </a:buClr>
              <a:buNone/>
            </a:pPr>
            <a:r>
              <a:rPr lang="hr-HR" altLang="sr-Latn-RS" b="1" dirty="0" smtClean="0">
                <a:solidFill>
                  <a:schemeClr val="bg2">
                    <a:lumMod val="50000"/>
                  </a:schemeClr>
                </a:solidFill>
              </a:rPr>
              <a:t>Promjena prakse </a:t>
            </a:r>
          </a:p>
          <a:p>
            <a:pPr lvl="1">
              <a:buClr>
                <a:srgbClr val="C00000"/>
              </a:buClr>
              <a:buFontTx/>
              <a:buChar char="-"/>
            </a:pPr>
            <a:r>
              <a:rPr lang="hr-HR" altLang="sr-Latn-RS" dirty="0" smtClean="0">
                <a:solidFill>
                  <a:schemeClr val="bg2">
                    <a:lumMod val="50000"/>
                  </a:schemeClr>
                </a:solidFill>
              </a:rPr>
              <a:t>Argumenti tužitelja sve više elaborirani</a:t>
            </a:r>
          </a:p>
          <a:p>
            <a:pPr lvl="1">
              <a:buClr>
                <a:srgbClr val="C00000"/>
              </a:buClr>
              <a:buFontTx/>
              <a:buChar char="-"/>
            </a:pPr>
            <a:r>
              <a:rPr lang="hr-HR" altLang="sr-Latn-RS" dirty="0" smtClean="0">
                <a:solidFill>
                  <a:schemeClr val="bg2">
                    <a:lumMod val="50000"/>
                  </a:schemeClr>
                </a:solidFill>
              </a:rPr>
              <a:t>Očitovanje upravnog suda i edukativnog karaktera </a:t>
            </a:r>
          </a:p>
          <a:p>
            <a:pPr lvl="1">
              <a:buClr>
                <a:srgbClr val="C00000"/>
              </a:buClr>
              <a:buNone/>
            </a:pPr>
            <a:endParaRPr lang="hr-HR" altLang="sr-Latn-RS" dirty="0" smtClean="0">
              <a:solidFill>
                <a:schemeClr val="bg2">
                  <a:lumMod val="50000"/>
                </a:schemeClr>
              </a:solidFill>
            </a:endParaRPr>
          </a:p>
          <a:p>
            <a:pPr lvl="1">
              <a:buClr>
                <a:srgbClr val="C00000"/>
              </a:buClr>
              <a:buFontTx/>
              <a:buChar char="-"/>
            </a:pPr>
            <a:r>
              <a:rPr lang="hr-HR" altLang="sr-Latn-RS" dirty="0" smtClean="0">
                <a:solidFill>
                  <a:schemeClr val="bg2">
                    <a:lumMod val="50000"/>
                  </a:schemeClr>
                </a:solidFill>
              </a:rPr>
              <a:t>Sudska praksa još u razvoju.</a:t>
            </a:r>
          </a:p>
        </p:txBody>
      </p:sp>
    </p:spTree>
    <p:extLst>
      <p:ext uri="{BB962C8B-B14F-4D97-AF65-F5344CB8AC3E}">
        <p14:creationId xmlns:p14="http://schemas.microsoft.com/office/powerpoint/2010/main" val="16066923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9"/>
            <a:ext cx="7704856" cy="5544616"/>
          </a:xfrm>
        </p:spPr>
        <p:txBody>
          <a:bodyPr>
            <a:normAutofit/>
          </a:bodyPr>
          <a:lstStyle/>
          <a:p>
            <a:pPr lvl="1">
              <a:buClr>
                <a:srgbClr val="C00000"/>
              </a:buClr>
              <a:buNone/>
            </a:pPr>
            <a:r>
              <a:rPr lang="hr-HR" altLang="sr-Latn-RS" sz="1800" dirty="0" smtClean="0">
                <a:solidFill>
                  <a:schemeClr val="bg2">
                    <a:lumMod val="50000"/>
                  </a:schemeClr>
                </a:solidFill>
              </a:rPr>
              <a:t>U nekim slučajevima argumenti o diskriminaciji – ključni argument nezakonitosti pobijanog upravnog akta </a:t>
            </a:r>
          </a:p>
          <a:p>
            <a:pPr lvl="1">
              <a:buClr>
                <a:srgbClr val="C00000"/>
              </a:buClr>
              <a:buNone/>
            </a:pPr>
            <a:endParaRPr lang="hr-HR" altLang="sr-Latn-RS" sz="1800" dirty="0" smtClean="0">
              <a:solidFill>
                <a:schemeClr val="bg2">
                  <a:lumMod val="50000"/>
                </a:schemeClr>
              </a:solidFill>
            </a:endParaRPr>
          </a:p>
          <a:p>
            <a:pPr lvl="1">
              <a:buClr>
                <a:srgbClr val="C00000"/>
              </a:buClr>
              <a:buNone/>
            </a:pPr>
            <a:r>
              <a:rPr lang="hr-HR" altLang="sr-Latn-RS" sz="1800" b="1" dirty="0" smtClean="0">
                <a:solidFill>
                  <a:schemeClr val="bg2">
                    <a:lumMod val="50000"/>
                  </a:schemeClr>
                </a:solidFill>
              </a:rPr>
              <a:t>Primjer – obveza plaćanja poreza na nasljeđenu nekretninu </a:t>
            </a:r>
          </a:p>
          <a:p>
            <a:pPr lvl="1">
              <a:buClr>
                <a:srgbClr val="C00000"/>
              </a:buClr>
              <a:buNone/>
            </a:pPr>
            <a:r>
              <a:rPr lang="hr-HR" altLang="sr-Latn-RS" sz="1800" b="1" dirty="0" smtClean="0">
                <a:solidFill>
                  <a:schemeClr val="bg2">
                    <a:lumMod val="50000"/>
                  </a:schemeClr>
                </a:solidFill>
              </a:rPr>
              <a:t>                 izvanbračnog druga </a:t>
            </a:r>
          </a:p>
          <a:p>
            <a:pPr lvl="1">
              <a:buClr>
                <a:srgbClr val="C00000"/>
              </a:buClr>
              <a:buNone/>
            </a:pPr>
            <a:endParaRPr lang="hr-HR" altLang="sr-Latn-RS" sz="1800" dirty="0" smtClean="0">
              <a:solidFill>
                <a:schemeClr val="bg2">
                  <a:lumMod val="50000"/>
                </a:schemeClr>
              </a:solidFill>
            </a:endParaRPr>
          </a:p>
          <a:p>
            <a:pPr lvl="1">
              <a:buClr>
                <a:srgbClr val="C00000"/>
              </a:buClr>
              <a:buFontTx/>
              <a:buChar char="-"/>
            </a:pPr>
            <a:r>
              <a:rPr lang="hr-HR" altLang="sr-Latn-RS" sz="1800" dirty="0" smtClean="0">
                <a:solidFill>
                  <a:schemeClr val="bg2">
                    <a:lumMod val="50000"/>
                  </a:schemeClr>
                </a:solidFill>
              </a:rPr>
              <a:t>Izostanak primjene generalnih propisa kojima se jamči pravo jednakosti bračnih i izvanbračnih zajednica </a:t>
            </a:r>
          </a:p>
          <a:p>
            <a:pPr lvl="1">
              <a:buClr>
                <a:srgbClr val="C00000"/>
              </a:buClr>
              <a:buFontTx/>
              <a:buChar char="-"/>
            </a:pPr>
            <a:r>
              <a:rPr lang="hr-HR" altLang="sr-Latn-RS" sz="1800" dirty="0" smtClean="0">
                <a:solidFill>
                  <a:schemeClr val="bg2">
                    <a:lumMod val="50000"/>
                  </a:schemeClr>
                </a:solidFill>
              </a:rPr>
              <a:t>Obiteljski zakon, Zakon o nasljeđivanju </a:t>
            </a:r>
          </a:p>
          <a:p>
            <a:pPr lvl="1">
              <a:buClr>
                <a:srgbClr val="C00000"/>
              </a:buClr>
              <a:buFontTx/>
              <a:buChar char="-"/>
            </a:pPr>
            <a:r>
              <a:rPr lang="hr-HR" altLang="sr-Latn-RS" sz="1800" dirty="0" smtClean="0">
                <a:solidFill>
                  <a:schemeClr val="bg2">
                    <a:lumMod val="50000"/>
                  </a:schemeClr>
                </a:solidFill>
              </a:rPr>
              <a:t>Zakon o porezu na promet nekretnina </a:t>
            </a:r>
          </a:p>
          <a:p>
            <a:pPr lvl="1">
              <a:buClr>
                <a:srgbClr val="C00000"/>
              </a:buClr>
              <a:buFontTx/>
              <a:buChar char="-"/>
            </a:pPr>
            <a:endParaRPr lang="hr-HR" altLang="sr-Latn-RS" sz="1800" dirty="0" smtClean="0">
              <a:solidFill>
                <a:schemeClr val="bg2">
                  <a:lumMod val="50000"/>
                </a:schemeClr>
              </a:solidFill>
            </a:endParaRPr>
          </a:p>
          <a:p>
            <a:pPr lvl="1">
              <a:buClr>
                <a:srgbClr val="C00000"/>
              </a:buClr>
              <a:buNone/>
            </a:pPr>
            <a:r>
              <a:rPr lang="hr-HR" altLang="sr-Latn-RS" sz="1800" dirty="0" smtClean="0">
                <a:solidFill>
                  <a:schemeClr val="bg2">
                    <a:lumMod val="50000"/>
                  </a:schemeClr>
                </a:solidFill>
              </a:rPr>
              <a:t>Presuda – odbijen tužbeni zahtjev </a:t>
            </a:r>
          </a:p>
          <a:p>
            <a:pPr lvl="1">
              <a:buClr>
                <a:srgbClr val="C00000"/>
              </a:buClr>
              <a:buNone/>
            </a:pPr>
            <a:r>
              <a:rPr lang="hr-HR" altLang="sr-Latn-RS" sz="1800" dirty="0" smtClean="0">
                <a:solidFill>
                  <a:schemeClr val="bg2">
                    <a:lumMod val="50000"/>
                  </a:schemeClr>
                </a:solidFill>
              </a:rPr>
              <a:t>                - u stvarima utvrđivanja poreza na promet nekretnina – </a:t>
            </a:r>
            <a:r>
              <a:rPr lang="hr-HR" altLang="sr-Latn-RS" sz="1800" i="1" dirty="0" smtClean="0">
                <a:solidFill>
                  <a:schemeClr val="bg2">
                    <a:lumMod val="50000"/>
                  </a:schemeClr>
                </a:solidFill>
              </a:rPr>
              <a:t>lex specialis</a:t>
            </a:r>
          </a:p>
          <a:p>
            <a:pPr lvl="1">
              <a:buClr>
                <a:srgbClr val="C00000"/>
              </a:buClr>
              <a:buNone/>
            </a:pPr>
            <a:r>
              <a:rPr lang="hr-HR" altLang="sr-Latn-RS" sz="1800" i="1" dirty="0" smtClean="0">
                <a:solidFill>
                  <a:schemeClr val="bg2">
                    <a:lumMod val="50000"/>
                  </a:schemeClr>
                </a:solidFill>
              </a:rPr>
              <a:t>               - </a:t>
            </a:r>
            <a:r>
              <a:rPr lang="hr-HR" altLang="sr-Latn-RS" sz="1800" dirty="0" smtClean="0">
                <a:solidFill>
                  <a:schemeClr val="bg2">
                    <a:lumMod val="50000"/>
                  </a:schemeClr>
                </a:solidFill>
              </a:rPr>
              <a:t>izvanbračni drug nije ovlaštenik oslobođenja od plaćanja poreza na</a:t>
            </a:r>
          </a:p>
          <a:p>
            <a:pPr lvl="1">
              <a:buClr>
                <a:srgbClr val="C00000"/>
              </a:buClr>
              <a:buNone/>
            </a:pPr>
            <a:r>
              <a:rPr lang="hr-HR" altLang="sr-Latn-RS" sz="1800" dirty="0" smtClean="0">
                <a:solidFill>
                  <a:schemeClr val="bg2">
                    <a:lumMod val="50000"/>
                  </a:schemeClr>
                </a:solidFill>
              </a:rPr>
              <a:t>                 promet nekretnine = nisu izjednačeni bračni i izvanbračni drug  </a:t>
            </a:r>
          </a:p>
        </p:txBody>
      </p:sp>
    </p:spTree>
    <p:extLst>
      <p:ext uri="{BB962C8B-B14F-4D97-AF65-F5344CB8AC3E}">
        <p14:creationId xmlns:p14="http://schemas.microsoft.com/office/powerpoint/2010/main" val="16066923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229" y="2348880"/>
            <a:ext cx="7620000" cy="1143000"/>
          </a:xfrm>
        </p:spPr>
        <p:txBody>
          <a:bodyPr/>
          <a:lstStyle/>
          <a:p>
            <a:pPr algn="ctr"/>
            <a:r>
              <a:rPr lang="hr-HR" sz="5400" dirty="0" smtClean="0"/>
              <a:t>Hvala!</a:t>
            </a:r>
            <a:endParaRPr lang="hr-HR" sz="5400" dirty="0"/>
          </a:p>
        </p:txBody>
      </p:sp>
      <p:sp>
        <p:nvSpPr>
          <p:cNvPr id="3" name="Content Placeholder 2"/>
          <p:cNvSpPr>
            <a:spLocks noGrp="1"/>
          </p:cNvSpPr>
          <p:nvPr>
            <p:ph idx="1"/>
          </p:nvPr>
        </p:nvSpPr>
        <p:spPr>
          <a:xfrm>
            <a:off x="3000985" y="4211959"/>
            <a:ext cx="3168352" cy="1152129"/>
          </a:xfrm>
        </p:spPr>
        <p:txBody>
          <a:bodyPr>
            <a:normAutofit/>
          </a:bodyPr>
          <a:lstStyle/>
          <a:p>
            <a:pPr>
              <a:buFont typeface="Wingdings"/>
              <a:buChar char="8"/>
            </a:pPr>
            <a:endParaRPr lang="hr-HR" sz="1800" dirty="0" smtClean="0">
              <a:solidFill>
                <a:schemeClr val="tx2">
                  <a:lumMod val="60000"/>
                  <a:lumOff val="40000"/>
                </a:schemeClr>
              </a:solidFill>
              <a:latin typeface="+mj-lt"/>
              <a:hlinkClick r:id="rId2"/>
            </a:endParaRPr>
          </a:p>
          <a:p>
            <a:pPr marL="203400" indent="0">
              <a:buNone/>
            </a:pPr>
            <a:r>
              <a:rPr lang="hr-HR" sz="1800" dirty="0" smtClean="0">
                <a:solidFill>
                  <a:schemeClr val="tx2">
                    <a:lumMod val="60000"/>
                    <a:lumOff val="40000"/>
                  </a:schemeClr>
                </a:solidFill>
                <a:latin typeface="+mj-lt"/>
                <a:hlinkClick r:id="rId2"/>
              </a:rPr>
              <a:t>www.ombudsman.hr</a:t>
            </a:r>
            <a:endParaRPr lang="hr-HR" sz="1800" dirty="0" smtClean="0">
              <a:solidFill>
                <a:schemeClr val="tx2">
                  <a:lumMod val="60000"/>
                  <a:lumOff val="40000"/>
                </a:schemeClr>
              </a:solidFill>
              <a:latin typeface="+mj-lt"/>
            </a:endParaRPr>
          </a:p>
          <a:p>
            <a:pPr>
              <a:buFont typeface="Wingdings"/>
              <a:buChar char="8"/>
            </a:pPr>
            <a:endParaRPr lang="hr-HR" sz="1800" dirty="0">
              <a:solidFill>
                <a:schemeClr val="tx2">
                  <a:lumMod val="60000"/>
                  <a:lumOff val="40000"/>
                </a:schemeClr>
              </a:solidFill>
              <a:latin typeface="+mj-lt"/>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6434" y="5663855"/>
            <a:ext cx="2954826" cy="1024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4100" y="5128273"/>
            <a:ext cx="432048"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20640" y="5106728"/>
            <a:ext cx="2088232" cy="47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0447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Zašto niste ništa poduzeli?</a:t>
            </a:r>
            <a:endParaRPr lang="hr-HR" sz="2400" b="1"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457200" y="1780705"/>
            <a:ext cx="7620000" cy="4439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6055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a:t>Koliko slučajeva diskriminacije dođe do suda? </a:t>
            </a:r>
            <a:r>
              <a:rPr lang="hr-HR" sz="2400" dirty="0"/>
              <a:t/>
            </a:r>
            <a:br>
              <a:rPr lang="hr-HR" sz="2400" dirty="0"/>
            </a:br>
            <a:endParaRPr lang="hr-HR" sz="2400" b="1" dirty="0"/>
          </a:p>
        </p:txBody>
      </p:sp>
      <p:sp>
        <p:nvSpPr>
          <p:cNvPr id="3" name="Rezervirano mjesto sadržaja 2"/>
          <p:cNvSpPr>
            <a:spLocks noGrp="1"/>
          </p:cNvSpPr>
          <p:nvPr>
            <p:ph idx="1"/>
          </p:nvPr>
        </p:nvSpPr>
        <p:spPr/>
        <p:txBody>
          <a:bodyPr>
            <a:normAutofit/>
          </a:bodyPr>
          <a:lstStyle/>
          <a:p>
            <a:pPr marL="114300" indent="0">
              <a:buNone/>
            </a:pPr>
            <a:r>
              <a:rPr lang="hr-HR" sz="1800" b="1" dirty="0" smtClean="0">
                <a:solidFill>
                  <a:schemeClr val="bg2">
                    <a:lumMod val="50000"/>
                  </a:schemeClr>
                </a:solidFill>
              </a:rPr>
              <a:t>Oni koji su doživjeli diskriminaciju                       Kome biste se obratili da ste </a:t>
            </a:r>
          </a:p>
          <a:p>
            <a:pPr marL="114300" indent="0">
              <a:buNone/>
            </a:pPr>
            <a:r>
              <a:rPr lang="hr-HR" sz="1800" b="1" dirty="0" smtClean="0">
                <a:solidFill>
                  <a:schemeClr val="bg2">
                    <a:lumMod val="50000"/>
                  </a:schemeClr>
                </a:solidFill>
              </a:rPr>
              <a:t>           Što ste poduzeli? 			ili netko Vaš diskriminirani? </a:t>
            </a:r>
            <a:endParaRPr lang="hr-HR" sz="1800" b="1" dirty="0">
              <a:solidFill>
                <a:schemeClr val="bg2">
                  <a:lumMod val="50000"/>
                </a:schemeClr>
              </a:solidFill>
            </a:endParaRPr>
          </a:p>
          <a:p>
            <a:pPr marL="114300" indent="0">
              <a:buNone/>
            </a:pPr>
            <a:endParaRPr lang="hr-HR" sz="1800" dirty="0" smtClean="0">
              <a:solidFill>
                <a:schemeClr val="bg2">
                  <a:lumMod val="50000"/>
                </a:schemeClr>
              </a:solidFill>
            </a:endParaRPr>
          </a:p>
          <a:p>
            <a:pPr marL="114300" indent="0">
              <a:buNone/>
            </a:pPr>
            <a:r>
              <a:rPr lang="hr-HR" sz="1800" dirty="0" smtClean="0">
                <a:solidFill>
                  <a:schemeClr val="bg2">
                    <a:lumMod val="50000"/>
                  </a:schemeClr>
                </a:solidFill>
              </a:rPr>
              <a:t>30% - podnijeli privatnu tužbu                        17% - policiji </a:t>
            </a:r>
          </a:p>
          <a:p>
            <a:pPr marL="114300" indent="0">
              <a:buNone/>
            </a:pPr>
            <a:r>
              <a:rPr lang="hr-HR" sz="1800" dirty="0" smtClean="0">
                <a:solidFill>
                  <a:schemeClr val="bg2">
                    <a:lumMod val="50000"/>
                  </a:schemeClr>
                </a:solidFill>
              </a:rPr>
              <a:t>14% - obratili se nadređenima                        13% - pučkom pravobranitelju</a:t>
            </a:r>
          </a:p>
          <a:p>
            <a:pPr marL="114300" indent="0">
              <a:buNone/>
            </a:pPr>
            <a:r>
              <a:rPr lang="hr-HR" sz="1800" dirty="0" smtClean="0">
                <a:solidFill>
                  <a:schemeClr val="bg2">
                    <a:lumMod val="50000"/>
                  </a:schemeClr>
                </a:solidFill>
              </a:rPr>
              <a:t>14% - prijavili slučaj policiji                               8% - obitelji </a:t>
            </a:r>
          </a:p>
          <a:p>
            <a:pPr marL="114300" indent="0">
              <a:buNone/>
            </a:pPr>
            <a:r>
              <a:rPr lang="hr-HR" sz="1800" dirty="0" smtClean="0">
                <a:solidFill>
                  <a:schemeClr val="bg2">
                    <a:lumMod val="50000"/>
                  </a:schemeClr>
                </a:solidFill>
              </a:rPr>
              <a:t>11% - žalili se unutar organizacije                    6% - odvjetniku </a:t>
            </a:r>
          </a:p>
          <a:p>
            <a:pPr marL="114300" indent="0">
              <a:buNone/>
            </a:pPr>
            <a:r>
              <a:rPr lang="hr-HR" sz="1800" dirty="0" smtClean="0">
                <a:solidFill>
                  <a:schemeClr val="bg2">
                    <a:lumMod val="50000"/>
                  </a:schemeClr>
                </a:solidFill>
              </a:rPr>
              <a:t>11% - uzvratili napad                                         3% - sudu, državnom odvjetništvu</a:t>
            </a:r>
          </a:p>
          <a:p>
            <a:pPr marL="114300" indent="0">
              <a:buNone/>
            </a:pPr>
            <a:r>
              <a:rPr lang="hr-HR" sz="1800" dirty="0" smtClean="0">
                <a:solidFill>
                  <a:schemeClr val="bg2">
                    <a:lumMod val="50000"/>
                  </a:schemeClr>
                </a:solidFill>
              </a:rPr>
              <a:t>10% - dali otkaz, otišli u mirovinu </a:t>
            </a:r>
          </a:p>
          <a:p>
            <a:pPr marL="114300" indent="0">
              <a:buNone/>
            </a:pPr>
            <a:r>
              <a:rPr lang="hr-HR" sz="1800" dirty="0" smtClean="0">
                <a:solidFill>
                  <a:schemeClr val="bg2">
                    <a:lumMod val="50000"/>
                  </a:schemeClr>
                </a:solidFill>
              </a:rPr>
              <a:t> 				           </a:t>
            </a:r>
            <a:r>
              <a:rPr lang="hr-HR" sz="1800" u="sng" dirty="0" smtClean="0">
                <a:solidFill>
                  <a:schemeClr val="bg2">
                    <a:lumMod val="50000"/>
                  </a:schemeClr>
                </a:solidFill>
              </a:rPr>
              <a:t>30% - ne zna</a:t>
            </a:r>
            <a:endParaRPr lang="hr-HR" sz="1800" u="sng" dirty="0"/>
          </a:p>
        </p:txBody>
      </p:sp>
    </p:spTree>
    <p:extLst>
      <p:ext uri="{BB962C8B-B14F-4D97-AF65-F5344CB8AC3E}">
        <p14:creationId xmlns:p14="http://schemas.microsoft.com/office/powerpoint/2010/main" val="1196055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smtClean="0"/>
              <a:t>Koja grupa se najčešće susreće s diskriminacijom u Hrvatskoj? </a:t>
            </a:r>
            <a:endParaRPr lang="hr-HR" sz="2400" b="1"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457200" y="1827089"/>
            <a:ext cx="7620000" cy="4346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6055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a:t>Građanski postupci</a:t>
            </a:r>
            <a:r>
              <a:rPr lang="hr-HR" sz="2400" dirty="0"/>
              <a:t/>
            </a:r>
            <a:br>
              <a:rPr lang="hr-HR" sz="2400" dirty="0"/>
            </a:br>
            <a:endParaRPr lang="hr-HR" sz="2400" b="1" dirty="0"/>
          </a:p>
        </p:txBody>
      </p:sp>
      <p:sp>
        <p:nvSpPr>
          <p:cNvPr id="3" name="Rezervirano mjesto sadržaja 2"/>
          <p:cNvSpPr>
            <a:spLocks noGrp="1"/>
          </p:cNvSpPr>
          <p:nvPr>
            <p:ph idx="1"/>
          </p:nvPr>
        </p:nvSpPr>
        <p:spPr/>
        <p:txBody>
          <a:bodyPr>
            <a:normAutofit/>
          </a:bodyPr>
          <a:lstStyle/>
          <a:p>
            <a:pPr marL="114300" indent="0">
              <a:buNone/>
            </a:pPr>
            <a:r>
              <a:rPr lang="hr-HR" sz="1800" dirty="0" smtClean="0">
                <a:solidFill>
                  <a:schemeClr val="bg2">
                    <a:lumMod val="50000"/>
                  </a:schemeClr>
                </a:solidFill>
              </a:rPr>
              <a:t>Ministarstvo </a:t>
            </a:r>
            <a:r>
              <a:rPr lang="hr-HR" sz="1800" dirty="0">
                <a:solidFill>
                  <a:schemeClr val="bg2">
                    <a:lumMod val="50000"/>
                  </a:schemeClr>
                </a:solidFill>
              </a:rPr>
              <a:t>pravosuđa (statistički podatci) </a:t>
            </a:r>
            <a:endParaRPr lang="hr-HR" sz="1800" dirty="0" smtClean="0">
              <a:solidFill>
                <a:schemeClr val="bg2">
                  <a:lumMod val="50000"/>
                </a:schemeClr>
              </a:solidFill>
            </a:endParaRPr>
          </a:p>
          <a:p>
            <a:pPr marL="114300" indent="0">
              <a:buNone/>
            </a:pPr>
            <a:endParaRPr lang="hr-HR" sz="1800" dirty="0" smtClean="0">
              <a:solidFill>
                <a:schemeClr val="bg2">
                  <a:lumMod val="50000"/>
                </a:schemeClr>
              </a:solidFill>
            </a:endParaRPr>
          </a:p>
          <a:p>
            <a:pPr marL="114300" indent="0">
              <a:buNone/>
            </a:pPr>
            <a:r>
              <a:rPr lang="hr-HR" sz="1800" dirty="0" smtClean="0">
                <a:solidFill>
                  <a:schemeClr val="bg2">
                    <a:lumMod val="50000"/>
                  </a:schemeClr>
                </a:solidFill>
              </a:rPr>
              <a:t>2014 </a:t>
            </a:r>
            <a:r>
              <a:rPr lang="hr-HR" sz="1800" dirty="0">
                <a:solidFill>
                  <a:schemeClr val="bg2">
                    <a:lumMod val="50000"/>
                  </a:schemeClr>
                </a:solidFill>
              </a:rPr>
              <a:t>– </a:t>
            </a:r>
            <a:r>
              <a:rPr lang="hr-HR" sz="1800" b="1" dirty="0">
                <a:solidFill>
                  <a:schemeClr val="bg2">
                    <a:lumMod val="50000"/>
                  </a:schemeClr>
                </a:solidFill>
              </a:rPr>
              <a:t>148</a:t>
            </a:r>
            <a:r>
              <a:rPr lang="hr-HR" sz="1800" dirty="0">
                <a:solidFill>
                  <a:schemeClr val="bg2">
                    <a:lumMod val="50000"/>
                  </a:schemeClr>
                </a:solidFill>
              </a:rPr>
              <a:t> postupaka (31 pokrenuto, 117 preneseno) – </a:t>
            </a:r>
            <a:r>
              <a:rPr lang="hr-HR" sz="1800" b="1" dirty="0">
                <a:solidFill>
                  <a:schemeClr val="bg2">
                    <a:lumMod val="50000"/>
                  </a:schemeClr>
                </a:solidFill>
              </a:rPr>
              <a:t>0</a:t>
            </a:r>
            <a:r>
              <a:rPr lang="hr-HR" sz="1800" dirty="0">
                <a:solidFill>
                  <a:schemeClr val="bg2">
                    <a:lumMod val="50000"/>
                  </a:schemeClr>
                </a:solidFill>
              </a:rPr>
              <a:t> usvajajućih presuda</a:t>
            </a:r>
          </a:p>
          <a:p>
            <a:pPr marL="114300" indent="0">
              <a:buNone/>
            </a:pPr>
            <a:r>
              <a:rPr lang="hr-HR" sz="1800" dirty="0">
                <a:solidFill>
                  <a:schemeClr val="bg2">
                    <a:lumMod val="50000"/>
                  </a:schemeClr>
                </a:solidFill>
              </a:rPr>
              <a:t>2015 – </a:t>
            </a:r>
            <a:r>
              <a:rPr lang="hr-HR" sz="1800" b="1" dirty="0">
                <a:solidFill>
                  <a:schemeClr val="bg2">
                    <a:lumMod val="50000"/>
                  </a:schemeClr>
                </a:solidFill>
              </a:rPr>
              <a:t>219</a:t>
            </a:r>
            <a:r>
              <a:rPr lang="hr-HR" sz="1800" dirty="0">
                <a:solidFill>
                  <a:schemeClr val="bg2">
                    <a:lumMod val="50000"/>
                  </a:schemeClr>
                </a:solidFill>
              </a:rPr>
              <a:t> postupaka ( 93 pokrenuto, 126 </a:t>
            </a:r>
            <a:r>
              <a:rPr lang="hr-HR" sz="1800" dirty="0" smtClean="0">
                <a:solidFill>
                  <a:schemeClr val="bg2">
                    <a:lumMod val="50000"/>
                  </a:schemeClr>
                </a:solidFill>
              </a:rPr>
              <a:t>preneseno</a:t>
            </a:r>
            <a:r>
              <a:rPr lang="hr-HR" sz="1800" dirty="0">
                <a:solidFill>
                  <a:schemeClr val="bg2">
                    <a:lumMod val="50000"/>
                  </a:schemeClr>
                </a:solidFill>
              </a:rPr>
              <a:t>) – </a:t>
            </a:r>
            <a:r>
              <a:rPr lang="hr-HR" sz="1800" b="1" dirty="0">
                <a:solidFill>
                  <a:schemeClr val="bg2">
                    <a:lumMod val="50000"/>
                  </a:schemeClr>
                </a:solidFill>
              </a:rPr>
              <a:t>7</a:t>
            </a:r>
            <a:r>
              <a:rPr lang="hr-HR" sz="1800" dirty="0">
                <a:solidFill>
                  <a:schemeClr val="bg2">
                    <a:lumMod val="50000"/>
                  </a:schemeClr>
                </a:solidFill>
              </a:rPr>
              <a:t> usvajajućih presuda</a:t>
            </a:r>
          </a:p>
          <a:p>
            <a:pPr marL="114300" indent="0">
              <a:buNone/>
            </a:pPr>
            <a:r>
              <a:rPr lang="hr-HR" sz="1800" dirty="0">
                <a:solidFill>
                  <a:schemeClr val="bg2">
                    <a:lumMod val="50000"/>
                  </a:schemeClr>
                </a:solidFill>
              </a:rPr>
              <a:t>2016 – </a:t>
            </a:r>
            <a:r>
              <a:rPr lang="hr-HR" sz="1800" b="1" dirty="0">
                <a:solidFill>
                  <a:schemeClr val="bg2">
                    <a:lumMod val="50000"/>
                  </a:schemeClr>
                </a:solidFill>
              </a:rPr>
              <a:t>200</a:t>
            </a:r>
            <a:r>
              <a:rPr lang="hr-HR" sz="1800" dirty="0">
                <a:solidFill>
                  <a:schemeClr val="bg2">
                    <a:lumMod val="50000"/>
                  </a:schemeClr>
                </a:solidFill>
              </a:rPr>
              <a:t> postupaka (53 pokrenuto, 147 preneseno) – </a:t>
            </a:r>
            <a:r>
              <a:rPr lang="hr-HR" sz="1800" b="1" dirty="0">
                <a:solidFill>
                  <a:schemeClr val="bg2">
                    <a:lumMod val="50000"/>
                  </a:schemeClr>
                </a:solidFill>
              </a:rPr>
              <a:t>1</a:t>
            </a:r>
            <a:r>
              <a:rPr lang="hr-HR" sz="1800" dirty="0">
                <a:solidFill>
                  <a:schemeClr val="bg2">
                    <a:lumMod val="50000"/>
                  </a:schemeClr>
                </a:solidFill>
              </a:rPr>
              <a:t> usvajajuća presuda</a:t>
            </a:r>
          </a:p>
          <a:p>
            <a:pPr marL="114300" indent="0">
              <a:buNone/>
            </a:pPr>
            <a:r>
              <a:rPr lang="hr-HR" sz="1800" dirty="0">
                <a:solidFill>
                  <a:schemeClr val="bg2">
                    <a:lumMod val="50000"/>
                  </a:schemeClr>
                </a:solidFill>
              </a:rPr>
              <a:t>2017 </a:t>
            </a:r>
            <a:r>
              <a:rPr lang="hr-HR" sz="1800" dirty="0" smtClean="0">
                <a:solidFill>
                  <a:schemeClr val="bg2">
                    <a:lumMod val="50000"/>
                  </a:schemeClr>
                </a:solidFill>
              </a:rPr>
              <a:t>– </a:t>
            </a:r>
            <a:r>
              <a:rPr lang="hr-HR" sz="1800" b="1" dirty="0" smtClean="0">
                <a:solidFill>
                  <a:schemeClr val="bg2">
                    <a:lumMod val="50000"/>
                  </a:schemeClr>
                </a:solidFill>
              </a:rPr>
              <a:t>203</a:t>
            </a:r>
            <a:r>
              <a:rPr lang="hr-HR" sz="1800" dirty="0" smtClean="0">
                <a:solidFill>
                  <a:schemeClr val="bg2">
                    <a:lumMod val="50000"/>
                  </a:schemeClr>
                </a:solidFill>
              </a:rPr>
              <a:t> postupka (56 pokrenuto, 147 preneseno) – </a:t>
            </a:r>
            <a:r>
              <a:rPr lang="hr-HR" sz="1800" b="1" dirty="0" smtClean="0">
                <a:solidFill>
                  <a:schemeClr val="bg2">
                    <a:lumMod val="50000"/>
                  </a:schemeClr>
                </a:solidFill>
              </a:rPr>
              <a:t>7 </a:t>
            </a:r>
            <a:r>
              <a:rPr lang="hr-HR" sz="1800" dirty="0" smtClean="0">
                <a:solidFill>
                  <a:schemeClr val="bg2">
                    <a:lumMod val="50000"/>
                  </a:schemeClr>
                </a:solidFill>
              </a:rPr>
              <a:t>usvajajućih presuda</a:t>
            </a:r>
          </a:p>
          <a:p>
            <a:pPr marL="114300" indent="0">
              <a:buNone/>
            </a:pPr>
            <a:endParaRPr lang="hr-HR" sz="1800" dirty="0" smtClean="0">
              <a:solidFill>
                <a:schemeClr val="bg2">
                  <a:lumMod val="50000"/>
                </a:schemeClr>
              </a:solidFill>
            </a:endParaRPr>
          </a:p>
          <a:p>
            <a:pPr marL="114300" indent="0">
              <a:buNone/>
            </a:pPr>
            <a:r>
              <a:rPr lang="hr-HR" sz="1800" dirty="0" smtClean="0">
                <a:solidFill>
                  <a:schemeClr val="bg2">
                    <a:lumMod val="50000"/>
                  </a:schemeClr>
                </a:solidFill>
              </a:rPr>
              <a:t>Ali npr. </a:t>
            </a:r>
          </a:p>
          <a:p>
            <a:pPr marL="114300" indent="0">
              <a:buNone/>
            </a:pPr>
            <a:r>
              <a:rPr lang="hr-HR" sz="1800" dirty="0" smtClean="0">
                <a:solidFill>
                  <a:schemeClr val="bg2">
                    <a:lumMod val="50000"/>
                  </a:schemeClr>
                </a:solidFill>
              </a:rPr>
              <a:t>2017 -  56 pokrenutih građanskih postupaka vezanih uz diskriminaciju </a:t>
            </a:r>
          </a:p>
          <a:p>
            <a:pPr marL="114300" indent="0">
              <a:buNone/>
            </a:pPr>
            <a:r>
              <a:rPr lang="hr-HR" sz="1800" dirty="0" smtClean="0">
                <a:solidFill>
                  <a:schemeClr val="bg2">
                    <a:lumMod val="50000"/>
                  </a:schemeClr>
                </a:solidFill>
              </a:rPr>
              <a:t>          - 781 postupak </a:t>
            </a:r>
            <a:r>
              <a:rPr lang="hr-HR" sz="1800" b="1" u="sng" dirty="0" smtClean="0">
                <a:solidFill>
                  <a:schemeClr val="bg2">
                    <a:lumMod val="50000"/>
                  </a:schemeClr>
                </a:solidFill>
              </a:rPr>
              <a:t>pred pravobraniteljskim institucijama </a:t>
            </a:r>
          </a:p>
          <a:p>
            <a:pPr marL="114300" indent="0">
              <a:buNone/>
            </a:pPr>
            <a:endParaRPr lang="hr-HR" sz="1800" dirty="0" smtClean="0">
              <a:solidFill>
                <a:schemeClr val="bg2">
                  <a:lumMod val="50000"/>
                </a:schemeClr>
              </a:solidFill>
            </a:endParaRPr>
          </a:p>
          <a:p>
            <a:pPr marL="114300" indent="0">
              <a:buFontTx/>
              <a:buChar char="-"/>
            </a:pPr>
            <a:r>
              <a:rPr lang="hr-HR" sz="1800" dirty="0" smtClean="0">
                <a:solidFill>
                  <a:schemeClr val="bg2">
                    <a:lumMod val="50000"/>
                  </a:schemeClr>
                </a:solidFill>
              </a:rPr>
              <a:t>besplatan postupak                               - odluke nisu pravno obvezujuće</a:t>
            </a:r>
          </a:p>
          <a:p>
            <a:pPr marL="114300" indent="0">
              <a:buFontTx/>
              <a:buChar char="-"/>
            </a:pPr>
            <a:r>
              <a:rPr lang="hr-HR" sz="1800" dirty="0" smtClean="0">
                <a:solidFill>
                  <a:schemeClr val="bg2">
                    <a:lumMod val="50000"/>
                  </a:schemeClr>
                </a:solidFill>
              </a:rPr>
              <a:t>mogućnost anonimne pritužbe           - ne odlučuju o sankcijama </a:t>
            </a:r>
          </a:p>
          <a:p>
            <a:pPr marL="114300" indent="0">
              <a:buFontTx/>
              <a:buChar char="-"/>
            </a:pPr>
            <a:r>
              <a:rPr lang="hr-HR" sz="1800" dirty="0" smtClean="0">
                <a:solidFill>
                  <a:schemeClr val="bg2">
                    <a:lumMod val="50000"/>
                  </a:schemeClr>
                </a:solidFill>
              </a:rPr>
              <a:t>brže postupanje                                     - slabija procesna sredstva -dokazivanje</a:t>
            </a:r>
            <a:endParaRPr lang="hr-HR" sz="1800" dirty="0">
              <a:solidFill>
                <a:schemeClr val="bg2">
                  <a:lumMod val="50000"/>
                </a:schemeClr>
              </a:solidFill>
            </a:endParaRPr>
          </a:p>
        </p:txBody>
      </p:sp>
    </p:spTree>
    <p:extLst>
      <p:ext uri="{BB962C8B-B14F-4D97-AF65-F5344CB8AC3E}">
        <p14:creationId xmlns:p14="http://schemas.microsoft.com/office/powerpoint/2010/main" val="2496791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sz="2400" b="1" dirty="0"/>
              <a:t>Građanski </a:t>
            </a:r>
            <a:r>
              <a:rPr lang="hr-HR" sz="2400" b="1" dirty="0" smtClean="0"/>
              <a:t>postupci – duljina trajanja postupka</a:t>
            </a:r>
            <a:r>
              <a:rPr lang="hr-HR" sz="2400" dirty="0"/>
              <a:t/>
            </a:r>
            <a:br>
              <a:rPr lang="hr-HR" sz="2400" dirty="0"/>
            </a:br>
            <a:endParaRPr lang="hr-HR" sz="2400" b="1" dirty="0"/>
          </a:p>
        </p:txBody>
      </p:sp>
      <p:sp>
        <p:nvSpPr>
          <p:cNvPr id="3" name="Rezervirano mjesto sadržaja 2"/>
          <p:cNvSpPr>
            <a:spLocks noGrp="1"/>
          </p:cNvSpPr>
          <p:nvPr>
            <p:ph idx="1"/>
          </p:nvPr>
        </p:nvSpPr>
        <p:spPr/>
        <p:txBody>
          <a:bodyPr>
            <a:normAutofit/>
          </a:bodyPr>
          <a:lstStyle/>
          <a:p>
            <a:pPr marL="114300" indent="0">
              <a:buNone/>
            </a:pPr>
            <a:r>
              <a:rPr lang="hr-HR" sz="1800" dirty="0" smtClean="0">
                <a:solidFill>
                  <a:schemeClr val="bg2">
                    <a:lumMod val="50000"/>
                  </a:schemeClr>
                </a:solidFill>
              </a:rPr>
              <a:t>Ministarstvo </a:t>
            </a:r>
            <a:r>
              <a:rPr lang="hr-HR" sz="1800" dirty="0">
                <a:solidFill>
                  <a:schemeClr val="bg2">
                    <a:lumMod val="50000"/>
                  </a:schemeClr>
                </a:solidFill>
              </a:rPr>
              <a:t>pravosuđa (statistički podatci) </a:t>
            </a:r>
          </a:p>
          <a:p>
            <a:pPr marL="114300" indent="0">
              <a:buNone/>
            </a:pPr>
            <a:endParaRPr lang="hr-HR" sz="1800" dirty="0">
              <a:solidFill>
                <a:schemeClr val="bg2">
                  <a:lumMod val="50000"/>
                </a:schemeClr>
              </a:solidFill>
            </a:endParaRPr>
          </a:p>
          <a:p>
            <a:pPr marL="114300" indent="0">
              <a:buNone/>
            </a:pPr>
            <a:r>
              <a:rPr lang="hr-HR" sz="1800" dirty="0">
                <a:solidFill>
                  <a:schemeClr val="bg2">
                    <a:lumMod val="50000"/>
                  </a:schemeClr>
                </a:solidFill>
              </a:rPr>
              <a:t>Žurni postupci – ali -  većina postupaka traje dulje od 12 mjeseci </a:t>
            </a:r>
            <a:endParaRPr lang="hr-HR" sz="1800" dirty="0" smtClean="0">
              <a:solidFill>
                <a:schemeClr val="bg2">
                  <a:lumMod val="50000"/>
                </a:schemeClr>
              </a:solidFill>
            </a:endParaRPr>
          </a:p>
          <a:p>
            <a:pPr marL="114300" indent="0">
              <a:buNone/>
            </a:pPr>
            <a:endParaRPr lang="hr-HR" sz="1800" dirty="0">
              <a:solidFill>
                <a:schemeClr val="bg2">
                  <a:lumMod val="50000"/>
                </a:schemeClr>
              </a:solidFill>
            </a:endParaRPr>
          </a:p>
          <a:p>
            <a:pPr marL="114300" indent="0">
              <a:buNone/>
            </a:pPr>
            <a:r>
              <a:rPr lang="hr-HR" sz="1800" dirty="0">
                <a:solidFill>
                  <a:schemeClr val="bg2">
                    <a:lumMod val="50000"/>
                  </a:schemeClr>
                </a:solidFill>
              </a:rPr>
              <a:t>                 </a:t>
            </a:r>
            <a:r>
              <a:rPr lang="hr-HR" sz="1800" dirty="0" smtClean="0">
                <a:solidFill>
                  <a:schemeClr val="bg2">
                    <a:lumMod val="50000"/>
                  </a:schemeClr>
                </a:solidFill>
              </a:rPr>
              <a:t>npr</a:t>
            </a:r>
            <a:r>
              <a:rPr lang="hr-HR" sz="1800" dirty="0">
                <a:solidFill>
                  <a:schemeClr val="bg2">
                    <a:lumMod val="50000"/>
                  </a:schemeClr>
                </a:solidFill>
              </a:rPr>
              <a:t>. 2015. – riješena </a:t>
            </a:r>
            <a:r>
              <a:rPr lang="hr-HR" sz="1800" b="1" dirty="0">
                <a:solidFill>
                  <a:schemeClr val="bg2">
                    <a:lumMod val="50000"/>
                  </a:schemeClr>
                </a:solidFill>
              </a:rPr>
              <a:t>73</a:t>
            </a:r>
            <a:r>
              <a:rPr lang="hr-HR" sz="1800" dirty="0">
                <a:solidFill>
                  <a:schemeClr val="bg2">
                    <a:lumMod val="50000"/>
                  </a:schemeClr>
                </a:solidFill>
              </a:rPr>
              <a:t> predmeta – </a:t>
            </a:r>
            <a:r>
              <a:rPr lang="hr-HR" sz="1800" b="1" dirty="0">
                <a:solidFill>
                  <a:schemeClr val="bg2">
                    <a:lumMod val="50000"/>
                  </a:schemeClr>
                </a:solidFill>
              </a:rPr>
              <a:t>4</a:t>
            </a:r>
            <a:r>
              <a:rPr lang="hr-HR" sz="1800" dirty="0">
                <a:solidFill>
                  <a:schemeClr val="bg2">
                    <a:lumMod val="50000"/>
                  </a:schemeClr>
                </a:solidFill>
              </a:rPr>
              <a:t> kraće, a 69 dulje od 12 mjeseci</a:t>
            </a:r>
          </a:p>
          <a:p>
            <a:pPr marL="114300" indent="0">
              <a:buNone/>
            </a:pPr>
            <a:r>
              <a:rPr lang="hr-HR" sz="1800" dirty="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2016 – riješena </a:t>
            </a:r>
            <a:r>
              <a:rPr lang="hr-HR" sz="1800" b="1" dirty="0">
                <a:solidFill>
                  <a:schemeClr val="bg2">
                    <a:lumMod val="50000"/>
                  </a:schemeClr>
                </a:solidFill>
              </a:rPr>
              <a:t>44</a:t>
            </a:r>
            <a:r>
              <a:rPr lang="hr-HR" sz="1800" dirty="0">
                <a:solidFill>
                  <a:schemeClr val="bg2">
                    <a:lumMod val="50000"/>
                  </a:schemeClr>
                </a:solidFill>
              </a:rPr>
              <a:t> predmeta – </a:t>
            </a:r>
            <a:r>
              <a:rPr lang="hr-HR" sz="1800" b="1" dirty="0">
                <a:solidFill>
                  <a:schemeClr val="bg2">
                    <a:lumMod val="50000"/>
                  </a:schemeClr>
                </a:solidFill>
              </a:rPr>
              <a:t>10</a:t>
            </a:r>
            <a:r>
              <a:rPr lang="hr-HR" sz="1800" dirty="0">
                <a:solidFill>
                  <a:schemeClr val="bg2">
                    <a:lumMod val="50000"/>
                  </a:schemeClr>
                </a:solidFill>
              </a:rPr>
              <a:t> kraće, a 34 dulje od 12mjeseci)</a:t>
            </a:r>
          </a:p>
          <a:p>
            <a:pPr marL="114300" indent="0">
              <a:buNone/>
            </a:pPr>
            <a:r>
              <a:rPr lang="hr-HR" sz="1800" dirty="0">
                <a:solidFill>
                  <a:schemeClr val="bg2">
                    <a:lumMod val="50000"/>
                  </a:schemeClr>
                </a:solidFill>
              </a:rPr>
              <a:t>                  </a:t>
            </a:r>
            <a:r>
              <a:rPr lang="hr-HR" sz="1800" dirty="0" smtClean="0">
                <a:solidFill>
                  <a:schemeClr val="bg2">
                    <a:lumMod val="50000"/>
                  </a:schemeClr>
                </a:solidFill>
              </a:rPr>
              <a:t>      </a:t>
            </a:r>
            <a:r>
              <a:rPr lang="hr-HR" sz="1800" dirty="0">
                <a:solidFill>
                  <a:schemeClr val="bg2">
                    <a:lumMod val="50000"/>
                  </a:schemeClr>
                </a:solidFill>
              </a:rPr>
              <a:t>2017 – riješena </a:t>
            </a:r>
            <a:r>
              <a:rPr lang="hr-HR" sz="1800" b="1" dirty="0" smtClean="0">
                <a:solidFill>
                  <a:schemeClr val="bg2">
                    <a:lumMod val="50000"/>
                  </a:schemeClr>
                </a:solidFill>
              </a:rPr>
              <a:t>43</a:t>
            </a:r>
            <a:r>
              <a:rPr lang="hr-HR" sz="1800" dirty="0" smtClean="0">
                <a:solidFill>
                  <a:schemeClr val="bg2">
                    <a:lumMod val="50000"/>
                  </a:schemeClr>
                </a:solidFill>
              </a:rPr>
              <a:t> </a:t>
            </a:r>
            <a:r>
              <a:rPr lang="hr-HR" sz="1800" dirty="0">
                <a:solidFill>
                  <a:schemeClr val="bg2">
                    <a:lumMod val="50000"/>
                  </a:schemeClr>
                </a:solidFill>
              </a:rPr>
              <a:t>predmeta - </a:t>
            </a:r>
            <a:r>
              <a:rPr lang="hr-HR" sz="1800" b="1" dirty="0" smtClean="0">
                <a:solidFill>
                  <a:schemeClr val="bg2">
                    <a:lumMod val="50000"/>
                  </a:schemeClr>
                </a:solidFill>
              </a:rPr>
              <a:t>7</a:t>
            </a:r>
            <a:r>
              <a:rPr lang="hr-HR" sz="1800" dirty="0" smtClean="0">
                <a:solidFill>
                  <a:schemeClr val="bg2">
                    <a:lumMod val="50000"/>
                  </a:schemeClr>
                </a:solidFill>
              </a:rPr>
              <a:t> </a:t>
            </a:r>
            <a:r>
              <a:rPr lang="hr-HR" sz="1800" dirty="0">
                <a:solidFill>
                  <a:schemeClr val="bg2">
                    <a:lumMod val="50000"/>
                  </a:schemeClr>
                </a:solidFill>
              </a:rPr>
              <a:t>kraće, a </a:t>
            </a:r>
            <a:r>
              <a:rPr lang="hr-HR" sz="1800" dirty="0" smtClean="0">
                <a:solidFill>
                  <a:schemeClr val="bg2">
                    <a:lumMod val="50000"/>
                  </a:schemeClr>
                </a:solidFill>
              </a:rPr>
              <a:t>36 dulje </a:t>
            </a:r>
            <a:r>
              <a:rPr lang="hr-HR" sz="1800" dirty="0">
                <a:solidFill>
                  <a:schemeClr val="bg2">
                    <a:lumMod val="50000"/>
                  </a:schemeClr>
                </a:solidFill>
              </a:rPr>
              <a:t>od 12 mjeseci)</a:t>
            </a:r>
          </a:p>
          <a:p>
            <a:pPr marL="114300" indent="0">
              <a:buNone/>
            </a:pPr>
            <a:endParaRPr lang="hr-HR" sz="1800" dirty="0" smtClean="0">
              <a:solidFill>
                <a:schemeClr val="bg2">
                  <a:lumMod val="50000"/>
                </a:schemeClr>
              </a:solidFill>
            </a:endParaRPr>
          </a:p>
          <a:p>
            <a:pPr marL="114300" indent="0">
              <a:buNone/>
            </a:pPr>
            <a:endParaRPr lang="hr-HR" sz="1800" dirty="0" smtClean="0">
              <a:solidFill>
                <a:schemeClr val="bg2">
                  <a:lumMod val="50000"/>
                </a:schemeClr>
              </a:solidFill>
            </a:endParaRPr>
          </a:p>
          <a:p>
            <a:pPr marL="114300" indent="0">
              <a:buFontTx/>
              <a:buChar char="-"/>
            </a:pPr>
            <a:r>
              <a:rPr lang="hr-HR" sz="1800" b="1" dirty="0" smtClean="0">
                <a:solidFill>
                  <a:schemeClr val="bg2">
                    <a:lumMod val="50000"/>
                  </a:schemeClr>
                </a:solidFill>
              </a:rPr>
              <a:t>Troškovi postupka, dulje razdoblje moguće viktimizacije</a:t>
            </a:r>
          </a:p>
          <a:p>
            <a:pPr marL="114300" indent="0">
              <a:buFontTx/>
              <a:buChar char="-"/>
            </a:pPr>
            <a:endParaRPr lang="hr-HR" sz="1800" b="1" dirty="0" smtClean="0">
              <a:solidFill>
                <a:schemeClr val="bg2">
                  <a:lumMod val="50000"/>
                </a:schemeClr>
              </a:solidFill>
            </a:endParaRPr>
          </a:p>
          <a:p>
            <a:pPr marL="114300" indent="0">
              <a:buFontTx/>
              <a:buChar char="-"/>
            </a:pPr>
            <a:r>
              <a:rPr lang="hr-HR" sz="1800" b="1" dirty="0" smtClean="0">
                <a:solidFill>
                  <a:schemeClr val="bg2">
                    <a:lumMod val="50000"/>
                  </a:schemeClr>
                </a:solidFill>
              </a:rPr>
              <a:t>Izostanak brzog društvenog prijekora</a:t>
            </a:r>
          </a:p>
          <a:p>
            <a:pPr marL="114300" indent="0">
              <a:buFontTx/>
              <a:buChar char="-"/>
            </a:pPr>
            <a:endParaRPr lang="hr-HR" sz="1800" b="1" dirty="0" smtClean="0">
              <a:solidFill>
                <a:schemeClr val="bg2">
                  <a:lumMod val="50000"/>
                </a:schemeClr>
              </a:solidFill>
            </a:endParaRPr>
          </a:p>
          <a:p>
            <a:pPr marL="114300" indent="0">
              <a:buFontTx/>
              <a:buChar char="-"/>
            </a:pPr>
            <a:r>
              <a:rPr lang="hr-HR" sz="1800" b="1" dirty="0" smtClean="0">
                <a:solidFill>
                  <a:schemeClr val="bg2">
                    <a:lumMod val="50000"/>
                  </a:schemeClr>
                </a:solidFill>
              </a:rPr>
              <a:t>Gubitak na učinkovitom podizanju razine svijesti građana </a:t>
            </a:r>
            <a:r>
              <a:rPr lang="hr-HR" sz="1800" dirty="0" smtClean="0">
                <a:solidFill>
                  <a:schemeClr val="bg2">
                    <a:lumMod val="50000"/>
                  </a:schemeClr>
                </a:solidFill>
              </a:rPr>
              <a:t>(udružne tužbe)</a:t>
            </a:r>
          </a:p>
        </p:txBody>
      </p:sp>
    </p:spTree>
    <p:extLst>
      <p:ext uri="{BB962C8B-B14F-4D97-AF65-F5344CB8AC3E}">
        <p14:creationId xmlns:p14="http://schemas.microsoft.com/office/powerpoint/2010/main" val="2496791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usjednost">
  <a:themeElements>
    <a:clrScheme name="Građan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sjednost">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0</TotalTime>
  <Words>3117</Words>
  <Application>Microsoft Office PowerPoint</Application>
  <PresentationFormat>On-screen Show (4:3)</PresentationFormat>
  <Paragraphs>575</Paragraphs>
  <Slides>44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Cambria</vt:lpstr>
      <vt:lpstr>Georgia</vt:lpstr>
      <vt:lpstr>Wingdings</vt:lpstr>
      <vt:lpstr>Susjednost</vt:lpstr>
      <vt:lpstr>   „Sudska praksa u postupcima pred hrvatskim sudovima pokrenutima zbog diskriminacije“ </vt:lpstr>
      <vt:lpstr>Koliko slučajeva diskriminacije dođe do suda?  </vt:lpstr>
      <vt:lpstr>Koliko slučajeva diskriminacije dođe do suda?  </vt:lpstr>
      <vt:lpstr>Jeste li poduzeli kakve korake kako bi zaštitili svoja  prava? </vt:lpstr>
      <vt:lpstr>Zašto niste ništa poduzeli?</vt:lpstr>
      <vt:lpstr>Koliko slučajeva diskriminacije dođe do suda?  </vt:lpstr>
      <vt:lpstr>Koja grupa se najčešće susreće s diskriminacijom u Hrvatskoj? </vt:lpstr>
      <vt:lpstr>Građanski postupci </vt:lpstr>
      <vt:lpstr>Građanski postupci – duljina trajanja postupka </vt:lpstr>
      <vt:lpstr>Vrste tužbenih zahtjeva  </vt:lpstr>
      <vt:lpstr>Najčešće diskriminacijske osnove </vt:lpstr>
      <vt:lpstr>Izazovi u primjeni antidiskriminacijskog zakonodoavstva </vt:lpstr>
      <vt:lpstr>Izazovi</vt:lpstr>
      <vt:lpstr>Individualne tužbe</vt:lpstr>
      <vt:lpstr>Individualne tužbe</vt:lpstr>
      <vt:lpstr>Individualne tužbe</vt:lpstr>
      <vt:lpstr>Individualne tužbe – autonomija poslodavca</vt:lpstr>
      <vt:lpstr>Udružne antidiskriminacije tužbe  </vt:lpstr>
      <vt:lpstr>Udružne antidiskriminacije tužbe  </vt:lpstr>
      <vt:lpstr>PowerPoint Presentation</vt:lpstr>
      <vt:lpstr>PowerPoint Presentation</vt:lpstr>
      <vt:lpstr>PowerPoint Presentation</vt:lpstr>
      <vt:lpstr>PowerPoint Presentation</vt:lpstr>
      <vt:lpstr>PowerPoint Presentation</vt:lpstr>
      <vt:lpstr>Naknade štete  - pravična novčana naknada </vt:lpstr>
      <vt:lpstr>PowerPoint Presentation</vt:lpstr>
      <vt:lpstr>PowerPoint Presentation</vt:lpstr>
      <vt:lpstr>PowerPoint Presentation</vt:lpstr>
      <vt:lpstr>PowerPoint Presentation</vt:lpstr>
      <vt:lpstr>PowerPoint Presentation</vt:lpstr>
      <vt:lpstr>Prekršajni postupci vezani uz diskriminaciju  </vt:lpstr>
      <vt:lpstr>Specifičnosti prekršajnih postupaka </vt:lpstr>
      <vt:lpstr>Specifičnosti …</vt:lpstr>
      <vt:lpstr>Učinkovitost sankcija u prekršajnim postupcima  </vt:lpstr>
      <vt:lpstr>Učinkovitost sankcija …</vt:lpstr>
      <vt:lpstr>PowerPoint Presentation</vt:lpstr>
      <vt:lpstr>PowerPoint Presentation</vt:lpstr>
      <vt:lpstr>PowerPoint Presentation</vt:lpstr>
      <vt:lpstr>PowerPoint Presentation</vt:lpstr>
      <vt:lpstr>Kazneni postupci vezani uz diskriminaciju </vt:lpstr>
      <vt:lpstr>PowerPoint Presentation</vt:lpstr>
      <vt:lpstr>Upravni sporovi vezani uz diskriminaciju </vt:lpstr>
      <vt:lpstr>PowerPoint Presentation</vt:lpstr>
      <vt:lpstr>Hvala!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EQUINET SEMINAR  A question of faith. Religion and belief in the work of equality bodies  Engaging with policy-makers and producing policy recommendations</dc:title>
  <dc:creator>Nikolina Patalen</dc:creator>
  <cp:lastModifiedBy>ba-guest2</cp:lastModifiedBy>
  <cp:revision>592</cp:revision>
  <cp:lastPrinted>2016-06-08T15:49:37Z</cp:lastPrinted>
  <dcterms:created xsi:type="dcterms:W3CDTF">2015-10-23T08:06:50Z</dcterms:created>
  <dcterms:modified xsi:type="dcterms:W3CDTF">2018-12-25T11:17:24Z</dcterms:modified>
</cp:coreProperties>
</file>