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93" r:id="rId5"/>
    <p:sldId id="400" r:id="rId6"/>
    <p:sldId id="407" r:id="rId7"/>
    <p:sldId id="300" r:id="rId8"/>
    <p:sldId id="312" r:id="rId9"/>
    <p:sldId id="301" r:id="rId10"/>
    <p:sldId id="382" r:id="rId11"/>
    <p:sldId id="383" r:id="rId12"/>
    <p:sldId id="398" r:id="rId13"/>
    <p:sldId id="401" r:id="rId14"/>
    <p:sldId id="392" r:id="rId15"/>
    <p:sldId id="396" r:id="rId16"/>
    <p:sldId id="402" r:id="rId17"/>
    <p:sldId id="403" r:id="rId18"/>
    <p:sldId id="405" r:id="rId19"/>
    <p:sldId id="386" r:id="rId20"/>
    <p:sldId id="397" r:id="rId21"/>
    <p:sldId id="387" r:id="rId22"/>
    <p:sldId id="388" r:id="rId23"/>
    <p:sldId id="389" r:id="rId24"/>
    <p:sldId id="404" r:id="rId25"/>
    <p:sldId id="40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4C99"/>
    <a:srgbClr val="000000"/>
    <a:srgbClr val="663300"/>
    <a:srgbClr val="CC9900"/>
    <a:srgbClr val="FFFFFF"/>
    <a:srgbClr val="CC0000"/>
    <a:srgbClr val="FFFF99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4624" autoAdjust="0"/>
  </p:normalViewPr>
  <p:slideViewPr>
    <p:cSldViewPr showGuides="1">
      <p:cViewPr>
        <p:scale>
          <a:sx n="100" d="100"/>
          <a:sy n="100" d="100"/>
        </p:scale>
        <p:origin x="-120" y="-72"/>
      </p:cViewPr>
      <p:guideLst>
        <p:guide orient="horz" pos="799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image" Target="../media/image7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133525456292025E-2"/>
          <c:y val="2.3677392727544756E-2"/>
          <c:w val="0.95773294908741591"/>
          <c:h val="0.78589834148719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casework!$I$8</c:f>
              <c:strCache>
                <c:ptCount val="1"/>
                <c:pt idx="0">
                  <c:v>Working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2FA-4F38-8E1D-DC210E9A91B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22FA-4F38-8E1D-DC210E9A91B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22FA-4F38-8E1D-DC210E9A91B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2FA-4F38-8E1D-DC210E9A91B6}"/>
              </c:ext>
            </c:extLst>
          </c:dPt>
          <c:dLbls>
            <c:dLbl>
              <c:idx val="0"/>
              <c:layout>
                <c:manualLayout>
                  <c:x val="0"/>
                  <c:y val="5.03406736806943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2FA-4F38-8E1D-DC210E9A91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casework!$H$9:$H$13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(31 August)</c:v>
                </c:pt>
              </c:strCache>
            </c:strRef>
          </c:cat>
          <c:val>
            <c:numRef>
              <c:f>casework!$I$9:$I$13</c:f>
              <c:numCache>
                <c:formatCode>General</c:formatCode>
                <c:ptCount val="5"/>
                <c:pt idx="0">
                  <c:v>107</c:v>
                </c:pt>
                <c:pt idx="1">
                  <c:v>331</c:v>
                </c:pt>
                <c:pt idx="2">
                  <c:v>535</c:v>
                </c:pt>
                <c:pt idx="3">
                  <c:v>1125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FA-4F38-8E1D-DC210E9A91B6}"/>
            </c:ext>
          </c:extLst>
        </c:ser>
        <c:ser>
          <c:idx val="1"/>
          <c:order val="1"/>
          <c:tx>
            <c:strRef>
              <c:f>casework!$J$8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2FA-4F38-8E1D-DC210E9A91B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22FA-4F38-8E1D-DC210E9A91B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22FA-4F38-8E1D-DC210E9A91B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22FA-4F38-8E1D-DC210E9A91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casework!$H$9:$H$13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(31 August)</c:v>
                </c:pt>
              </c:strCache>
            </c:strRef>
          </c:cat>
          <c:val>
            <c:numRef>
              <c:f>casework!$J$9:$J$13</c:f>
              <c:numCache>
                <c:formatCode>General</c:formatCode>
                <c:ptCount val="5"/>
                <c:pt idx="0">
                  <c:v>1697</c:v>
                </c:pt>
                <c:pt idx="1">
                  <c:v>1883</c:v>
                </c:pt>
                <c:pt idx="2">
                  <c:v>1771</c:v>
                </c:pt>
                <c:pt idx="3">
                  <c:v>1425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2FA-4F38-8E1D-DC210E9A9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8138496"/>
        <c:axId val="68140032"/>
      </c:barChart>
      <c:barChart>
        <c:barDir val="col"/>
        <c:grouping val="clustered"/>
        <c:varyColors val="0"/>
        <c:ser>
          <c:idx val="3"/>
          <c:order val="2"/>
          <c:tx>
            <c:strRef>
              <c:f>casework!$K$8</c:f>
              <c:strCache>
                <c:ptCount val="1"/>
                <c:pt idx="0">
                  <c:v>Working 2018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casework!$H$9:$H$13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(31 August)</c:v>
                </c:pt>
              </c:strCache>
            </c:strRef>
          </c:cat>
          <c:val>
            <c:numRef>
              <c:f>casework!$K$9:$K$13</c:f>
              <c:numCache>
                <c:formatCode>General</c:formatCode>
                <c:ptCount val="5"/>
                <c:pt idx="4">
                  <c:v>1447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2FA-4F38-8E1D-DC210E9A91B6}"/>
            </c:ext>
          </c:extLst>
        </c:ser>
        <c:ser>
          <c:idx val="4"/>
          <c:order val="3"/>
          <c:tx>
            <c:strRef>
              <c:f>casework!$L$8</c:f>
              <c:strCache>
                <c:ptCount val="1"/>
                <c:pt idx="0">
                  <c:v>Closed 2018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casework!$H$9:$H$13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(31 August)</c:v>
                </c:pt>
              </c:strCache>
            </c:strRef>
          </c:cat>
          <c:val>
            <c:numRef>
              <c:f>casework!$L$9:$L$13</c:f>
              <c:numCache>
                <c:formatCode>General</c:formatCode>
                <c:ptCount val="5"/>
                <c:pt idx="4">
                  <c:v>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2FA-4F38-8E1D-DC210E9A9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34016"/>
        <c:axId val="70132480"/>
      </c:barChart>
      <c:lineChart>
        <c:grouping val="standard"/>
        <c:varyColors val="0"/>
        <c:ser>
          <c:idx val="2"/>
          <c:order val="4"/>
          <c:tx>
            <c:strRef>
              <c:f>casework!$M$8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square"/>
            <c:size val="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dPt>
            <c:idx val="4"/>
            <c:marker>
              <c:symbol val="none"/>
            </c:marker>
            <c:bubble3D val="0"/>
            <c:spPr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2FA-4F38-8E1D-DC210E9A91B6}"/>
              </c:ext>
            </c:extLst>
          </c:dPt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FA-4F38-8E1D-DC210E9A91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casework!$H$9:$H$13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(31 August)</c:v>
                </c:pt>
              </c:strCache>
            </c:strRef>
          </c:cat>
          <c:val>
            <c:numRef>
              <c:f>casework!$M$9:$M$13</c:f>
              <c:numCache>
                <c:formatCode>General</c:formatCode>
                <c:ptCount val="5"/>
                <c:pt idx="0">
                  <c:v>1804</c:v>
                </c:pt>
                <c:pt idx="1">
                  <c:v>2214</c:v>
                </c:pt>
                <c:pt idx="2">
                  <c:v>2306</c:v>
                </c:pt>
                <c:pt idx="3">
                  <c:v>2550</c:v>
                </c:pt>
                <c:pt idx="4">
                  <c:v>1809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22FA-4F38-8E1D-DC210E9A9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34016"/>
        <c:axId val="70132480"/>
      </c:lineChart>
      <c:catAx>
        <c:axId val="6813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68140032"/>
        <c:crosses val="autoZero"/>
        <c:auto val="1"/>
        <c:lblAlgn val="ctr"/>
        <c:lblOffset val="100"/>
        <c:noMultiLvlLbl val="0"/>
      </c:catAx>
      <c:valAx>
        <c:axId val="6814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138496"/>
        <c:crosses val="autoZero"/>
        <c:crossBetween val="between"/>
      </c:valAx>
      <c:valAx>
        <c:axId val="7013248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70134016"/>
        <c:crosses val="max"/>
        <c:crossBetween val="between"/>
      </c:valAx>
      <c:catAx>
        <c:axId val="701340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70132480"/>
        <c:crosses val="max"/>
        <c:auto val="1"/>
        <c:lblAlgn val="ctr"/>
        <c:lblOffset val="100"/>
        <c:noMultiLvlLbl val="0"/>
      </c:catAx>
      <c:spPr>
        <a:noFill/>
      </c:spPr>
    </c:plotArea>
    <c:legend>
      <c:legendPos val="b"/>
      <c:layout/>
      <c:overlay val="0"/>
      <c:spPr>
        <a:noFill/>
      </c:spPr>
    </c:legend>
    <c:plotVisOnly val="1"/>
    <c:dispBlanksAs val="gap"/>
    <c:showDLblsOverMax val="0"/>
  </c:chart>
  <c:spPr>
    <a:blipFill>
      <a:blip xmlns:r="http://schemas.openxmlformats.org/officeDocument/2006/relationships" r:embed="rId1"/>
      <a:stretch>
        <a:fillRect/>
      </a:stretch>
    </a:blip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70FF5-9EF3-473C-A27C-A4DA24E1AA82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76380-187D-4555-92F2-CE6DE77B9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80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76380-187D-4555-92F2-CE6DE77B9FC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45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76380-187D-4555-92F2-CE6DE77B9FC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01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76380-187D-4555-92F2-CE6DE77B9FC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18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en/6/65/Eurojust_logo.svg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e:Eurojust logo.sv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31766"/>
            <a:ext cx="1728192" cy="180920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 userDrawn="1"/>
        </p:nvSpPr>
        <p:spPr>
          <a:xfrm>
            <a:off x="683568" y="3356992"/>
            <a:ext cx="4176464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r>
              <a:rPr lang="en-US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+mj-ea"/>
                <a:cs typeface="Arial" pitchFamily="34" charset="0"/>
              </a:rPr>
              <a:t>Eurojust</a:t>
            </a:r>
            <a:endParaRPr lang="en-IE" sz="6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83568" y="4243735"/>
            <a:ext cx="4896544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400" kern="12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  <a:t>The European Union’s </a:t>
            </a:r>
            <a:br>
              <a:rPr lang="en-US" sz="2400" kern="12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</a:br>
            <a:r>
              <a:rPr lang="en-US" sz="2400" kern="12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  <a:t>Judicial Cooperation Unit</a:t>
            </a:r>
            <a:endParaRPr lang="en-IE" sz="2400" kern="120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144837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type The title for this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512989"/>
            <a:ext cx="7772400" cy="1500187"/>
          </a:xfrm>
        </p:spPr>
        <p:txBody>
          <a:bodyPr anchor="b" anchorCtr="0"/>
          <a:lstStyle>
            <a:lvl1pPr marL="0" indent="0" algn="r">
              <a:buNone/>
              <a:defRPr sz="20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type your name and job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4"/>
            <a:ext cx="8229600" cy="485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4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4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4040188" cy="7204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9138"/>
            <a:ext cx="4040188" cy="4137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413"/>
            <a:ext cx="4041775" cy="720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9138"/>
            <a:ext cx="4041775" cy="4137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1268413"/>
            <a:ext cx="7920880" cy="49688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5661248"/>
            <a:ext cx="7920880" cy="576064"/>
          </a:xfrm>
          <a:solidFill>
            <a:srgbClr val="000000">
              <a:alpha val="50196"/>
            </a:srgbClr>
          </a:solidFill>
        </p:spPr>
        <p:txBody>
          <a:bodyPr anchor="ctr" anchorCtr="0"/>
          <a:lstStyle>
            <a:lvl1pPr marL="0" indent="0" algn="ctr">
              <a:buNone/>
              <a:defRPr sz="1400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the picture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760640" cy="365125"/>
          </a:xfrm>
        </p:spPr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96336" y="6356350"/>
            <a:ext cx="792088" cy="365125"/>
          </a:xfrm>
        </p:spPr>
        <p:txBody>
          <a:bodyPr/>
          <a:lstStyle/>
          <a:p>
            <a:fld id="{D5BBC35B-A44B-4119-B8DA-DE9E3DFAD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11560" y="5733256"/>
            <a:ext cx="7920880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3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kern="1200" baseline="0" dirty="0" smtClean="0">
                <a:solidFill>
                  <a:srgbClr val="002060"/>
                </a:solidFill>
                <a:latin typeface="+mj-lt"/>
                <a:ea typeface="+mn-ea"/>
                <a:cs typeface="Arial" pitchFamily="34" charset="0"/>
              </a:rPr>
              <a:t>www.eurojust.europa.eu</a:t>
            </a:r>
            <a:endParaRPr lang="en-IE" sz="2000" kern="1200" baseline="0" dirty="0" smtClean="0">
              <a:solidFill>
                <a:srgbClr val="002060"/>
              </a:solidFill>
              <a:latin typeface="+mj-lt"/>
              <a:ea typeface="+mn-ea"/>
              <a:cs typeface="Arial" pitchFamily="34" charset="0"/>
            </a:endParaRPr>
          </a:p>
        </p:txBody>
      </p:sp>
      <p:pic>
        <p:nvPicPr>
          <p:cNvPr id="10" name="Picture 4" descr="File:Eurojust logo.sv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949" y="4725144"/>
            <a:ext cx="936103" cy="979983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611982" y="1700809"/>
            <a:ext cx="7920037" cy="576063"/>
          </a:xfrm>
        </p:spPr>
        <p:txBody>
          <a:bodyPr/>
          <a:lstStyle>
            <a:lvl1pPr marL="0" indent="0" algn="ctr">
              <a:buNone/>
              <a:defRPr b="1"/>
            </a:lvl1pPr>
            <a:lvl2pPr marL="0" indent="0" algn="ctr">
              <a:buNone/>
              <a:defRPr/>
            </a:lvl2pPr>
            <a:lvl3pPr marL="0" indent="0" algn="ctr">
              <a:spcBef>
                <a:spcPts val="1800"/>
              </a:spcBef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US" dirty="0" smtClean="0"/>
              <a:t>Type your name here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460432" y="6093296"/>
            <a:ext cx="683568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2276872"/>
            <a:ext cx="7920880" cy="504825"/>
          </a:xfrm>
        </p:spPr>
        <p:txBody>
          <a:bodyPr>
            <a:noAutofit/>
          </a:bodyPr>
          <a:lstStyle>
            <a:lvl1pPr algn="ctr">
              <a:buNone/>
              <a:defRPr sz="2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Type your job title here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11560" y="3212207"/>
            <a:ext cx="7920880" cy="504825"/>
          </a:xfrm>
        </p:spPr>
        <p:txBody>
          <a:bodyPr>
            <a:noAutofit/>
          </a:bodyPr>
          <a:lstStyle>
            <a:lvl1pPr algn="ctr"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Type your email address here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3716263"/>
            <a:ext cx="7920880" cy="504825"/>
          </a:xfrm>
        </p:spPr>
        <p:txBody>
          <a:bodyPr>
            <a:noAutofit/>
          </a:bodyPr>
          <a:lstStyle>
            <a:lvl1pPr algn="ctr">
              <a:buNone/>
              <a:defRPr sz="24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Type your contact number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7544" y="0"/>
            <a:ext cx="820891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rtl="0" eaLnBrk="1" latinLnBrk="0" hangingPunct="1">
              <a:lnSpc>
                <a:spcPts val="4400"/>
              </a:lnSpc>
              <a:spcBef>
                <a:spcPct val="0"/>
              </a:spcBef>
              <a:buNone/>
            </a:pPr>
            <a:r>
              <a:rPr lang="en-GB" sz="3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Contact Information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A5BB-F4CB-4776-A1CD-49D6C648309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File:Eurojust logo.sv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6364450"/>
            <a:ext cx="360040" cy="376918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fld id="{66139CD9-B6A6-4219-B9B0-2197EE2558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ile:Eurojust logo.sv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604448" y="6364450"/>
            <a:ext cx="360040" cy="376918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9" r:id="rId7"/>
    <p:sldLayoutId id="2147483685" r:id="rId8"/>
    <p:sldLayoutId id="2147483684" r:id="rId9"/>
  </p:sldLayoutIdLst>
  <p:hf hdr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3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56793"/>
            <a:ext cx="7772400" cy="165618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Data Protection At </a:t>
            </a:r>
            <a:r>
              <a:rPr lang="en-US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EUROJUST</a:t>
            </a:r>
            <a:r>
              <a:rPr lang="en-US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and exchange of personal data with third states</a:t>
            </a:r>
            <a:r>
              <a:rPr lang="en-US" dirty="0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n-US" dirty="0" smtClean="0">
                <a:latin typeface="Trebuchet MS" pitchFamily="34" charset="0"/>
                <a:cs typeface="Times New Roman" pitchFamily="18" charset="0"/>
              </a:rPr>
            </a:br>
            <a:endParaRPr lang="en-IE" dirty="0">
              <a:latin typeface="Trebuchet MS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85800" y="4089053"/>
            <a:ext cx="7772400" cy="1500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Diana Alonso Blas, LL.M.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DPO/ Head of DP service at Eurojust</a:t>
            </a:r>
          </a:p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1691680" y="6021288"/>
            <a:ext cx="5760640" cy="725165"/>
          </a:xfrm>
        </p:spPr>
        <p:txBody>
          <a:bodyPr/>
          <a:lstStyle/>
          <a:p>
            <a:r>
              <a:rPr lang="en-GB" dirty="0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4" descr="cid:image003.jpg@01CBD418.33D016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20177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1967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b="1" dirty="0" smtClean="0">
                <a:latin typeface="Trebuchet MS" pitchFamily="34" charset="0"/>
                <a:cs typeface="Times New Roman" pitchFamily="18" charset="0"/>
              </a:rPr>
              <a:t>Future DP regime: harmonised but robust, effective and tailor-made</a:t>
            </a:r>
            <a:endParaRPr lang="en-GB" sz="32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229600" cy="5589586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0" y="6356350"/>
            <a:ext cx="4463876" cy="365125"/>
          </a:xfrm>
        </p:spPr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19895" y="188913"/>
            <a:ext cx="7632700" cy="7921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067944" y="1268760"/>
            <a:ext cx="1368152" cy="9361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GB" dirty="0" smtClean="0">
                <a:solidFill>
                  <a:srgbClr val="000099"/>
                </a:solidFill>
              </a:rPr>
              <a:t>Eurojust: operational data regime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flipH="1">
            <a:off x="3492500" y="1557338"/>
            <a:ext cx="287338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9388" y="1124744"/>
            <a:ext cx="3168650" cy="6120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Revised Regulation 45/2001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Chapter VIII a </a:t>
            </a:r>
            <a:r>
              <a:rPr lang="en-US" sz="1600" b="1" i="1" dirty="0" smtClean="0">
                <a:solidFill>
                  <a:srgbClr val="000099"/>
                </a:solidFill>
              </a:rPr>
              <a:t>(</a:t>
            </a:r>
            <a:r>
              <a:rPr lang="en-US" sz="1600" b="1" i="1" dirty="0" err="1" smtClean="0">
                <a:solidFill>
                  <a:srgbClr val="000099"/>
                </a:solidFill>
              </a:rPr>
              <a:t>lex</a:t>
            </a:r>
            <a:r>
              <a:rPr lang="en-US" sz="1600" b="1" i="1" dirty="0" smtClean="0">
                <a:solidFill>
                  <a:srgbClr val="000099"/>
                </a:solidFill>
              </a:rPr>
              <a:t> </a:t>
            </a:r>
            <a:r>
              <a:rPr lang="en-US" sz="1600" b="1" i="1" dirty="0" err="1" smtClean="0">
                <a:solidFill>
                  <a:srgbClr val="000099"/>
                </a:solidFill>
              </a:rPr>
              <a:t>generalis</a:t>
            </a:r>
            <a:r>
              <a:rPr lang="en-US" sz="1600" b="1" i="1" dirty="0" smtClean="0">
                <a:solidFill>
                  <a:srgbClr val="000099"/>
                </a:solidFill>
              </a:rPr>
              <a:t>)</a:t>
            </a:r>
            <a:endParaRPr lang="en-US" sz="1600" b="1" i="1" dirty="0">
              <a:solidFill>
                <a:srgbClr val="000099"/>
              </a:solidFill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26535" y="1124744"/>
            <a:ext cx="3309961" cy="5733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400" b="1" dirty="0" smtClean="0">
                <a:solidFill>
                  <a:srgbClr val="000099"/>
                </a:solidFill>
              </a:rPr>
              <a:t>Eurojust Regulation </a:t>
            </a:r>
            <a:r>
              <a:rPr lang="en-GB" sz="1400" b="1" i="1" dirty="0" smtClean="0">
                <a:solidFill>
                  <a:srgbClr val="000099"/>
                </a:solidFill>
              </a:rPr>
              <a:t>(</a:t>
            </a:r>
            <a:r>
              <a:rPr lang="en-GB" sz="1400" b="1" i="1" dirty="0" err="1" smtClean="0">
                <a:solidFill>
                  <a:srgbClr val="000099"/>
                </a:solidFill>
              </a:rPr>
              <a:t>lex</a:t>
            </a:r>
            <a:r>
              <a:rPr lang="en-GB" sz="1400" b="1" i="1" dirty="0" smtClean="0">
                <a:solidFill>
                  <a:srgbClr val="000099"/>
                </a:solidFill>
              </a:rPr>
              <a:t> </a:t>
            </a:r>
            <a:r>
              <a:rPr lang="en-GB" sz="1400" b="1" i="1" dirty="0" err="1" smtClean="0">
                <a:solidFill>
                  <a:srgbClr val="000099"/>
                </a:solidFill>
              </a:rPr>
              <a:t>specialis</a:t>
            </a:r>
            <a:r>
              <a:rPr lang="en-GB" sz="1400" b="1" i="1" dirty="0" smtClean="0">
                <a:solidFill>
                  <a:srgbClr val="000099"/>
                </a:solidFill>
              </a:rPr>
              <a:t>) </a:t>
            </a:r>
            <a:endParaRPr lang="en-GB" sz="1400" b="1" i="1" dirty="0">
              <a:solidFill>
                <a:srgbClr val="000099"/>
              </a:solidFill>
            </a:endParaRPr>
          </a:p>
          <a:p>
            <a:pPr algn="just">
              <a:buFontTx/>
              <a:buChar char="-"/>
            </a:pPr>
            <a:r>
              <a:rPr lang="en-GB" sz="1200" dirty="0">
                <a:solidFill>
                  <a:srgbClr val="000099"/>
                </a:solidFill>
              </a:rPr>
              <a:t> </a:t>
            </a:r>
            <a:r>
              <a:rPr lang="en-GB" sz="1100" dirty="0" smtClean="0"/>
              <a:t>Exchanges of info between the MS and NMs</a:t>
            </a:r>
          </a:p>
          <a:p>
            <a:pPr algn="just">
              <a:buFontTx/>
              <a:buChar char="-"/>
            </a:pPr>
            <a:r>
              <a:rPr lang="en-GB" sz="1100" dirty="0"/>
              <a:t> </a:t>
            </a:r>
            <a:r>
              <a:rPr lang="en-GB" sz="1100" dirty="0" smtClean="0"/>
              <a:t>CMS, index and temporary work files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Processing of personal data by Eurojust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Processing of operational personal data 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Processing under the authority of EJ or processor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Time limits for storage of op. personal data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Security of operational personal data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Right of access by the data subject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Limitations to the right of access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Right </a:t>
            </a:r>
            <a:r>
              <a:rPr lang="en-GB" sz="1100" dirty="0"/>
              <a:t>to rectification or erasure of operational personal data and restriction of </a:t>
            </a:r>
            <a:r>
              <a:rPr lang="en-GB" sz="1100" dirty="0" smtClean="0"/>
              <a:t>processing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Authorised access to operational personal data 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Records of categories of processing activities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Designation of the DPO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Position of the DPO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Tasks of the DPO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Communication of a personal data breach to the authorities concerned</a:t>
            </a:r>
          </a:p>
          <a:p>
            <a:pPr>
              <a:buFontTx/>
              <a:buChar char="-"/>
            </a:pPr>
            <a:r>
              <a:rPr lang="en-GB" sz="1100" dirty="0"/>
              <a:t> </a:t>
            </a:r>
            <a:r>
              <a:rPr lang="en-GB" sz="1100" dirty="0" smtClean="0"/>
              <a:t>Supervision by EDPS</a:t>
            </a:r>
            <a:br>
              <a:rPr lang="en-GB" sz="1100" dirty="0" smtClean="0"/>
            </a:br>
            <a:r>
              <a:rPr lang="en-GB" sz="1100" dirty="0" smtClean="0"/>
              <a:t>- Professional secrecy by EDPS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Cooperation between EDPS and national DPAs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 Right </a:t>
            </a:r>
            <a:r>
              <a:rPr lang="en-GB" sz="1100" dirty="0"/>
              <a:t>to lodge a complaint with the </a:t>
            </a:r>
            <a:r>
              <a:rPr lang="en-GB" sz="1100" dirty="0" smtClean="0"/>
              <a:t>EDPS </a:t>
            </a:r>
            <a:r>
              <a:rPr lang="en-GB" sz="1100" dirty="0"/>
              <a:t>with respect to operational personal </a:t>
            </a:r>
            <a:r>
              <a:rPr lang="en-GB" sz="1100" dirty="0" smtClean="0"/>
              <a:t>data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- Right to judicial review against the EDPS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Responsibility in DP matters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Liability for unauthorised or incorrect processing 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Common provisions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Liaison magistrates posted to third countries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Section IV: transfers of personal data </a:t>
            </a:r>
          </a:p>
          <a:p>
            <a:pPr algn="just">
              <a:buFontTx/>
              <a:buChar char="-"/>
            </a:pPr>
            <a:r>
              <a:rPr lang="en-GB" sz="1100" dirty="0" smtClean="0"/>
              <a:t>Annex II on categories of data subjects </a:t>
            </a:r>
            <a:endParaRPr lang="en-GB" sz="1100" dirty="0"/>
          </a:p>
          <a:p>
            <a:pPr algn="just">
              <a:buFontTx/>
              <a:buChar char="-"/>
            </a:pPr>
            <a:endParaRPr lang="en-GB" sz="1200" dirty="0" smtClean="0">
              <a:solidFill>
                <a:srgbClr val="000099"/>
              </a:solidFill>
            </a:endParaRPr>
          </a:p>
          <a:p>
            <a:pPr algn="just">
              <a:buFontTx/>
              <a:buChar char="-"/>
            </a:pPr>
            <a:endParaRPr lang="en-GB" sz="1000" dirty="0"/>
          </a:p>
          <a:p>
            <a:pPr algn="just"/>
            <a:endParaRPr lang="en-US" sz="1000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07504" y="1791544"/>
            <a:ext cx="3874195" cy="50664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Scope: without prejudice to specific DP rules 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Principles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Lawfulness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Distinction between different categories of data subjects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Distinction between operational data and verification of quality of operational data 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Specific processing conditions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Processing of specific categories of operational personal data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Automated individual decision making, including profiling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Communication and modalities for exercising the rights Information to be made available or given to the data subject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Right of access by the data subject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Limitations to the right of access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Right of rectification or erasure of operational personal data and restriction of processing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Right of access in criminal investigations and proceedings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Exercise of rights by the data subject and verification by EDPS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Data protection by design and by default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Joint controllers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Processor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Logging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Data protection impact assessment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Prior consultation of the EDPS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Notification of personal data breach to the EDPS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Communication of a personal data breach to the data subject  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Security of processing of operational personal data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Transfer of personal data to third countries/int. organisations</a:t>
            </a:r>
          </a:p>
          <a:p>
            <a:pPr marL="171450" indent="-171450" algn="just">
              <a:buFontTx/>
              <a:buChar char="-"/>
              <a:defRPr/>
            </a:pPr>
            <a:r>
              <a:rPr lang="en-GB" sz="1050" dirty="0" smtClean="0"/>
              <a:t>Supervision by the EDPS</a:t>
            </a:r>
          </a:p>
          <a:p>
            <a:pPr marL="171450" indent="-171450" algn="just">
              <a:buFontTx/>
              <a:buChar char="-"/>
              <a:defRPr/>
            </a:pPr>
            <a:endParaRPr lang="en-GB" sz="1000" dirty="0"/>
          </a:p>
          <a:p>
            <a:pPr algn="just">
              <a:defRPr/>
            </a:pPr>
            <a:endParaRPr lang="en-GB" sz="1000" dirty="0"/>
          </a:p>
          <a:p>
            <a:pPr algn="just">
              <a:defRPr/>
            </a:pPr>
            <a:endParaRPr lang="en-GB" sz="1000" dirty="0"/>
          </a:p>
          <a:p>
            <a:pPr algn="just">
              <a:defRPr/>
            </a:pPr>
            <a:r>
              <a:rPr lang="en-GB" sz="1200" b="1" dirty="0"/>
              <a:t> </a:t>
            </a:r>
            <a:endParaRPr lang="en-US" sz="1200" b="1" dirty="0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4752020" y="4824123"/>
            <a:ext cx="258762" cy="277906"/>
          </a:xfrm>
          <a:prstGeom prst="downArrow">
            <a:avLst>
              <a:gd name="adj1" fmla="val 50000"/>
              <a:gd name="adj2" fmla="val 34816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054997" y="5301208"/>
            <a:ext cx="1597123" cy="10801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200" b="1" dirty="0">
                <a:solidFill>
                  <a:srgbClr val="000099"/>
                </a:solidFill>
              </a:rPr>
              <a:t>Rules of Procedure to be </a:t>
            </a:r>
            <a:r>
              <a:rPr lang="en-GB" sz="1200" b="1" dirty="0" smtClean="0">
                <a:solidFill>
                  <a:srgbClr val="000099"/>
                </a:solidFill>
              </a:rPr>
              <a:t>reviewed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+</a:t>
            </a:r>
            <a:endParaRPr lang="en-US" sz="1200" dirty="0">
              <a:solidFill>
                <a:srgbClr val="000099"/>
              </a:solidFill>
            </a:endParaRPr>
          </a:p>
          <a:p>
            <a:r>
              <a:rPr lang="en-US" sz="1200" dirty="0" smtClean="0">
                <a:solidFill>
                  <a:srgbClr val="000099"/>
                </a:solidFill>
              </a:rPr>
              <a:t>internal procedures to be reviewed</a:t>
            </a:r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 rot="10800000" flipH="1">
            <a:off x="5439197" y="1521272"/>
            <a:ext cx="287338" cy="288032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b="1" dirty="0" smtClean="0"/>
              <a:t>Case Management System (CMS): functionalities</a:t>
            </a:r>
            <a:endParaRPr lang="en-GB" sz="3200" b="1" dirty="0">
              <a:effectLst/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457200" indent="-457200" algn="just">
              <a:lnSpc>
                <a:spcPct val="80000"/>
              </a:lnSpc>
              <a:buAutoNum type="alphaUcParenR"/>
              <a:defRPr/>
            </a:pPr>
            <a:r>
              <a:rPr lang="en-GB" sz="2400" dirty="0" smtClean="0"/>
              <a:t>Support to </a:t>
            </a:r>
            <a:r>
              <a:rPr lang="en-GB" sz="2400" u="sng" dirty="0" smtClean="0"/>
              <a:t>management</a:t>
            </a:r>
            <a:r>
              <a:rPr lang="en-GB" sz="2400" dirty="0" smtClean="0"/>
              <a:t> and </a:t>
            </a:r>
            <a:r>
              <a:rPr lang="en-GB" sz="2400" u="sng" dirty="0" smtClean="0"/>
              <a:t>coordination</a:t>
            </a:r>
            <a:r>
              <a:rPr lang="en-GB" sz="2400" dirty="0" smtClean="0"/>
              <a:t> of prosecutions which </a:t>
            </a:r>
            <a:r>
              <a:rPr lang="en-GB" sz="2400" dirty="0" err="1" smtClean="0"/>
              <a:t>Eurojust</a:t>
            </a:r>
            <a:r>
              <a:rPr lang="en-GB" sz="2400" dirty="0" smtClean="0"/>
              <a:t> is assisting: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GB" sz="2000" dirty="0" smtClean="0"/>
              <a:t>	- </a:t>
            </a:r>
            <a:r>
              <a:rPr lang="en-GB" sz="2000" dirty="0" err="1" smtClean="0"/>
              <a:t>Eurojust</a:t>
            </a:r>
            <a:r>
              <a:rPr lang="en-GB" sz="2000" dirty="0" smtClean="0"/>
              <a:t> case </a:t>
            </a:r>
            <a:r>
              <a:rPr lang="en-GB" sz="2000" dirty="0" smtClean="0">
                <a:hlinkClick r:id="rId2" action="ppaction://hlinksldjump"/>
              </a:rPr>
              <a:t>cycle</a:t>
            </a:r>
            <a:r>
              <a:rPr lang="en-GB" sz="2000" dirty="0" smtClean="0"/>
              <a:t> (registration, meetings, message exchange)</a:t>
            </a:r>
          </a:p>
          <a:p>
            <a:pPr marL="342900" lvl="1" indent="-342900" algn="just">
              <a:lnSpc>
                <a:spcPct val="80000"/>
              </a:lnSpc>
              <a:buClr>
                <a:schemeClr val="hlink"/>
              </a:buClr>
              <a:buSzPct val="90000"/>
              <a:buNone/>
              <a:defRPr/>
            </a:pPr>
            <a:r>
              <a:rPr lang="en-GB" sz="2000" dirty="0" smtClean="0"/>
              <a:t>	- Enable cross-references between </a:t>
            </a:r>
            <a:r>
              <a:rPr lang="en-GB" sz="2000" dirty="0" smtClean="0">
                <a:hlinkClick r:id="rId3" action="ppaction://hlinksldjump"/>
              </a:rPr>
              <a:t>entities </a:t>
            </a:r>
            <a:r>
              <a:rPr lang="en-GB" sz="2000" dirty="0" smtClean="0"/>
              <a:t>(persons, places, etc) and automatic detection of potential </a:t>
            </a:r>
            <a:r>
              <a:rPr lang="en-GB" sz="2000" u="sng" dirty="0" smtClean="0">
                <a:hlinkClick r:id="" action="ppaction://noaction"/>
              </a:rPr>
              <a:t>links</a:t>
            </a:r>
            <a:r>
              <a:rPr lang="en-GB" sz="2000" dirty="0" smtClean="0"/>
              <a:t> between cases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GB" sz="2000" dirty="0" smtClean="0"/>
          </a:p>
          <a:p>
            <a:pPr algn="just">
              <a:lnSpc>
                <a:spcPct val="80000"/>
              </a:lnSpc>
              <a:buNone/>
              <a:defRPr/>
            </a:pPr>
            <a:endParaRPr lang="en-GB" sz="2000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n-GB" sz="2400" dirty="0" smtClean="0"/>
              <a:t>B) Facilitation of </a:t>
            </a:r>
            <a:r>
              <a:rPr lang="en-GB" sz="2400" u="sng" dirty="0" smtClean="0"/>
              <a:t>access to information</a:t>
            </a:r>
            <a:r>
              <a:rPr lang="en-GB" sz="2400" dirty="0" smtClean="0"/>
              <a:t> (Data Management):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GB" sz="2000" dirty="0" smtClean="0"/>
              <a:t>	- Interaction between </a:t>
            </a:r>
            <a:r>
              <a:rPr lang="en-GB" sz="2000" dirty="0" err="1" smtClean="0"/>
              <a:t>NMs</a:t>
            </a:r>
            <a:r>
              <a:rPr lang="en-GB" sz="2000" dirty="0" smtClean="0"/>
              <a:t> (</a:t>
            </a:r>
            <a:r>
              <a:rPr lang="en-GB" sz="2000" dirty="0" err="1" smtClean="0">
                <a:hlinkClick r:id="rId4" action="ppaction://hlinksldjump"/>
              </a:rPr>
              <a:t>TWFs</a:t>
            </a:r>
            <a:r>
              <a:rPr lang="en-GB" sz="2000" dirty="0" smtClean="0">
                <a:hlinkClick r:id="rId4" action="ppaction://hlinksldjump"/>
              </a:rPr>
              <a:t> and Index</a:t>
            </a:r>
            <a:r>
              <a:rPr lang="en-GB" sz="2000" dirty="0" smtClean="0"/>
              <a:t>)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GB" sz="2000" dirty="0" smtClean="0"/>
              <a:t>	- </a:t>
            </a:r>
            <a:r>
              <a:rPr lang="en-GB" sz="2000" u="sng" dirty="0" smtClean="0"/>
              <a:t>Statistics</a:t>
            </a:r>
          </a:p>
          <a:p>
            <a:pPr lvl="1" algn="just">
              <a:lnSpc>
                <a:spcPct val="80000"/>
              </a:lnSpc>
              <a:buNone/>
              <a:defRPr/>
            </a:pPr>
            <a:endParaRPr lang="en-GB" dirty="0" smtClean="0"/>
          </a:p>
          <a:p>
            <a:pPr lvl="1" algn="just">
              <a:lnSpc>
                <a:spcPct val="80000"/>
              </a:lnSpc>
              <a:buNone/>
              <a:defRPr/>
            </a:pPr>
            <a:endParaRPr lang="en-GB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n-GB" sz="2400" dirty="0" smtClean="0"/>
              <a:t>C) Enforcement of </a:t>
            </a:r>
            <a:r>
              <a:rPr lang="en-GB" sz="2400" dirty="0" err="1" smtClean="0"/>
              <a:t>Eurojust</a:t>
            </a:r>
            <a:r>
              <a:rPr lang="en-GB" sz="2400" dirty="0" smtClean="0"/>
              <a:t> </a:t>
            </a:r>
            <a:r>
              <a:rPr lang="en-GB" sz="2400" dirty="0" smtClean="0">
                <a:hlinkClick r:id="" action="ppaction://noaction"/>
              </a:rPr>
              <a:t>Data Protection </a:t>
            </a:r>
            <a:r>
              <a:rPr lang="en-GB" sz="2400" dirty="0" smtClean="0"/>
              <a:t>Rules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Data Protection features in CMS: privacy by design/default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2000" dirty="0" smtClean="0"/>
              <a:t>Data subjects rights’ management, ensuring appropriate procedure and consultation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/>
              <a:t>Procedure for the exceptional registration of sensitive data, ensuring appropriate procedure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/>
              <a:t>Restrictions concerning personal data to be included in the index (preventive approach)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/>
              <a:t>Accuracy of data: ensuring mutual information when information is modified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/>
              <a:t>Choice on the position of personal data record by record (</a:t>
            </a:r>
            <a:r>
              <a:rPr lang="en-US" sz="2000" dirty="0" err="1" smtClean="0"/>
              <a:t>TWF</a:t>
            </a:r>
            <a:r>
              <a:rPr lang="en-US" sz="2000" dirty="0" smtClean="0"/>
              <a:t> - local part or shared part, index)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000" dirty="0" smtClean="0"/>
              <a:t>Log file review possibility by </a:t>
            </a:r>
            <a:r>
              <a:rPr lang="en-US" sz="2000" dirty="0" err="1" smtClean="0"/>
              <a:t>DPO</a:t>
            </a:r>
            <a:r>
              <a:rPr lang="en-US" sz="2000" dirty="0" smtClean="0"/>
              <a:t>/</a:t>
            </a:r>
            <a:r>
              <a:rPr lang="en-US" sz="2000" dirty="0" err="1" smtClean="0"/>
              <a:t>JSB</a:t>
            </a:r>
            <a:endParaRPr lang="en-US" sz="2000" dirty="0" smtClean="0"/>
          </a:p>
          <a:p>
            <a:pPr algn="just">
              <a:lnSpc>
                <a:spcPct val="80000"/>
              </a:lnSpc>
              <a:defRPr/>
            </a:pPr>
            <a:r>
              <a:rPr lang="en-US" sz="2000" dirty="0" smtClean="0"/>
              <a:t>Monitoring of respect of data time limits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200" dirty="0" smtClean="0"/>
              <a:t>Automatic notifications to the </a:t>
            </a:r>
            <a:r>
              <a:rPr lang="en-US" sz="2200" dirty="0" err="1" smtClean="0"/>
              <a:t>DPO</a:t>
            </a:r>
            <a:r>
              <a:rPr lang="en-US" sz="2200" dirty="0" smtClean="0"/>
              <a:t>:</a:t>
            </a:r>
          </a:p>
          <a:p>
            <a:pPr marL="179388" lvl="1">
              <a:lnSpc>
                <a:spcPct val="80000"/>
              </a:lnSpc>
              <a:buNone/>
              <a:defRPr/>
            </a:pPr>
            <a:r>
              <a:rPr lang="en-US" sz="2200" dirty="0" smtClean="0"/>
              <a:t>	-Processing of sensitive data</a:t>
            </a:r>
          </a:p>
          <a:p>
            <a:pPr marL="179388" lvl="1">
              <a:lnSpc>
                <a:spcPct val="80000"/>
              </a:lnSpc>
              <a:buNone/>
              <a:defRPr/>
            </a:pPr>
            <a:r>
              <a:rPr lang="en-US" sz="2200" dirty="0" smtClean="0"/>
              <a:t>	-Incoming data subjects’ rights requests</a:t>
            </a:r>
          </a:p>
          <a:p>
            <a:pPr marL="179388" lvl="1">
              <a:lnSpc>
                <a:spcPct val="80000"/>
              </a:lnSpc>
              <a:buNone/>
              <a:defRPr/>
            </a:pPr>
            <a:r>
              <a:rPr lang="en-US" sz="2200" dirty="0" smtClean="0"/>
              <a:t>	-Creation of new </a:t>
            </a:r>
            <a:r>
              <a:rPr lang="en-US" sz="2200" dirty="0" err="1" smtClean="0"/>
              <a:t>TWFs</a:t>
            </a:r>
            <a:endParaRPr lang="en-US" sz="2200" dirty="0" smtClean="0"/>
          </a:p>
          <a:p>
            <a:pPr marL="179388" lvl="1">
              <a:lnSpc>
                <a:spcPct val="80000"/>
              </a:lnSpc>
              <a:buNone/>
              <a:defRPr/>
            </a:pPr>
            <a:r>
              <a:rPr lang="en-US" sz="2200" dirty="0" smtClean="0"/>
              <a:t>	-Reviews on personal data time limits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73"/>
            <a:ext cx="8132618" cy="868218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Cases concerning non-EU states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t">
              <a:buNone/>
            </a:pPr>
            <a:endParaRPr lang="en-US" sz="2400" b="1" dirty="0" smtClean="0"/>
          </a:p>
          <a:p>
            <a:pPr marL="0" lvl="0" indent="0" algn="just" fontAlgn="t">
              <a:buNone/>
            </a:pPr>
            <a:r>
              <a:rPr lang="en-US" sz="2400" b="1" dirty="0" smtClean="0"/>
              <a:t>At </a:t>
            </a:r>
            <a:r>
              <a:rPr lang="en-US" sz="2400" b="1" dirty="0"/>
              <a:t>the request</a:t>
            </a:r>
            <a:r>
              <a:rPr lang="en-US" sz="2400" dirty="0"/>
              <a:t> of a </a:t>
            </a:r>
            <a:r>
              <a:rPr lang="en-US" sz="2400" dirty="0" smtClean="0"/>
              <a:t>MS </a:t>
            </a:r>
            <a:r>
              <a:rPr lang="en-US" sz="2400" dirty="0"/>
              <a:t>competent authority, </a:t>
            </a:r>
            <a:r>
              <a:rPr lang="en-US" sz="2400" b="1" dirty="0"/>
              <a:t>Eurojust</a:t>
            </a:r>
            <a:r>
              <a:rPr lang="en-US" sz="2400" dirty="0"/>
              <a:t> may </a:t>
            </a:r>
            <a:r>
              <a:rPr lang="en-US" sz="2400" dirty="0" smtClean="0"/>
              <a:t>assist </a:t>
            </a:r>
            <a:r>
              <a:rPr lang="en-US" sz="2400" dirty="0"/>
              <a:t>investigations and prosecutions concerning </a:t>
            </a:r>
            <a:r>
              <a:rPr lang="en-US" sz="2400" b="1" dirty="0"/>
              <a:t>only </a:t>
            </a:r>
            <a:r>
              <a:rPr lang="en-US" sz="2400" b="1" dirty="0" smtClean="0"/>
              <a:t>that MS </a:t>
            </a:r>
            <a:r>
              <a:rPr lang="en-US" sz="2400" b="1" dirty="0"/>
              <a:t>and a </a:t>
            </a:r>
            <a:r>
              <a:rPr lang="en-US" sz="2400" b="1" dirty="0" smtClean="0"/>
              <a:t>non-Member State</a:t>
            </a:r>
            <a:r>
              <a:rPr lang="en-US" sz="2400" dirty="0"/>
              <a:t>, where</a:t>
            </a:r>
            <a:r>
              <a:rPr lang="en-US" sz="2400" dirty="0" smtClean="0"/>
              <a:t>:</a:t>
            </a:r>
          </a:p>
          <a:p>
            <a:pPr marL="0" lvl="0" indent="0" algn="just" fontAlgn="t">
              <a:buNone/>
            </a:pPr>
            <a:endParaRPr lang="en-GB" sz="2400" dirty="0"/>
          </a:p>
          <a:p>
            <a:pPr lvl="0" algn="just" fontAlgn="t"/>
            <a:r>
              <a:rPr lang="en-US" sz="2400" dirty="0" smtClean="0"/>
              <a:t>a cooperation </a:t>
            </a:r>
            <a:r>
              <a:rPr lang="en-US" sz="2400" b="1" dirty="0" smtClean="0"/>
              <a:t>agreement</a:t>
            </a:r>
            <a:r>
              <a:rPr lang="en-US" sz="2400" dirty="0" smtClean="0"/>
              <a:t> with that third </a:t>
            </a:r>
            <a:r>
              <a:rPr lang="en-US" sz="2400" dirty="0"/>
              <a:t>State </a:t>
            </a:r>
            <a:r>
              <a:rPr lang="en-US" sz="2400" dirty="0" smtClean="0"/>
              <a:t>has been concluded, or</a:t>
            </a:r>
          </a:p>
          <a:p>
            <a:pPr marL="0" lvl="0" indent="0" algn="just" fontAlgn="t">
              <a:buNone/>
            </a:pPr>
            <a:endParaRPr lang="en-GB" sz="2400" dirty="0"/>
          </a:p>
          <a:p>
            <a:pPr lvl="0" algn="just" fontAlgn="t"/>
            <a:r>
              <a:rPr lang="en-US" sz="2400" dirty="0" smtClean="0"/>
              <a:t>in </a:t>
            </a:r>
            <a:r>
              <a:rPr lang="en-US" sz="2400" dirty="0"/>
              <a:t>the absence of </a:t>
            </a:r>
            <a:r>
              <a:rPr lang="en-US" sz="2400" dirty="0" smtClean="0"/>
              <a:t>such </a:t>
            </a:r>
            <a:r>
              <a:rPr lang="en-US" sz="2400" dirty="0"/>
              <a:t>agreement, there is </a:t>
            </a:r>
            <a:r>
              <a:rPr lang="en-US" sz="2400" b="1" dirty="0"/>
              <a:t>an essential interest</a:t>
            </a:r>
            <a:r>
              <a:rPr lang="en-US" sz="2400" dirty="0"/>
              <a:t> in providing assistance in </a:t>
            </a:r>
            <a:r>
              <a:rPr lang="en-US" sz="2400" b="1" dirty="0"/>
              <a:t>a specific case</a:t>
            </a:r>
            <a:r>
              <a:rPr lang="en-US" sz="2400" dirty="0" smtClean="0"/>
              <a:t>.</a:t>
            </a:r>
          </a:p>
          <a:p>
            <a:pPr marL="0" lvl="0" indent="0" algn="just" fontAlgn="t">
              <a:buNone/>
            </a:pPr>
            <a:endParaRPr lang="en-US" dirty="0" smtClean="0"/>
          </a:p>
          <a:p>
            <a:pPr lvl="0" algn="just" fontAlgn="t"/>
            <a:endParaRPr lang="en-US" dirty="0"/>
          </a:p>
          <a:p>
            <a:pPr marL="0" lvl="0" indent="0" algn="just" fontAlgn="t">
              <a:buNone/>
            </a:pPr>
            <a:endParaRPr lang="en-US" dirty="0" smtClean="0"/>
          </a:p>
          <a:p>
            <a:pPr lvl="0" algn="just" fontAlgn="t"/>
            <a:endParaRPr lang="en-US" dirty="0" smtClean="0"/>
          </a:p>
          <a:p>
            <a:pPr lvl="0" algn="just" fontAlgn="t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124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 smtClean="0"/>
              <a:t>Eurojust</a:t>
            </a:r>
            <a:r>
              <a:rPr lang="en-US" sz="3200" b="1" dirty="0" smtClean="0"/>
              <a:t> Decision and Cooperation Agreements </a:t>
            </a:r>
            <a:endParaRPr lang="en-GB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000" dirty="0" smtClean="0"/>
              <a:t>Article 26: relations with EU institutions, bodies and agencies: more flexible regime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Article 26a: relations with non-MS and int.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: strict requirements/control </a:t>
            </a:r>
            <a:r>
              <a:rPr lang="en-US" sz="2000" dirty="0"/>
              <a:t>of </a:t>
            </a:r>
            <a:r>
              <a:rPr lang="en-US" sz="2000" dirty="0" smtClean="0"/>
              <a:t>implementation</a:t>
            </a:r>
          </a:p>
          <a:p>
            <a:pPr algn="just">
              <a:spcBef>
                <a:spcPts val="0"/>
              </a:spcBef>
            </a:pP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en-GB" sz="2000" dirty="0"/>
              <a:t>Scope </a:t>
            </a:r>
            <a:r>
              <a:rPr lang="en-GB" sz="2000" dirty="0" smtClean="0"/>
              <a:t>of agreement: </a:t>
            </a:r>
            <a:r>
              <a:rPr lang="en-GB" sz="2000" dirty="0"/>
              <a:t>cooperation in the fields of activity  and competences of </a:t>
            </a:r>
            <a:r>
              <a:rPr lang="en-GB" sz="2000" dirty="0" err="1"/>
              <a:t>Eurojust</a:t>
            </a:r>
            <a:r>
              <a:rPr lang="en-GB" sz="2000" dirty="0"/>
              <a:t> </a:t>
            </a:r>
          </a:p>
          <a:p>
            <a:pPr algn="just">
              <a:spcBef>
                <a:spcPts val="0"/>
              </a:spcBef>
            </a:pPr>
            <a:endParaRPr lang="en-GB" sz="2000" dirty="0"/>
          </a:p>
          <a:p>
            <a:pPr algn="just">
              <a:spcBef>
                <a:spcPts val="0"/>
              </a:spcBef>
            </a:pPr>
            <a:r>
              <a:rPr lang="en-GB" sz="2000" dirty="0"/>
              <a:t>Exchange of information, including personal data, secondment of liaison magistrates to </a:t>
            </a:r>
            <a:r>
              <a:rPr lang="en-GB" sz="2000" dirty="0" err="1"/>
              <a:t>Eurojust</a:t>
            </a:r>
            <a:r>
              <a:rPr lang="en-GB" sz="2000" dirty="0"/>
              <a:t> </a:t>
            </a:r>
            <a:endParaRPr lang="en-GB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GB" sz="2000" dirty="0" smtClean="0"/>
          </a:p>
          <a:p>
            <a:pPr algn="just">
              <a:spcBef>
                <a:spcPts val="0"/>
              </a:spcBef>
            </a:pPr>
            <a:r>
              <a:rPr lang="en-US" sz="2000" b="1" dirty="0" err="1"/>
              <a:t>Eurojust’s</a:t>
            </a:r>
            <a:r>
              <a:rPr lang="en-US" sz="2000" b="1" dirty="0"/>
              <a:t> Contact </a:t>
            </a:r>
            <a:r>
              <a:rPr lang="en-US" sz="2000" b="1" dirty="0" smtClean="0"/>
              <a:t>Points (42) </a:t>
            </a:r>
            <a:r>
              <a:rPr lang="en-US" sz="2000" dirty="0" smtClean="0"/>
              <a:t>- tool for </a:t>
            </a:r>
            <a:r>
              <a:rPr lang="en-US" sz="2000" dirty="0"/>
              <a:t>improving </a:t>
            </a:r>
            <a:r>
              <a:rPr lang="en-US" sz="2000" dirty="0" smtClean="0"/>
              <a:t>cooperation but </a:t>
            </a:r>
            <a:r>
              <a:rPr lang="en-US" sz="2000" u="sng" dirty="0"/>
              <a:t>does not provide</a:t>
            </a:r>
            <a:r>
              <a:rPr lang="en-US" sz="2000" dirty="0"/>
              <a:t> for the possibility </a:t>
            </a:r>
            <a:r>
              <a:rPr lang="en-US" sz="2000" u="sng" dirty="0"/>
              <a:t>to exchange operational information, including personal data</a:t>
            </a:r>
            <a:endParaRPr lang="en-GB" sz="2000" u="sng" dirty="0"/>
          </a:p>
          <a:p>
            <a:pPr algn="just"/>
            <a:endParaRPr lang="en-US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F9B8-610C-4C65-9CF1-01F629093F1B}" type="slidenum">
              <a:rPr lang="en-IE" smtClean="0"/>
              <a:pPr/>
              <a:t>14</a:t>
            </a:fld>
            <a:endParaRPr lang="en-I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0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b="1" dirty="0" smtClean="0"/>
              <a:t>Exchange of personal data with third States/organisations</a:t>
            </a:r>
            <a:endParaRPr lang="en-GB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ES_tradnl" sz="2000" dirty="0" smtClean="0"/>
          </a:p>
          <a:p>
            <a:pPr marL="0" indent="0" algn="just">
              <a:buNone/>
            </a:pPr>
            <a:r>
              <a:rPr lang="es-ES_tradnl" sz="2000" dirty="0" err="1" smtClean="0"/>
              <a:t>Before</a:t>
            </a:r>
            <a:r>
              <a:rPr lang="es-ES_tradnl" sz="2000" dirty="0" smtClean="0"/>
              <a:t> </a:t>
            </a:r>
            <a:r>
              <a:rPr lang="es-ES_tradnl" sz="2000" dirty="0" err="1"/>
              <a:t>entering</a:t>
            </a:r>
            <a:r>
              <a:rPr lang="es-ES_tradnl" sz="2000" dirty="0"/>
              <a:t> </a:t>
            </a:r>
            <a:r>
              <a:rPr lang="es-ES_tradnl" sz="2000" dirty="0" err="1"/>
              <a:t>into</a:t>
            </a:r>
            <a:r>
              <a:rPr lang="es-ES_tradnl" sz="2000" dirty="0"/>
              <a:t> </a:t>
            </a:r>
            <a:r>
              <a:rPr lang="es-ES_tradnl" sz="2000" dirty="0" err="1" smtClean="0"/>
              <a:t>negotiations</a:t>
            </a:r>
            <a:r>
              <a:rPr lang="es-ES_tradnl" sz="2000" dirty="0" smtClean="0"/>
              <a:t> (</a:t>
            </a:r>
            <a:r>
              <a:rPr lang="es-ES_tradnl" sz="2000" b="1" dirty="0" smtClean="0"/>
              <a:t>Art. </a:t>
            </a:r>
            <a:r>
              <a:rPr lang="es-ES_tradnl" sz="2000" b="1" dirty="0" err="1" smtClean="0"/>
              <a:t>26a</a:t>
            </a:r>
            <a:r>
              <a:rPr lang="es-ES_tradnl" sz="2000" b="1" dirty="0" smtClean="0"/>
              <a:t> of </a:t>
            </a:r>
            <a:r>
              <a:rPr lang="es-ES_tradnl" sz="2000" b="1" dirty="0" err="1" smtClean="0"/>
              <a:t>Eurojust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Decision</a:t>
            </a:r>
            <a:r>
              <a:rPr lang="es-ES_tradnl" sz="2000" dirty="0" smtClean="0"/>
              <a:t>):</a:t>
            </a:r>
          </a:p>
          <a:p>
            <a:pPr marL="0" indent="0">
              <a:buNone/>
            </a:pPr>
            <a:endParaRPr lang="es-ES_tradnl" sz="2000" dirty="0" smtClean="0"/>
          </a:p>
          <a:p>
            <a:pPr marL="447675" lvl="2" indent="0">
              <a:buNone/>
            </a:pPr>
            <a:r>
              <a:rPr lang="en-GB" sz="2000" dirty="0" smtClean="0"/>
              <a:t> - plans for entering into negotiations approved by the College (no approval from the Council is required)</a:t>
            </a:r>
          </a:p>
          <a:p>
            <a:pPr marL="447675" lvl="2" indent="0">
              <a:buNone/>
            </a:pPr>
            <a:endParaRPr lang="en-GB" sz="2000" dirty="0" smtClean="0"/>
          </a:p>
          <a:p>
            <a:pPr marL="447675" lvl="2" indent="0">
              <a:buNone/>
            </a:pPr>
            <a:r>
              <a:rPr lang="en-GB" sz="2000" dirty="0" smtClean="0"/>
              <a:t>- information to the Council of any plans for entering into negotiations</a:t>
            </a:r>
          </a:p>
          <a:p>
            <a:pPr marL="447675" lvl="2" indent="0"/>
            <a:endParaRPr lang="en-GB" sz="2000" dirty="0" smtClean="0"/>
          </a:p>
          <a:p>
            <a:pPr marL="447675" lvl="2" indent="0">
              <a:buNone/>
            </a:pPr>
            <a:r>
              <a:rPr lang="en-GB" sz="2000" dirty="0" smtClean="0"/>
              <a:t>- the Council may draw any conclusions it deems appropriate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F9B8-610C-4C65-9CF1-01F629093F1B}" type="slidenum">
              <a:rPr lang="en-IE" smtClean="0"/>
              <a:pPr/>
              <a:t>15</a:t>
            </a:fld>
            <a:endParaRPr lang="en-I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cs typeface="Times New Roman" pitchFamily="18" charset="0"/>
              </a:rPr>
              <a:t>DP requirements to set up agreements with third States/parties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3065" y="1600200"/>
            <a:ext cx="3888000" cy="4437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Use of model agreement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Article 27: exchange of info with partners</a:t>
            </a:r>
          </a:p>
          <a:p>
            <a:pPr marL="447675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Possibility to sign agreements including provisions on DP, approved by Council after consultation of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JSB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447675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EJ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Decision and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RoP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refer to 3 conditions:</a:t>
            </a:r>
          </a:p>
          <a:p>
            <a:pPr marL="161925" marR="0" lvl="1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srgbClr val="000099"/>
                </a:solidFill>
                <a:cs typeface="Times New Roman" pitchFamily="18" charset="0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1. the ratification of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CoE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convention 108</a:t>
            </a:r>
          </a:p>
          <a:p>
            <a:pPr marL="161925" marR="0" lvl="1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429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		2. the ratification subsequent amendments to this convention (Additional protocol on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transborder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data flows and existence of an independent data protection authority)</a:t>
            </a:r>
          </a:p>
          <a:p>
            <a:pPr marL="161925" marR="0" lvl="1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	3. the principle of “adequate protection” in the third State</a:t>
            </a:r>
          </a:p>
          <a:p>
            <a:pPr marL="447675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445790" y="1600200"/>
            <a:ext cx="3888000" cy="44370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93663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→</a:t>
            </a:r>
            <a:r>
              <a:rPr kumimoji="0" lang="en-US" sz="23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Important decision of Council of Ministers of Council of Europe of 2 July 2008 (at Deputies level) : </a:t>
            </a:r>
          </a:p>
          <a:p>
            <a:pPr marL="93663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0" i="0" u="sng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550863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took note of the recommendation of the Consultative Committee of the Convention that non-member states with data protection legislation in accordance with the Convention for the Protection of Individuals with regard to Automatic Processing of Personal Data (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ETS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No. 108) should be allowed to accede to this convention;</a:t>
            </a:r>
          </a:p>
          <a:p>
            <a:pPr marL="550863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550863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agreed to examine any accession request in the light of this recommendation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3065" y="274638"/>
            <a:ext cx="7960935" cy="91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73063" y="274639"/>
            <a:ext cx="7961312" cy="7780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b="1" dirty="0" smtClean="0">
                <a:cs typeface="Arial" charset="0"/>
              </a:rPr>
              <a:t>State of play third States/parties agreements</a:t>
            </a:r>
            <a:endParaRPr lang="en-GB" altLang="en-US" sz="3200" dirty="0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1268760"/>
            <a:ext cx="7958137" cy="5112567"/>
          </a:xfrm>
        </p:spPr>
        <p:txBody>
          <a:bodyPr numCol="2">
            <a:normAutofit fontScale="92500" lnSpcReduction="10000"/>
          </a:bodyPr>
          <a:lstStyle/>
          <a:p>
            <a:pPr fontAlgn="t">
              <a:defRPr/>
            </a:pPr>
            <a:endParaRPr lang="en-US" sz="1600" b="1" dirty="0" smtClean="0">
              <a:cs typeface="Arial" pitchFamily="34" charset="0"/>
            </a:endParaRPr>
          </a:p>
          <a:p>
            <a:pPr fontAlgn="t">
              <a:defRPr/>
            </a:pPr>
            <a:endParaRPr lang="en-US" sz="1600" b="1" dirty="0">
              <a:cs typeface="Arial" pitchFamily="34" charset="0"/>
            </a:endParaRPr>
          </a:p>
          <a:p>
            <a:pPr fontAlgn="t">
              <a:defRPr/>
            </a:pPr>
            <a:r>
              <a:rPr lang="en-US" sz="1600" b="1" dirty="0" smtClean="0">
                <a:cs typeface="Arial" pitchFamily="34" charset="0"/>
              </a:rPr>
              <a:t>Cooperation agreements</a:t>
            </a:r>
            <a:endParaRPr lang="en-US" sz="1600" b="1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Europol</a:t>
            </a:r>
            <a:endParaRPr lang="en-GB" sz="1600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Norway: liaison magistrate</a:t>
            </a:r>
            <a:endParaRPr lang="en-GB" sz="1600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Iceland</a:t>
            </a:r>
            <a:endParaRPr lang="en-GB" sz="1600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US: liaison magistrate</a:t>
            </a:r>
            <a:endParaRPr lang="en-GB" sz="1600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OLAF</a:t>
            </a: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former Yugoslav Republic of Macedonia</a:t>
            </a:r>
            <a:endParaRPr lang="en-GB" sz="1600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Switzerland: liaison magistrate</a:t>
            </a: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Liechtenstein</a:t>
            </a: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Moldova</a:t>
            </a: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Montenegro: liaison magistrate </a:t>
            </a: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Ukraine</a:t>
            </a:r>
            <a:r>
              <a:rPr lang="en-US" sz="1600" dirty="0">
                <a:cs typeface="Arial" pitchFamily="34" charset="0"/>
              </a:rPr>
              <a:t>: liaison magistrate </a:t>
            </a:r>
            <a:endParaRPr lang="en-US" sz="1600" dirty="0" smtClean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 smtClean="0">
                <a:cs typeface="Arial" pitchFamily="34" charset="0"/>
              </a:rPr>
              <a:t>- Albania (signed, not into force yet)</a:t>
            </a:r>
          </a:p>
          <a:p>
            <a:pPr marL="0" indent="0" fontAlgn="auto"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fontAlgn="auto">
              <a:defRPr/>
            </a:pPr>
            <a:endParaRPr lang="en-US" sz="1600" dirty="0" smtClean="0">
              <a:cs typeface="Arial" pitchFamily="34" charset="0"/>
            </a:endParaRPr>
          </a:p>
          <a:p>
            <a:pPr marL="0" indent="0">
              <a:buNone/>
              <a:defRPr/>
            </a:pPr>
            <a:endParaRPr lang="en-GB" sz="1600" dirty="0" smtClean="0"/>
          </a:p>
          <a:p>
            <a:pPr marL="0" indent="0">
              <a:buNone/>
              <a:defRPr/>
            </a:pPr>
            <a:endParaRPr lang="en-GB" sz="1600" dirty="0"/>
          </a:p>
          <a:p>
            <a:pPr marL="0" indent="0">
              <a:buNone/>
              <a:defRPr/>
            </a:pPr>
            <a:endParaRPr lang="en-GB" sz="1600" dirty="0" smtClean="0"/>
          </a:p>
          <a:p>
            <a:pPr marL="0" indent="0">
              <a:buNone/>
              <a:defRPr/>
            </a:pPr>
            <a:endParaRPr lang="en-GB" sz="1600" dirty="0"/>
          </a:p>
          <a:p>
            <a:pPr marL="0" indent="0">
              <a:buNone/>
              <a:defRPr/>
            </a:pPr>
            <a:endParaRPr lang="en-GB" sz="1600" dirty="0" smtClean="0"/>
          </a:p>
          <a:p>
            <a:pPr fontAlgn="auto">
              <a:defRPr/>
            </a:pPr>
            <a:r>
              <a:rPr lang="en-US" sz="1600" b="1" dirty="0" smtClean="0">
                <a:cs typeface="Arial" pitchFamily="34" charset="0"/>
              </a:rPr>
              <a:t>MoUs</a:t>
            </a:r>
            <a:endParaRPr lang="en-US" sz="1600" b="1" dirty="0">
              <a:cs typeface="Arial" pitchFamily="34" charset="0"/>
            </a:endParaRPr>
          </a:p>
          <a:p>
            <a:pPr marL="0" indent="0" fontAlgn="auto">
              <a:buNone/>
              <a:defRPr/>
            </a:pPr>
            <a:r>
              <a:rPr lang="en-US" sz="1600" dirty="0">
                <a:cs typeface="Arial" pitchFamily="34" charset="0"/>
              </a:rPr>
              <a:t>- European Commission</a:t>
            </a: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IBERred</a:t>
            </a:r>
            <a:r>
              <a:rPr lang="en-US" sz="1600" dirty="0">
                <a:cs typeface="Arial" pitchFamily="34" charset="0"/>
              </a:rPr>
              <a:t> </a:t>
            </a:r>
            <a:endParaRPr lang="en-GB" sz="1600" dirty="0">
              <a:cs typeface="Arial" pitchFamily="34" charset="0"/>
            </a:endParaRP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UNODC</a:t>
            </a:r>
            <a:endParaRPr lang="en-US" sz="1600" dirty="0">
              <a:cs typeface="Arial" pitchFamily="34" charset="0"/>
            </a:endParaRP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EMCDDA</a:t>
            </a:r>
            <a:r>
              <a:rPr lang="en-US" sz="1600" dirty="0">
                <a:cs typeface="Arial" pitchFamily="34" charset="0"/>
              </a:rPr>
              <a:t> (Drugs &amp; </a:t>
            </a:r>
            <a:r>
              <a:rPr lang="en-US" sz="1600" dirty="0" smtClean="0">
                <a:cs typeface="Arial" pitchFamily="34" charset="0"/>
              </a:rPr>
              <a:t>Addiction)</a:t>
            </a:r>
            <a:endParaRPr lang="en-US" sz="1600" dirty="0">
              <a:cs typeface="Arial" pitchFamily="34" charset="0"/>
            </a:endParaRP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EUIPO</a:t>
            </a:r>
            <a:r>
              <a:rPr lang="en-US" sz="1600" dirty="0">
                <a:cs typeface="Arial" pitchFamily="34" charset="0"/>
              </a:rPr>
              <a:t> (Intellectual </a:t>
            </a:r>
            <a:r>
              <a:rPr lang="en-US" sz="1600" dirty="0" smtClean="0">
                <a:cs typeface="Arial" pitchFamily="34" charset="0"/>
              </a:rPr>
              <a:t>Property)</a:t>
            </a:r>
            <a:endParaRPr lang="en-GB" sz="1600" dirty="0">
              <a:cs typeface="Arial" pitchFamily="34" charset="0"/>
            </a:endParaRP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CEPOL</a:t>
            </a:r>
            <a:endParaRPr lang="en-GB" sz="1600" dirty="0">
              <a:cs typeface="Arial" pitchFamily="34" charset="0"/>
            </a:endParaRP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European Judicial Network</a:t>
            </a: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Frontex</a:t>
            </a:r>
            <a:r>
              <a:rPr lang="en-US" sz="1600" dirty="0">
                <a:cs typeface="Arial" pitchFamily="34" charset="0"/>
              </a:rPr>
              <a:t> </a:t>
            </a: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</a:t>
            </a:r>
            <a:r>
              <a:rPr lang="en-US" sz="1600" dirty="0" err="1">
                <a:cs typeface="Arial" pitchFamily="34" charset="0"/>
              </a:rPr>
              <a:t>EUNAVFOR</a:t>
            </a:r>
            <a:r>
              <a:rPr lang="en-US" sz="1600" dirty="0">
                <a:cs typeface="Arial" pitchFamily="34" charset="0"/>
              </a:rPr>
              <a:t> </a:t>
            </a:r>
            <a:r>
              <a:rPr lang="en-US" sz="1600" dirty="0" smtClean="0">
                <a:cs typeface="Arial" pitchFamily="34" charset="0"/>
              </a:rPr>
              <a:t>MED</a:t>
            </a:r>
            <a:endParaRPr lang="en-US" sz="1600" dirty="0">
              <a:cs typeface="Arial" pitchFamily="34" charset="0"/>
            </a:endParaRP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Interpol</a:t>
            </a: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FRA</a:t>
            </a:r>
          </a:p>
          <a:p>
            <a:pPr marL="0" indent="0" fontAlgn="t">
              <a:buNone/>
              <a:defRPr/>
            </a:pPr>
            <a:r>
              <a:rPr lang="en-US" sz="1600" dirty="0">
                <a:cs typeface="Arial" pitchFamily="34" charset="0"/>
              </a:rPr>
              <a:t>- ICC</a:t>
            </a:r>
          </a:p>
          <a:p>
            <a:pPr marL="0" indent="0">
              <a:buNone/>
              <a:defRPr/>
            </a:pPr>
            <a:endParaRPr lang="en-GB" sz="1200" dirty="0" smtClean="0"/>
          </a:p>
          <a:p>
            <a:pPr>
              <a:defRPr/>
            </a:pPr>
            <a:endParaRPr lang="en-GB" sz="4800" dirty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6238" y="6315075"/>
            <a:ext cx="73882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DP at Eurojust and Exchange of Personal Data with Third States, October 2018  </a:t>
            </a:r>
            <a:endParaRPr lang="en-IE" altLang="en-US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854950" y="6315075"/>
            <a:ext cx="479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9A98196-C3C0-4119-B397-36F39656F4AB}" type="slidenum">
              <a:rPr lang="en-IE" altLang="en-US" sz="18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IE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91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rebuchet MS" pitchFamily="34" charset="0"/>
                <a:cs typeface="Times New Roman" pitchFamily="18" charset="0"/>
              </a:rPr>
              <a:t>Adequate protection concept</a:t>
            </a:r>
            <a:endParaRPr lang="en-GB" sz="32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b="1" i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200" b="1" i="1" dirty="0" smtClean="0">
                <a:cs typeface="Times New Roman" pitchFamily="18" charset="0"/>
              </a:rPr>
              <a:t>Content Principles</a:t>
            </a:r>
            <a:endParaRPr lang="en-US" sz="22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1) the purpose limitation principle</a:t>
            </a: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2) the data quality and proportionality principle </a:t>
            </a: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3) the transparency principle</a:t>
            </a: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4) the security principle </a:t>
            </a: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5) the rights of access, rectification and opposition </a:t>
            </a: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6) restrictions on onward transfers </a:t>
            </a:r>
          </a:p>
          <a:p>
            <a:pPr>
              <a:buNone/>
            </a:pPr>
            <a:r>
              <a:rPr lang="en-US" sz="2200" dirty="0" smtClean="0">
                <a:cs typeface="Times New Roman" pitchFamily="18" charset="0"/>
              </a:rPr>
              <a:t>7) protection of sensitive data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rebuchet MS" pitchFamily="34" charset="0"/>
                <a:cs typeface="Times New Roman" pitchFamily="18" charset="0"/>
              </a:rPr>
              <a:t>Adequate protection concept II</a:t>
            </a:r>
            <a:endParaRPr lang="en-GB" sz="32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en-US" sz="3200" b="1" i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b="1" i="1" dirty="0" smtClean="0">
                <a:cs typeface="Times New Roman" pitchFamily="18" charset="0"/>
              </a:rPr>
              <a:t>Procedural/ Enforcement Mechanisms</a:t>
            </a:r>
            <a:endParaRPr lang="en-US" sz="22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cs typeface="Times New Roman" pitchFamily="18" charset="0"/>
              </a:rPr>
              <a:t>1) deliver good level of compliance with the rules</a:t>
            </a:r>
          </a:p>
          <a:p>
            <a:pPr algn="just">
              <a:buNone/>
            </a:pPr>
            <a:r>
              <a:rPr lang="en-US" sz="2200" dirty="0" smtClean="0">
                <a:cs typeface="Times New Roman" pitchFamily="18" charset="0"/>
              </a:rPr>
              <a:t>2) provide support and help to individual data subjects in the exercise of their rights</a:t>
            </a:r>
          </a:p>
          <a:p>
            <a:pPr algn="just">
              <a:buNone/>
            </a:pPr>
            <a:r>
              <a:rPr lang="en-US" sz="2200" dirty="0" smtClean="0">
                <a:cs typeface="Times New Roman" pitchFamily="18" charset="0"/>
              </a:rPr>
              <a:t>3) to provide appropriate redress to the injured party where rules are not complied with</a:t>
            </a:r>
          </a:p>
          <a:p>
            <a:pPr algn="just">
              <a:buNone/>
            </a:pPr>
            <a:endParaRPr lang="en-US" sz="22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err="1"/>
              <a:t>Schrems</a:t>
            </a:r>
            <a:r>
              <a:rPr lang="en-US" sz="2400" dirty="0"/>
              <a:t> case: </a:t>
            </a:r>
            <a:r>
              <a:rPr lang="en-GB" sz="2400" dirty="0"/>
              <a:t>The word ‘adequate’ signifies that a third country cannot be required to ensure a level of protection identical to that guaranteed in the EU legal order. However, the term ‘adequate level of </a:t>
            </a:r>
            <a:r>
              <a:rPr lang="en-GB" sz="2400" dirty="0" err="1"/>
              <a:t>protection’</a:t>
            </a:r>
            <a:r>
              <a:rPr lang="en-GB" sz="2400" dirty="0"/>
              <a:t> must be understood as requiring the third country in fact to ensure, by reason of its domestic law or its international commitments, a level of protection of fundamental rights and freedoms that is </a:t>
            </a:r>
            <a:r>
              <a:rPr lang="en-GB" sz="2400" b="1" dirty="0"/>
              <a:t>essentially equivalent </a:t>
            </a:r>
            <a:r>
              <a:rPr lang="en-GB" sz="2400" dirty="0"/>
              <a:t>to that guaranteed within the EU by virtue of Directive 95/46 read in the light of the Charter.</a:t>
            </a:r>
            <a:endParaRPr lang="en-US" altLang="en-US" sz="2400" dirty="0"/>
          </a:p>
          <a:p>
            <a:pPr algn="just">
              <a:buNone/>
            </a:pPr>
            <a:endParaRPr lang="en-US" sz="2200" dirty="0" smtClean="0"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402832" cy="112474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err="1" smtClean="0"/>
              <a:t>Eurojust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18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What Is Eurojust?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EU Judicial Cooperation Unit (2002)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What Is Eurojust Doing?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b="1" dirty="0" smtClean="0"/>
              <a:t>stimulates </a:t>
            </a:r>
            <a:r>
              <a:rPr lang="en-US" sz="1800" dirty="0"/>
              <a:t>and </a:t>
            </a:r>
            <a:r>
              <a:rPr lang="en-US" sz="1800" b="1" dirty="0" smtClean="0"/>
              <a:t>improves</a:t>
            </a:r>
            <a:r>
              <a:rPr lang="en-US" sz="1800" dirty="0" smtClean="0"/>
              <a:t> </a:t>
            </a:r>
            <a:r>
              <a:rPr lang="en-US" sz="1800" dirty="0"/>
              <a:t>coordination of investigations and prosecutions; </a:t>
            </a:r>
          </a:p>
          <a:p>
            <a:r>
              <a:rPr lang="en-US" sz="1800" b="1" dirty="0" smtClean="0"/>
              <a:t>improves </a:t>
            </a:r>
            <a:r>
              <a:rPr lang="en-US" sz="1800" b="1" dirty="0"/>
              <a:t>the cooperation </a:t>
            </a:r>
            <a:r>
              <a:rPr lang="en-US" sz="1800" dirty="0"/>
              <a:t>by facilitating the execution of MLA requests, </a:t>
            </a:r>
            <a:r>
              <a:rPr lang="en-US" sz="1800" dirty="0" err="1"/>
              <a:t>EAW</a:t>
            </a:r>
            <a:r>
              <a:rPr lang="en-US" sz="1800" dirty="0"/>
              <a:t> and extradition </a:t>
            </a:r>
            <a:r>
              <a:rPr lang="en-US" sz="1800" dirty="0" smtClean="0"/>
              <a:t>requests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b="1" dirty="0" smtClean="0"/>
              <a:t>Aim?</a:t>
            </a:r>
          </a:p>
          <a:p>
            <a:pPr marL="0" lvl="0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to </a:t>
            </a:r>
            <a:r>
              <a:rPr lang="en-US" sz="1800" b="1" dirty="0"/>
              <a:t>support in any way possible</a:t>
            </a:r>
            <a:r>
              <a:rPr lang="en-US" sz="1800" dirty="0"/>
              <a:t> the competent authorities </a:t>
            </a:r>
            <a:r>
              <a:rPr lang="en-US" sz="1800" b="1" dirty="0"/>
              <a:t>of the Member States</a:t>
            </a:r>
            <a:r>
              <a:rPr lang="en-US" sz="1800" dirty="0"/>
              <a:t> to render their investigations and prosecutions more effective when dealing with cross-border </a:t>
            </a:r>
            <a:r>
              <a:rPr lang="en-US" sz="1800" dirty="0" smtClean="0"/>
              <a:t>crime</a:t>
            </a:r>
            <a:endParaRPr lang="en-GB" sz="1800" dirty="0"/>
          </a:p>
          <a:p>
            <a:endParaRPr 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://www.eurojust.europa.eu/newbuilding/PublishingImages/2017-02-Newpremi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23689"/>
            <a:ext cx="4608512" cy="290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25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Trebuchet MS" pitchFamily="34" charset="0"/>
                <a:cs typeface="Times New Roman" pitchFamily="18" charset="0"/>
              </a:rPr>
              <a:t>Independence of </a:t>
            </a:r>
            <a:r>
              <a:rPr lang="en-GB" sz="3200" b="1" dirty="0" err="1" smtClean="0">
                <a:latin typeface="Trebuchet MS" pitchFamily="34" charset="0"/>
                <a:cs typeface="Times New Roman" pitchFamily="18" charset="0"/>
              </a:rPr>
              <a:t>DPA</a:t>
            </a:r>
            <a:endParaRPr lang="en-GB" sz="32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GB" sz="2800" dirty="0" smtClean="0">
              <a:cs typeface="Times New Roman" pitchFamily="18" charset="0"/>
            </a:endParaRPr>
          </a:p>
          <a:p>
            <a:pPr algn="just">
              <a:buNone/>
            </a:pPr>
            <a:endParaRPr lang="en-GB" sz="2800" dirty="0" smtClean="0">
              <a:cs typeface="Times New Roman" pitchFamily="18" charset="0"/>
            </a:endParaRPr>
          </a:p>
          <a:p>
            <a:pPr algn="just"/>
            <a:r>
              <a:rPr lang="en-GB" sz="2200" dirty="0" smtClean="0">
                <a:cs typeface="Times New Roman" pitchFamily="18" charset="0"/>
              </a:rPr>
              <a:t>Difficult concept: see text of explanatory memorandum of Additional Protocol to </a:t>
            </a:r>
            <a:r>
              <a:rPr lang="en-GB" sz="2200" dirty="0" err="1" smtClean="0">
                <a:cs typeface="Times New Roman" pitchFamily="18" charset="0"/>
              </a:rPr>
              <a:t>CoE</a:t>
            </a:r>
            <a:r>
              <a:rPr lang="en-GB" sz="2200" dirty="0" smtClean="0">
                <a:cs typeface="Times New Roman" pitchFamily="18" charset="0"/>
              </a:rPr>
              <a:t> Convention 108 </a:t>
            </a:r>
          </a:p>
          <a:p>
            <a:pPr algn="just"/>
            <a:endParaRPr lang="en-GB" sz="2200" dirty="0" smtClean="0">
              <a:cs typeface="Times New Roman" pitchFamily="18" charset="0"/>
            </a:endParaRPr>
          </a:p>
          <a:p>
            <a:pPr algn="just"/>
            <a:r>
              <a:rPr lang="en-GB" sz="2200" dirty="0" smtClean="0">
                <a:cs typeface="Times New Roman" pitchFamily="18" charset="0"/>
              </a:rPr>
              <a:t> Court of Justice case towards Germany + Austria+ Hungary</a:t>
            </a:r>
          </a:p>
          <a:p>
            <a:pPr algn="just"/>
            <a:endParaRPr lang="en-GB" sz="2200" dirty="0">
              <a:cs typeface="Times New Roman" pitchFamily="18" charset="0"/>
            </a:endParaRPr>
          </a:p>
          <a:p>
            <a:pPr algn="just"/>
            <a:r>
              <a:rPr lang="en-GB" sz="2200" dirty="0" err="1" smtClean="0">
                <a:cs typeface="Times New Roman" pitchFamily="18" charset="0"/>
              </a:rPr>
              <a:t>GDPR</a:t>
            </a:r>
            <a:r>
              <a:rPr lang="en-GB" sz="2200" dirty="0" smtClean="0">
                <a:cs typeface="Times New Roman" pitchFamily="18" charset="0"/>
              </a:rPr>
              <a:t> (Chapter VI) and (Police) Directive (EU</a:t>
            </a:r>
            <a:r>
              <a:rPr lang="en-GB" sz="2200" dirty="0">
                <a:cs typeface="Times New Roman" pitchFamily="18" charset="0"/>
              </a:rPr>
              <a:t>) 2016/680 (Chapter VI) </a:t>
            </a:r>
            <a:endParaRPr lang="en-GB" sz="22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en-GB" sz="22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Future legal framework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Eurojust</a:t>
            </a:r>
            <a:r>
              <a:rPr lang="en-GB" dirty="0" smtClean="0"/>
              <a:t> </a:t>
            </a:r>
            <a:r>
              <a:rPr lang="en-GB" dirty="0"/>
              <a:t>Regulation </a:t>
            </a:r>
            <a:r>
              <a:rPr lang="en-GB" dirty="0" smtClean="0"/>
              <a:t>(± end of 2019)  - no </a:t>
            </a:r>
            <a:r>
              <a:rPr lang="en-GB" dirty="0"/>
              <a:t>longer </a:t>
            </a:r>
            <a:r>
              <a:rPr lang="en-GB" dirty="0" smtClean="0"/>
              <a:t>able </a:t>
            </a:r>
            <a:r>
              <a:rPr lang="en-GB" dirty="0"/>
              <a:t>to negotiate </a:t>
            </a:r>
            <a:r>
              <a:rPr lang="en-GB" dirty="0" smtClean="0"/>
              <a:t>coop.  agreements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Eurojust</a:t>
            </a:r>
            <a:r>
              <a:rPr lang="en-GB" dirty="0" smtClean="0"/>
              <a:t> </a:t>
            </a:r>
            <a:r>
              <a:rPr lang="en-GB" dirty="0"/>
              <a:t>will be able to conclude </a:t>
            </a:r>
            <a:r>
              <a:rPr lang="en-GB" dirty="0" smtClean="0"/>
              <a:t>working </a:t>
            </a:r>
            <a:r>
              <a:rPr lang="en-GB" dirty="0"/>
              <a:t>arrangements </a:t>
            </a:r>
            <a:r>
              <a:rPr lang="en-GB" dirty="0" smtClean="0"/>
              <a:t>(</a:t>
            </a:r>
            <a:r>
              <a:rPr lang="en-GB" dirty="0"/>
              <a:t>to set out the modalities to implement </a:t>
            </a:r>
            <a:r>
              <a:rPr lang="en-GB" dirty="0" smtClean="0"/>
              <a:t>agreements </a:t>
            </a:r>
            <a:r>
              <a:rPr lang="en-GB" dirty="0"/>
              <a:t>or adequacy decisions</a:t>
            </a:r>
            <a:r>
              <a:rPr lang="en-GB" dirty="0" smtClean="0"/>
              <a:t>). Int. agreements </a:t>
            </a:r>
            <a:r>
              <a:rPr lang="en-GB" dirty="0"/>
              <a:t>will be </a:t>
            </a:r>
            <a:r>
              <a:rPr lang="en-GB" dirty="0" smtClean="0"/>
              <a:t>negotiated </a:t>
            </a:r>
            <a:r>
              <a:rPr lang="en-GB" dirty="0"/>
              <a:t>by the COM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Transfer of  personal </a:t>
            </a:r>
            <a:r>
              <a:rPr lang="en-GB" dirty="0"/>
              <a:t>data to a third </a:t>
            </a:r>
            <a:r>
              <a:rPr lang="en-GB" dirty="0" smtClean="0"/>
              <a:t>State will be on </a:t>
            </a:r>
            <a:r>
              <a:rPr lang="en-GB" dirty="0"/>
              <a:t>the basis of one of the </a:t>
            </a:r>
            <a:r>
              <a:rPr lang="en-GB" dirty="0" smtClean="0"/>
              <a:t>following: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a)   </a:t>
            </a:r>
            <a:r>
              <a:rPr lang="en-US" i="1" dirty="0" smtClean="0"/>
              <a:t>COM’s adequacy decision/appropriate </a:t>
            </a:r>
            <a:r>
              <a:rPr lang="en-US" i="1" dirty="0"/>
              <a:t>safeguards are adduced or </a:t>
            </a:r>
            <a:r>
              <a:rPr lang="en-US" i="1" dirty="0" smtClean="0"/>
              <a:t>exist/derogations </a:t>
            </a:r>
            <a:r>
              <a:rPr lang="en-US" i="1" dirty="0"/>
              <a:t>for specific </a:t>
            </a:r>
            <a:r>
              <a:rPr lang="en-US" i="1" dirty="0" smtClean="0"/>
              <a:t>situations; </a:t>
            </a:r>
            <a:r>
              <a:rPr lang="en-US" i="1" dirty="0"/>
              <a:t>    </a:t>
            </a:r>
            <a:endParaRPr lang="en-GB" i="1" dirty="0"/>
          </a:p>
          <a:p>
            <a:pPr marL="0" lvl="0" indent="0">
              <a:buNone/>
            </a:pPr>
            <a:r>
              <a:rPr lang="en-US" i="1" dirty="0"/>
              <a:t>(b)  </a:t>
            </a:r>
            <a:r>
              <a:rPr lang="en-US" i="1" dirty="0" smtClean="0"/>
              <a:t>on </a:t>
            </a:r>
            <a:r>
              <a:rPr lang="en-US" i="1" dirty="0"/>
              <a:t>the basis of a </a:t>
            </a:r>
            <a:r>
              <a:rPr lang="en-US" i="1" dirty="0" smtClean="0"/>
              <a:t>coop.  </a:t>
            </a:r>
            <a:r>
              <a:rPr lang="en-US" i="1" dirty="0"/>
              <a:t>agreement concluded </a:t>
            </a:r>
            <a:r>
              <a:rPr lang="en-US" i="1" dirty="0" smtClean="0"/>
              <a:t>before </a:t>
            </a:r>
            <a:r>
              <a:rPr lang="en-US" i="1" dirty="0" err="1" smtClean="0"/>
              <a:t>Eurojust</a:t>
            </a:r>
            <a:r>
              <a:rPr lang="en-US" i="1" dirty="0" smtClean="0"/>
              <a:t> Regulation; </a:t>
            </a:r>
            <a:endParaRPr lang="en-GB" i="1" dirty="0"/>
          </a:p>
          <a:p>
            <a:pPr marL="0" lvl="0" indent="0">
              <a:buNone/>
            </a:pPr>
            <a:r>
              <a:rPr lang="en-US" i="1" dirty="0"/>
              <a:t>(c)  </a:t>
            </a:r>
            <a:r>
              <a:rPr lang="en-US" i="1" dirty="0" smtClean="0"/>
              <a:t>on </a:t>
            </a:r>
            <a:r>
              <a:rPr lang="en-US" i="1" dirty="0"/>
              <a:t>the basis of an international agreement concluded between the </a:t>
            </a:r>
            <a:r>
              <a:rPr lang="en-US" i="1" dirty="0" smtClean="0"/>
              <a:t>EU </a:t>
            </a:r>
            <a:r>
              <a:rPr lang="en-US" i="1" dirty="0"/>
              <a:t>and the third </a:t>
            </a:r>
            <a:r>
              <a:rPr lang="en-US" i="1" dirty="0" smtClean="0"/>
              <a:t>State 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r>
              <a:rPr lang="en-GB" dirty="0" smtClean="0"/>
              <a:t>Alignment with Directive </a:t>
            </a:r>
            <a:r>
              <a:rPr lang="en-GB" dirty="0"/>
              <a:t>(EU) </a:t>
            </a:r>
            <a:r>
              <a:rPr lang="en-GB" dirty="0" smtClean="0"/>
              <a:t>2016/680 and revised Regulation </a:t>
            </a:r>
            <a:r>
              <a:rPr lang="en-GB" dirty="0"/>
              <a:t>(EU) </a:t>
            </a:r>
            <a:r>
              <a:rPr lang="en-GB" dirty="0" smtClean="0"/>
              <a:t>45/2001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Not affecting </a:t>
            </a:r>
            <a:r>
              <a:rPr lang="en-GB" dirty="0"/>
              <a:t>international agreements concluded </a:t>
            </a:r>
            <a:r>
              <a:rPr lang="en-GB" dirty="0" smtClean="0"/>
              <a:t>before </a:t>
            </a:r>
            <a:r>
              <a:rPr lang="en-GB" dirty="0" err="1" smtClean="0"/>
              <a:t>Eurojust</a:t>
            </a:r>
            <a:r>
              <a:rPr lang="en-GB" dirty="0" smtClean="0"/>
              <a:t> Regulation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8AA-691A-4458-BC9C-37971A329F5C}" type="datetime1">
              <a:rPr lang="en-GB" smtClean="0"/>
              <a:pPr/>
              <a:t>02/10/2018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Welcome to Eurojust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Diana Alonso Blas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Data Protection Officer/ Head of DP Service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dalonsoblas@eurojust.europa.eu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728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Casework 2014 – 2018 (31 August)</a:t>
            </a:r>
            <a:endParaRPr lang="en-GB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53160" y="6503508"/>
            <a:ext cx="5760640" cy="365125"/>
          </a:xfrm>
        </p:spPr>
        <p:txBody>
          <a:bodyPr/>
          <a:lstStyle/>
          <a:p>
            <a:pPr algn="l"/>
            <a:r>
              <a:rPr lang="en-GB" sz="8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Statistics produced with data retrieved from the CMS on 03 September 2018.</a:t>
            </a:r>
          </a:p>
          <a:p>
            <a:pPr algn="l"/>
            <a:r>
              <a:rPr lang="en-GB" sz="8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Due to the ongoing nature of cases the figures may change after the reporting date.</a:t>
            </a:r>
            <a:endParaRPr lang="en-GB" sz="8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67736" y="6400578"/>
            <a:ext cx="1090464" cy="365125"/>
          </a:xfrm>
        </p:spPr>
        <p:txBody>
          <a:bodyPr/>
          <a:lstStyle/>
          <a:p>
            <a:r>
              <a:rPr lang="en-US" dirty="0" smtClean="0"/>
              <a:t>04/09/2018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8323" y="1124744"/>
            <a:ext cx="8908025" cy="5089243"/>
            <a:chOff x="0" y="0"/>
            <a:chExt cx="6610350" cy="4291013"/>
          </a:xfrm>
        </p:grpSpPr>
        <p:graphicFrame>
          <p:nvGraphicFramePr>
            <p:cNvPr id="9" name="Chart 8"/>
            <p:cNvGraphicFramePr/>
            <p:nvPr/>
          </p:nvGraphicFramePr>
          <p:xfrm>
            <a:off x="0" y="0"/>
            <a:ext cx="6610350" cy="42910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TextBox 1"/>
            <p:cNvSpPr txBox="1"/>
            <p:nvPr/>
          </p:nvSpPr>
          <p:spPr>
            <a:xfrm>
              <a:off x="5184984" y="951081"/>
              <a:ext cx="1325378" cy="455991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>
                  <a:solidFill>
                    <a:schemeClr val="tx2">
                      <a:lumMod val="75000"/>
                    </a:schemeClr>
                  </a:solidFill>
                </a:rPr>
                <a:t>Total</a:t>
              </a:r>
              <a:r>
                <a:rPr lang="en-GB" sz="1000" b="1" baseline="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GB" sz="1000" b="1" dirty="0">
                  <a:solidFill>
                    <a:schemeClr val="tx2">
                      <a:lumMod val="75000"/>
                    </a:schemeClr>
                  </a:solidFill>
                </a:rPr>
                <a:t>31</a:t>
              </a:r>
              <a:r>
                <a:rPr lang="en-GB" sz="1000" b="1" baseline="0" dirty="0">
                  <a:solidFill>
                    <a:schemeClr val="tx2">
                      <a:lumMod val="75000"/>
                    </a:schemeClr>
                  </a:solidFill>
                </a:rPr>
                <a:t> August </a:t>
              </a:r>
              <a:r>
                <a:rPr lang="en-GB" sz="1000" b="1" dirty="0" smtClean="0">
                  <a:solidFill>
                    <a:schemeClr val="tx2">
                      <a:lumMod val="75000"/>
                    </a:schemeClr>
                  </a:solidFill>
                </a:rPr>
                <a:t>2018</a:t>
              </a:r>
            </a:p>
            <a:p>
              <a:pPr algn="ctr"/>
              <a:endParaRPr lang="en-GB" sz="1000" b="1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r>
                <a:rPr lang="en-GB" sz="1000" b="1" dirty="0">
                  <a:solidFill>
                    <a:schemeClr val="tx2">
                      <a:lumMod val="75000"/>
                    </a:schemeClr>
                  </a:solidFill>
                </a:rPr>
                <a:t>1809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9916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cs typeface="Times New Roman" pitchFamily="18" charset="0"/>
              </a:rPr>
              <a:t>Data Protection is crucial for </a:t>
            </a:r>
            <a:r>
              <a:rPr lang="en-GB" sz="3200" b="1" dirty="0" err="1" smtClean="0">
                <a:cs typeface="Times New Roman" pitchFamily="18" charset="0"/>
              </a:rPr>
              <a:t>Eurojust</a:t>
            </a:r>
            <a:r>
              <a:rPr lang="en-IE" sz="3200" b="1" dirty="0" smtClean="0"/>
              <a:t> </a:t>
            </a:r>
            <a:endParaRPr lang="en-IE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 marL="288925" indent="-288925" algn="just" defTabSz="814388"/>
            <a:r>
              <a:rPr lang="en-US" sz="2900" dirty="0" err="1" smtClean="0">
                <a:cs typeface="Times New Roman" pitchFamily="18" charset="0"/>
              </a:rPr>
              <a:t>Eurojust</a:t>
            </a:r>
            <a:r>
              <a:rPr lang="en-US" sz="2900" dirty="0" smtClean="0">
                <a:cs typeface="Times New Roman" pitchFamily="18" charset="0"/>
              </a:rPr>
              <a:t> needs to receive, store and further process personal data to deal with the cases referred by national authorities</a:t>
            </a:r>
          </a:p>
          <a:p>
            <a:pPr marL="288925" indent="-288925" algn="just" defTabSz="814388"/>
            <a:endParaRPr lang="en-US" sz="2900" dirty="0" smtClean="0">
              <a:cs typeface="Times New Roman" pitchFamily="18" charset="0"/>
            </a:endParaRPr>
          </a:p>
          <a:p>
            <a:pPr marL="288925" indent="-288925" algn="just" defTabSz="814388"/>
            <a:r>
              <a:rPr lang="en-US" sz="2900" dirty="0" smtClean="0">
                <a:cs typeface="Times New Roman" pitchFamily="18" charset="0"/>
              </a:rPr>
              <a:t>Eurojust deals with personal data on persons subject of a criminal investigation or prosecution, witnesses and victims + persons having been convicted</a:t>
            </a:r>
          </a:p>
          <a:p>
            <a:pPr marL="288925" indent="-288925" algn="just" defTabSz="814388"/>
            <a:endParaRPr lang="en-US" sz="2900" dirty="0" smtClean="0">
              <a:cs typeface="Times New Roman" pitchFamily="18" charset="0"/>
            </a:endParaRPr>
          </a:p>
          <a:p>
            <a:pPr marL="288925" indent="-288925" algn="just" defTabSz="814388"/>
            <a:r>
              <a:rPr lang="en-US" sz="2900" dirty="0" smtClean="0">
                <a:cs typeface="Times New Roman" pitchFamily="18" charset="0"/>
              </a:rPr>
              <a:t>Data Protection is a </a:t>
            </a:r>
            <a:r>
              <a:rPr lang="en-GB" sz="2900" b="1" dirty="0" smtClean="0">
                <a:cs typeface="Times New Roman" pitchFamily="18" charset="0"/>
              </a:rPr>
              <a:t>one factor that can strongly influence the successful performance of the organisation and the trust that other organisations puts on us</a:t>
            </a:r>
          </a:p>
          <a:p>
            <a:endParaRPr lang="en-I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Times New Roman" pitchFamily="18" charset="0"/>
              </a:rPr>
              <a:t>Principles of general application</a:t>
            </a:r>
            <a:endParaRPr lang="en-GB" sz="32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Right to privacy and data protection, regardless of nationality or place of residence. Right to privacy is a fundamental human right since 1950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ECHR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caselaw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Fair and lawful processing, proportionality and necessity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Purpose limitation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Data should be accurate and up to date. Not kept for longer than necessary, need to keep an eye on existing legal requirements! 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Need to know principle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Confidentiality of processing (obligation of professional secrecy)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Security: technical and organisational measures, appropriate to risk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b="1" dirty="0" smtClean="0">
                <a:effectLst/>
                <a:latin typeface="Trebuchet MS" pitchFamily="34" charset="0"/>
                <a:cs typeface="Times New Roman" pitchFamily="18" charset="0"/>
              </a:rPr>
              <a:t>DP regime of </a:t>
            </a:r>
            <a:r>
              <a:rPr lang="en-GB" sz="3200" b="1" dirty="0" err="1" smtClean="0">
                <a:effectLst/>
                <a:latin typeface="Trebuchet MS" pitchFamily="34" charset="0"/>
                <a:cs typeface="Times New Roman" pitchFamily="18" charset="0"/>
              </a:rPr>
              <a:t>Eurojust</a:t>
            </a:r>
            <a:r>
              <a:rPr lang="en-GB" sz="3200" b="1" dirty="0" smtClean="0">
                <a:effectLst/>
                <a:latin typeface="Trebuchet MS" pitchFamily="34" charset="0"/>
                <a:cs typeface="Times New Roman" pitchFamily="18" charset="0"/>
              </a:rPr>
              <a:t>: robust, effective and tailor-made</a:t>
            </a:r>
            <a:endParaRPr lang="en-GB" sz="3200" b="1" dirty="0">
              <a:effectLst/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4896544" cy="365125"/>
          </a:xfrm>
        </p:spPr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27088" y="188913"/>
            <a:ext cx="7632700" cy="7921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23928" y="1268760"/>
            <a:ext cx="1368425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GB" dirty="0" err="1">
                <a:solidFill>
                  <a:srgbClr val="000099"/>
                </a:solidFill>
              </a:rPr>
              <a:t>Eurojust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flipH="1">
            <a:off x="3492500" y="1557338"/>
            <a:ext cx="287338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9388" y="1124744"/>
            <a:ext cx="3168650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GB" sz="1600" b="1" dirty="0">
                <a:solidFill>
                  <a:srgbClr val="000099"/>
                </a:solidFill>
              </a:rPr>
              <a:t>Eurojust Decision</a:t>
            </a:r>
            <a:r>
              <a:rPr lang="en-GB" sz="1600" dirty="0">
                <a:solidFill>
                  <a:srgbClr val="000099"/>
                </a:solidFill>
              </a:rPr>
              <a:t> contains detailed provisions on data protection </a:t>
            </a:r>
            <a:r>
              <a:rPr lang="en-GB" sz="1600" b="1" dirty="0">
                <a:solidFill>
                  <a:srgbClr val="000099"/>
                </a:solidFill>
              </a:rPr>
              <a:t>(Articles 14-25)</a:t>
            </a:r>
            <a:endParaRPr lang="en-US" sz="1600" b="1" dirty="0">
              <a:solidFill>
                <a:srgbClr val="000099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4427538" y="2133600"/>
            <a:ext cx="258762" cy="360363"/>
          </a:xfrm>
          <a:prstGeom prst="downArrow">
            <a:avLst>
              <a:gd name="adj1" fmla="val 50000"/>
              <a:gd name="adj2" fmla="val 34816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08400" y="2493963"/>
            <a:ext cx="4895850" cy="10381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GB" sz="1600" b="1" dirty="0">
                <a:solidFill>
                  <a:srgbClr val="000099"/>
                </a:solidFill>
              </a:rPr>
              <a:t>Rules of Procedure</a:t>
            </a:r>
            <a:r>
              <a:rPr lang="en-GB" sz="1600" dirty="0">
                <a:solidFill>
                  <a:srgbClr val="000099"/>
                </a:solidFill>
              </a:rPr>
              <a:t> on the processing and protection of personal data (adopted unanimously by College of </a:t>
            </a:r>
            <a:r>
              <a:rPr lang="en-GB" sz="1600" dirty="0" err="1">
                <a:solidFill>
                  <a:srgbClr val="000099"/>
                </a:solidFill>
              </a:rPr>
              <a:t>Eurojust</a:t>
            </a:r>
            <a:r>
              <a:rPr lang="en-GB" sz="1600" dirty="0">
                <a:solidFill>
                  <a:srgbClr val="000099"/>
                </a:solidFill>
              </a:rPr>
              <a:t> in October 2004 and by Council in February 2005)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95963" y="1124744"/>
            <a:ext cx="3024187" cy="1296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GB" sz="1600" b="1" dirty="0">
                <a:solidFill>
                  <a:srgbClr val="000099"/>
                </a:solidFill>
              </a:rPr>
              <a:t>Other European instruments</a:t>
            </a:r>
            <a:r>
              <a:rPr lang="en-GB" sz="1600" dirty="0">
                <a:solidFill>
                  <a:srgbClr val="000099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en-GB" sz="1200" dirty="0" smtClean="0">
                <a:solidFill>
                  <a:srgbClr val="000099"/>
                </a:solidFill>
              </a:rPr>
              <a:t> </a:t>
            </a:r>
            <a:r>
              <a:rPr lang="en-GB" sz="1200" dirty="0">
                <a:solidFill>
                  <a:srgbClr val="000099"/>
                </a:solidFill>
              </a:rPr>
              <a:t>ECHR (Article 8)</a:t>
            </a:r>
          </a:p>
          <a:p>
            <a:pPr algn="just">
              <a:buFontTx/>
              <a:buChar char="-"/>
            </a:pPr>
            <a:r>
              <a:rPr lang="en-GB" sz="1200" dirty="0">
                <a:solidFill>
                  <a:srgbClr val="000099"/>
                </a:solidFill>
              </a:rPr>
              <a:t> </a:t>
            </a:r>
            <a:r>
              <a:rPr lang="en-GB" sz="1200" dirty="0" err="1">
                <a:solidFill>
                  <a:srgbClr val="000099"/>
                </a:solidFill>
              </a:rPr>
              <a:t>CoE</a:t>
            </a:r>
            <a:r>
              <a:rPr lang="en-GB" sz="1200" dirty="0">
                <a:solidFill>
                  <a:srgbClr val="000099"/>
                </a:solidFill>
              </a:rPr>
              <a:t> Convention 108</a:t>
            </a:r>
          </a:p>
          <a:p>
            <a:pPr algn="just">
              <a:buFontTx/>
              <a:buChar char="-"/>
            </a:pPr>
            <a:r>
              <a:rPr lang="en-GB" sz="1200" dirty="0">
                <a:solidFill>
                  <a:srgbClr val="000099"/>
                </a:solidFill>
              </a:rPr>
              <a:t> Charter EU (Articles 7-8)</a:t>
            </a:r>
          </a:p>
          <a:p>
            <a:pPr algn="just">
              <a:buFontTx/>
              <a:buChar char="-"/>
            </a:pPr>
            <a:r>
              <a:rPr lang="en-GB" sz="1200" dirty="0">
                <a:solidFill>
                  <a:srgbClr val="000099"/>
                </a:solidFill>
              </a:rPr>
              <a:t> Article 16 Treaty of Lisbon</a:t>
            </a:r>
          </a:p>
          <a:p>
            <a:pPr algn="just">
              <a:buFontTx/>
              <a:buChar char="-"/>
            </a:pPr>
            <a:endParaRPr lang="en-GB" sz="1000" dirty="0"/>
          </a:p>
          <a:p>
            <a:pPr algn="just"/>
            <a:endParaRPr lang="en-US" sz="1000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79388" y="1988840"/>
            <a:ext cx="3168650" cy="38164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Art.14: Processing of personal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Art.15: Restrictions on the processing of personal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Art.16: CMS, index and temporary work files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 16a: Functioning of temporary work files and index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Article 16b: Access to the CMS at national level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Art.17: Data Protection Officer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Art.18: Authorised access to personal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Art.19: Right of access to personal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Art.20: Correction and deletion of personal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Art.21: Time limits for the storage of personal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Art.22: Data Security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Art.23: Joint Supervisory Body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Art.24:Liability for unauthorised or incorrect processing of data</a:t>
            </a:r>
          </a:p>
          <a:p>
            <a:pPr algn="just">
              <a:defRPr/>
            </a:pPr>
            <a:r>
              <a:rPr lang="en-GB" sz="1200" dirty="0">
                <a:solidFill>
                  <a:srgbClr val="000099"/>
                </a:solidFill>
              </a:rPr>
              <a:t>Art.25: Confidentiality</a:t>
            </a:r>
            <a:endParaRPr lang="en-GB" sz="1000" dirty="0">
              <a:solidFill>
                <a:srgbClr val="000099"/>
              </a:solidFill>
            </a:endParaRPr>
          </a:p>
          <a:p>
            <a:pPr algn="just">
              <a:defRPr/>
            </a:pPr>
            <a:endParaRPr lang="en-GB" sz="1000" dirty="0"/>
          </a:p>
          <a:p>
            <a:pPr algn="just">
              <a:defRPr/>
            </a:pPr>
            <a:r>
              <a:rPr lang="en-GB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Revised </a:t>
            </a:r>
            <a:r>
              <a:rPr lang="en-GB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Eurojust Decision of 16 December 2008 </a:t>
            </a:r>
            <a:r>
              <a:rPr lang="en-GB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reinforces the DP system, defining more precisely provisions and introducing some </a:t>
            </a:r>
            <a:r>
              <a:rPr lang="en-GB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principles of DP </a:t>
            </a:r>
            <a:r>
              <a:rPr lang="en-GB" sz="1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RoP</a:t>
            </a:r>
            <a:r>
              <a:rPr lang="en-GB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endParaRPr lang="en-GB" sz="1200" dirty="0">
              <a:solidFill>
                <a:srgbClr val="000099"/>
              </a:solidFill>
            </a:endParaRPr>
          </a:p>
          <a:p>
            <a:pPr algn="just">
              <a:defRPr/>
            </a:pPr>
            <a:endParaRPr lang="en-GB" sz="1000" dirty="0"/>
          </a:p>
          <a:p>
            <a:pPr algn="just">
              <a:defRPr/>
            </a:pPr>
            <a:endParaRPr lang="en-GB" sz="1000" dirty="0"/>
          </a:p>
          <a:p>
            <a:pPr algn="just">
              <a:defRPr/>
            </a:pPr>
            <a:endParaRPr lang="en-GB" sz="1000" dirty="0"/>
          </a:p>
          <a:p>
            <a:pPr algn="just">
              <a:defRPr/>
            </a:pPr>
            <a:r>
              <a:rPr lang="en-GB" sz="1200" b="1" dirty="0"/>
              <a:t> </a:t>
            </a:r>
            <a:endParaRPr lang="en-US" sz="1200" b="1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35375" y="3729319"/>
            <a:ext cx="4032250" cy="1120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GB" sz="1200" dirty="0">
                <a:solidFill>
                  <a:srgbClr val="000099"/>
                </a:solidFill>
              </a:rPr>
              <a:t>Title I:   Definitions </a:t>
            </a:r>
          </a:p>
          <a:p>
            <a:pPr algn="just"/>
            <a:r>
              <a:rPr lang="en-GB" sz="1200" dirty="0">
                <a:solidFill>
                  <a:srgbClr val="000099"/>
                </a:solidFill>
              </a:rPr>
              <a:t>Title II:  Scope of application and structure</a:t>
            </a:r>
          </a:p>
          <a:p>
            <a:pPr algn="just"/>
            <a:r>
              <a:rPr lang="en-GB" sz="1200" dirty="0">
                <a:solidFill>
                  <a:srgbClr val="000099"/>
                </a:solidFill>
              </a:rPr>
              <a:t>Title III: Principles of general application to </a:t>
            </a:r>
            <a:r>
              <a:rPr lang="en-GB" sz="1200" dirty="0" err="1">
                <a:solidFill>
                  <a:srgbClr val="000099"/>
                </a:solidFill>
              </a:rPr>
              <a:t>Eurojust</a:t>
            </a:r>
            <a:endParaRPr lang="en-GB" sz="1200" dirty="0">
              <a:solidFill>
                <a:srgbClr val="000099"/>
              </a:solidFill>
            </a:endParaRPr>
          </a:p>
          <a:p>
            <a:pPr algn="just"/>
            <a:r>
              <a:rPr lang="en-GB" sz="1200" dirty="0">
                <a:solidFill>
                  <a:srgbClr val="000099"/>
                </a:solidFill>
              </a:rPr>
              <a:t>Title IV: Rules for case-related processing operations</a:t>
            </a:r>
          </a:p>
          <a:p>
            <a:pPr algn="just"/>
            <a:r>
              <a:rPr lang="en-GB" sz="1200" dirty="0">
                <a:solidFill>
                  <a:srgbClr val="000099"/>
                </a:solidFill>
              </a:rPr>
              <a:t>Title  V: Rules for non-case-related processing operations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b="1" dirty="0"/>
              <a:t> </a:t>
            </a:r>
            <a:endParaRPr lang="en-US" sz="1200" b="1" dirty="0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4427538" y="4984376"/>
            <a:ext cx="258762" cy="277906"/>
          </a:xfrm>
          <a:prstGeom prst="downArrow">
            <a:avLst>
              <a:gd name="adj1" fmla="val 50000"/>
              <a:gd name="adj2" fmla="val 34816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708400" y="5262283"/>
            <a:ext cx="4032250" cy="77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 b="1" dirty="0">
                <a:solidFill>
                  <a:srgbClr val="000099"/>
                </a:solidFill>
              </a:rPr>
              <a:t>Additional Rules</a:t>
            </a:r>
            <a:r>
              <a:rPr lang="en-GB" sz="1600" dirty="0">
                <a:solidFill>
                  <a:srgbClr val="000099"/>
                </a:solidFill>
              </a:rPr>
              <a:t> of the Rules of</a:t>
            </a:r>
          </a:p>
          <a:p>
            <a:r>
              <a:rPr lang="en-GB" sz="1600" dirty="0">
                <a:solidFill>
                  <a:srgbClr val="000099"/>
                </a:solidFill>
              </a:rPr>
              <a:t>Procedure to non-case-related operations</a:t>
            </a:r>
          </a:p>
          <a:p>
            <a:r>
              <a:rPr lang="en-GB" sz="1600" dirty="0">
                <a:solidFill>
                  <a:srgbClr val="000099"/>
                </a:solidFill>
              </a:rPr>
              <a:t>(Decision of College of June 2006)</a:t>
            </a:r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 rot="10800000" flipH="1">
            <a:off x="5364088" y="1556792"/>
            <a:ext cx="287338" cy="288032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5" y="274638"/>
            <a:ext cx="7960935" cy="66665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ea typeface="Verdana" pitchFamily="34" charset="0"/>
                <a:cs typeface="Verdana" pitchFamily="34" charset="0"/>
              </a:rPr>
              <a:t>Main features of the Eurojust DP regime</a:t>
            </a:r>
            <a:endParaRPr lang="en-GB" sz="3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1320800"/>
            <a:ext cx="7957762" cy="472720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The Eurojust DP regime complies with all the same general principles of other EU instruments but:</a:t>
            </a:r>
          </a:p>
          <a:p>
            <a:pPr marL="0" lvl="0" indent="0" algn="just">
              <a:buNone/>
            </a:pPr>
            <a:endParaRPr lang="en-US" sz="18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Tx/>
              <a:buChar char="-"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It is adapted to the specific nature of the activities of EJ (in line with declaration 21 of TFEU)</a:t>
            </a:r>
          </a:p>
          <a:p>
            <a:pPr lvl="0" algn="just">
              <a:buFontTx/>
              <a:buChar char="-"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It is very detailed and precise, offering therefore great legal certainty to data subjects</a:t>
            </a:r>
          </a:p>
          <a:p>
            <a:pPr marL="361950" lvl="0" indent="-361950" algn="just">
              <a:buNone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- 	EJ rules contain additional safeguards for victims and witnesses with strict conditions and time limits for processing of such data </a:t>
            </a:r>
          </a:p>
          <a:p>
            <a:pPr marL="361950" lvl="0" indent="-361950" algn="just">
              <a:buNone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- 	It has defined rules on possible access to the information</a:t>
            </a:r>
          </a:p>
          <a:p>
            <a:pPr marL="361950" lvl="0" indent="-361950" algn="just">
              <a:buNone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- 	A system of data retention with regular review of compliance</a:t>
            </a:r>
          </a:p>
          <a:p>
            <a:pPr marL="361950" lvl="0" indent="-361950" algn="just">
              <a:buNone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- 	Obligations to keep the data updated, relevant and not excessive</a:t>
            </a:r>
          </a:p>
          <a:p>
            <a:pPr lvl="0" algn="just">
              <a:buFontTx/>
              <a:buChar char="-"/>
            </a:pPr>
            <a:endParaRPr lang="en-US" sz="18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All those rules have been technically implemented in CMS - a good example of “privacy by design”</a:t>
            </a:r>
          </a:p>
          <a:p>
            <a:pPr lvl="0" algn="just">
              <a:buFont typeface="Arial" pitchFamily="34" charset="0"/>
              <a:buChar char="•"/>
            </a:pPr>
            <a:endParaRPr lang="en-US" sz="18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Legal certainty is key in this field. </a:t>
            </a:r>
            <a:r>
              <a:rPr lang="en-US" sz="1800" dirty="0" smtClean="0">
                <a:ea typeface="Verdana" pitchFamily="34" charset="0"/>
                <a:cs typeface="Verdana" pitchFamily="34" charset="0"/>
                <a:sym typeface="Wingdings"/>
              </a:rPr>
              <a:t>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 Specific rules offer more protection!</a:t>
            </a:r>
            <a:endParaRPr lang="en-GB" sz="1800" dirty="0" smtClean="0">
              <a:ea typeface="Verdana" pitchFamily="34" charset="0"/>
              <a:cs typeface="Verdana" pitchFamily="34" charset="0"/>
            </a:endParaRPr>
          </a:p>
          <a:p>
            <a:pPr algn="just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cs typeface="Times New Roman" pitchFamily="18" charset="0"/>
              </a:rPr>
              <a:t>DP at Eurojust and Exchange of Personal Data with Third States, October 2018  </a:t>
            </a:r>
            <a:endParaRPr lang="en-IE" dirty="0"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5" y="274638"/>
            <a:ext cx="7960935" cy="55908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ea typeface="Verdana" pitchFamily="34" charset="0"/>
                <a:cs typeface="Verdana" pitchFamily="34" charset="0"/>
              </a:rPr>
              <a:t>Main features of Eurojust DP regime II</a:t>
            </a:r>
            <a:endParaRPr lang="en-GB" sz="3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1268760"/>
            <a:ext cx="7957762" cy="4779240"/>
          </a:xfrm>
        </p:spPr>
        <p:txBody>
          <a:bodyPr>
            <a:normAutofit fontScale="62500" lnSpcReduction="20000"/>
          </a:bodyPr>
          <a:lstStyle/>
          <a:p>
            <a:pPr lvl="0" algn="just">
              <a:buFont typeface="Arial" pitchFamily="34" charset="0"/>
              <a:buChar char="•"/>
            </a:pPr>
            <a:endParaRPr lang="en-US" sz="26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ea typeface="Verdana" pitchFamily="34" charset="0"/>
                <a:cs typeface="Verdana" pitchFamily="34" charset="0"/>
              </a:rPr>
              <a:t>Rights of the individuals – specificity of the activities (ongoing investigations or prosecutions) </a:t>
            </a:r>
          </a:p>
          <a:p>
            <a:pPr lvl="0" algn="just">
              <a:buFont typeface="Arial" pitchFamily="34" charset="0"/>
              <a:buChar char="•"/>
            </a:pPr>
            <a:endParaRPr lang="en-US" sz="26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ea typeface="Verdana" pitchFamily="34" charset="0"/>
                <a:cs typeface="Verdana" pitchFamily="34" charset="0"/>
              </a:rPr>
              <a:t>Every request is dealt on </a:t>
            </a:r>
            <a:r>
              <a:rPr lang="en-US" sz="2600" u="sng" dirty="0" smtClean="0">
                <a:ea typeface="Verdana" pitchFamily="34" charset="0"/>
                <a:cs typeface="Verdana" pitchFamily="34" charset="0"/>
              </a:rPr>
              <a:t>a case by case basis </a:t>
            </a:r>
            <a:r>
              <a:rPr lang="en-US" sz="2600" dirty="0" smtClean="0">
                <a:ea typeface="Verdana" pitchFamily="34" charset="0"/>
                <a:cs typeface="Verdana" pitchFamily="34" charset="0"/>
              </a:rPr>
              <a:t>and takes into account all interests at stake and makes efforts to provide information whenever possible</a:t>
            </a:r>
          </a:p>
          <a:p>
            <a:pPr lvl="0" algn="just">
              <a:buFont typeface="Arial" pitchFamily="34" charset="0"/>
              <a:buChar char="•"/>
            </a:pPr>
            <a:endParaRPr lang="en-US" sz="26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ea typeface="Verdana" pitchFamily="34" charset="0"/>
                <a:cs typeface="Verdana" pitchFamily="34" charset="0"/>
              </a:rPr>
              <a:t>In a recent Court case, the General Court has praised the way </a:t>
            </a:r>
            <a:r>
              <a:rPr lang="en-US" sz="2600" dirty="0" err="1" smtClean="0">
                <a:ea typeface="Verdana" pitchFamily="34" charset="0"/>
                <a:cs typeface="Verdana" pitchFamily="34" charset="0"/>
              </a:rPr>
              <a:t>EJ</a:t>
            </a:r>
            <a:r>
              <a:rPr lang="en-US" sz="2600" dirty="0" smtClean="0">
                <a:ea typeface="Verdana" pitchFamily="34" charset="0"/>
                <a:cs typeface="Verdana" pitchFamily="34" charset="0"/>
              </a:rPr>
              <a:t> was dealing with data subject requests (judgment of 25 November 2010 in case T-277/</a:t>
            </a:r>
            <a:r>
              <a:rPr lang="en-US" sz="2600" dirty="0" err="1" smtClean="0">
                <a:ea typeface="Verdana" pitchFamily="34" charset="0"/>
                <a:cs typeface="Verdana" pitchFamily="34" charset="0"/>
              </a:rPr>
              <a:t>10AJ</a:t>
            </a:r>
            <a:r>
              <a:rPr lang="en-US" sz="26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K v </a:t>
            </a:r>
            <a:r>
              <a:rPr lang="en-US" sz="2600" i="1" dirty="0" err="1" smtClean="0">
                <a:ea typeface="Verdana" pitchFamily="34" charset="0"/>
                <a:cs typeface="Verdana" pitchFamily="34" charset="0"/>
              </a:rPr>
              <a:t>Eurojust</a:t>
            </a:r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):</a:t>
            </a:r>
          </a:p>
          <a:p>
            <a:pPr lvl="0" algn="just">
              <a:buFont typeface="Arial" pitchFamily="34" charset="0"/>
              <a:buChar char="•"/>
            </a:pPr>
            <a:endParaRPr lang="en-US" sz="2600" i="1" dirty="0" smtClean="0"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The General Court of the European Union evaluated very positively the fact that </a:t>
            </a:r>
            <a:r>
              <a:rPr lang="en-US" sz="2600" i="1" dirty="0" err="1" smtClean="0">
                <a:ea typeface="Verdana" pitchFamily="34" charset="0"/>
                <a:cs typeface="Verdana" pitchFamily="34" charset="0"/>
              </a:rPr>
              <a:t>Eurojust</a:t>
            </a:r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 had provided the individual information as to the fact that no personal data on him had been processed. </a:t>
            </a:r>
            <a:r>
              <a:rPr lang="en-US" sz="2600" i="1" u="sng" dirty="0" smtClean="0">
                <a:ea typeface="Verdana" pitchFamily="34" charset="0"/>
                <a:cs typeface="Verdana" pitchFamily="34" charset="0"/>
              </a:rPr>
              <a:t>The Court found that </a:t>
            </a:r>
            <a:r>
              <a:rPr lang="en-US" sz="2600" i="1" u="sng" dirty="0" err="1" smtClean="0">
                <a:ea typeface="Verdana" pitchFamily="34" charset="0"/>
                <a:cs typeface="Verdana" pitchFamily="34" charset="0"/>
              </a:rPr>
              <a:t>Eurojust</a:t>
            </a:r>
            <a:r>
              <a:rPr lang="en-US" sz="2600" i="1" u="sng" dirty="0" smtClean="0">
                <a:ea typeface="Verdana" pitchFamily="34" charset="0"/>
                <a:cs typeface="Verdana" pitchFamily="34" charset="0"/>
              </a:rPr>
              <a:t> not only duly met the requirements of Article 19(7) of the </a:t>
            </a:r>
            <a:r>
              <a:rPr lang="en-US" sz="2600" i="1" u="sng" dirty="0" err="1" smtClean="0">
                <a:ea typeface="Verdana" pitchFamily="34" charset="0"/>
                <a:cs typeface="Verdana" pitchFamily="34" charset="0"/>
              </a:rPr>
              <a:t>Eurojust</a:t>
            </a:r>
            <a:r>
              <a:rPr lang="en-US" sz="2600" i="1" u="sng" dirty="0" smtClean="0">
                <a:ea typeface="Verdana" pitchFamily="34" charset="0"/>
                <a:cs typeface="Verdana" pitchFamily="34" charset="0"/>
              </a:rPr>
              <a:t> Decision but even exceeded them, </a:t>
            </a:r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since it provided a detailed answer to the applicant’s allegations revealing that no personal data concerning him was processed by </a:t>
            </a:r>
            <a:r>
              <a:rPr lang="en-US" sz="2600" i="1" dirty="0" err="1" smtClean="0">
                <a:ea typeface="Verdana" pitchFamily="34" charset="0"/>
                <a:cs typeface="Verdana" pitchFamily="34" charset="0"/>
              </a:rPr>
              <a:t>Eurojust</a:t>
            </a:r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. </a:t>
            </a:r>
          </a:p>
          <a:p>
            <a:pPr lvl="0" algn="just">
              <a:buFont typeface="Arial" pitchFamily="34" charset="0"/>
              <a:buChar char="•"/>
            </a:pPr>
            <a:endParaRPr lang="en-US" sz="2600" dirty="0" smtClean="0">
              <a:ea typeface="Verdana" pitchFamily="34" charset="0"/>
              <a:cs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ea typeface="Verdana" pitchFamily="34" charset="0"/>
                <a:cs typeface="Verdana" pitchFamily="34" charset="0"/>
              </a:rPr>
              <a:t>This is also an example of the fact that data subjects are not deprived of their rights to have judicial review of the decisions taken by </a:t>
            </a:r>
            <a:r>
              <a:rPr lang="en-US" sz="2600" dirty="0" err="1" smtClean="0">
                <a:ea typeface="Verdana" pitchFamily="34" charset="0"/>
                <a:cs typeface="Verdana" pitchFamily="34" charset="0"/>
              </a:rPr>
              <a:t>EJ</a:t>
            </a:r>
            <a:endParaRPr lang="en-GB" sz="2600" dirty="0" smtClean="0">
              <a:ea typeface="Verdana" pitchFamily="34" charset="0"/>
              <a:cs typeface="Verdana" pitchFamily="34" charset="0"/>
            </a:endParaRPr>
          </a:p>
          <a:p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cs typeface="Times New Roman" pitchFamily="18" charset="0"/>
              </a:rPr>
              <a:t>DP at Eurojust and Exchange of Personal Data with Third States, October 2018  </a:t>
            </a:r>
            <a:endParaRPr lang="en-IE" dirty="0"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626096" cy="8983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cs typeface="Arial" pitchFamily="34" charset="0"/>
              </a:rPr>
              <a:t>Internal and external supervision</a:t>
            </a:r>
            <a:endParaRPr lang="en-GB" sz="3200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2688430"/>
            <a:ext cx="7957762" cy="37649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b="1" dirty="0" smtClean="0">
                <a:cs typeface="Arial" pitchFamily="34" charset="0"/>
              </a:rPr>
              <a:t>Internal control: </a:t>
            </a:r>
            <a:r>
              <a:rPr lang="en-US" sz="2000" b="1" dirty="0" err="1" smtClean="0">
                <a:cs typeface="Arial" pitchFamily="34" charset="0"/>
              </a:rPr>
              <a:t>DPO</a:t>
            </a:r>
            <a:r>
              <a:rPr lang="en-US" sz="2000" b="1" dirty="0" smtClean="0">
                <a:cs typeface="Arial" pitchFamily="34" charset="0"/>
              </a:rPr>
              <a:t> (Art. 17 EJ Decision).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1700" dirty="0" smtClean="0">
                <a:cs typeface="Arial" pitchFamily="34" charset="0"/>
              </a:rPr>
              <a:t>Tasks: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1700" dirty="0" smtClean="0">
                <a:cs typeface="Arial" pitchFamily="34" charset="0"/>
              </a:rPr>
              <a:t>- </a:t>
            </a:r>
            <a:r>
              <a:rPr lang="en-US" sz="1700" i="1" dirty="0" smtClean="0">
                <a:cs typeface="Arial" pitchFamily="34" charset="0"/>
              </a:rPr>
              <a:t>Ensuring compliance and lawfulness in independent manner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1700" i="1" dirty="0" smtClean="0">
                <a:cs typeface="Arial" pitchFamily="34" charset="0"/>
              </a:rPr>
              <a:t>- Access to all data and all premises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1700" i="1" dirty="0" smtClean="0">
                <a:cs typeface="Arial" pitchFamily="34" charset="0"/>
              </a:rPr>
              <a:t>- Annual survey on compliance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1700" i="1" dirty="0" smtClean="0">
                <a:cs typeface="Arial" pitchFamily="34" charset="0"/>
              </a:rPr>
              <a:t>- Procedure in case of non-compliance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GB" sz="1700" i="1" dirty="0" smtClean="0">
                <a:cs typeface="Arial" pitchFamily="34" charset="0"/>
              </a:rPr>
              <a:t>- </a:t>
            </a:r>
            <a:r>
              <a:rPr lang="en-GB" sz="1700" i="1" dirty="0" err="1" smtClean="0">
                <a:cs typeface="Arial" pitchFamily="34" charset="0"/>
              </a:rPr>
              <a:t>Postholders</a:t>
            </a:r>
            <a:r>
              <a:rPr lang="en-GB" sz="1700" i="1" dirty="0" smtClean="0">
                <a:cs typeface="Arial" pitchFamily="34" charset="0"/>
              </a:rPr>
              <a:t> can address enquiries/requests/claims/complaints. No one shall suffer prejudice!</a:t>
            </a:r>
          </a:p>
          <a:p>
            <a:pPr lvl="1" algn="just">
              <a:lnSpc>
                <a:spcPct val="80000"/>
              </a:lnSpc>
            </a:pPr>
            <a:endParaRPr lang="en-GB" sz="1700" dirty="0" smtClean="0">
              <a:cs typeface="Arial" pitchFamily="34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700" dirty="0" smtClean="0">
                <a:cs typeface="Arial" pitchFamily="34" charset="0"/>
              </a:rPr>
              <a:t>DP service is there to advise controllers regarding processing of personal data issues </a:t>
            </a:r>
            <a:r>
              <a:rPr lang="en-GB" sz="1800" dirty="0"/>
              <a:t>and basically to “sell DP” within the </a:t>
            </a:r>
            <a:r>
              <a:rPr lang="en-GB" sz="1800" dirty="0" smtClean="0"/>
              <a:t>organisation</a:t>
            </a:r>
            <a:endParaRPr lang="en-GB" sz="1700" dirty="0" smtClean="0">
              <a:cs typeface="Arial" pitchFamily="34" charset="0"/>
            </a:endParaRPr>
          </a:p>
          <a:p>
            <a:pPr lvl="1" algn="just">
              <a:lnSpc>
                <a:spcPct val="80000"/>
              </a:lnSpc>
            </a:pPr>
            <a:endParaRPr lang="en-US" dirty="0" smtClean="0"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External control: Joint Supervisory Body (Art. 23) </a:t>
            </a:r>
            <a:r>
              <a:rPr lang="en-US" sz="2000" dirty="0" smtClean="0">
                <a:cs typeface="Arial" pitchFamily="34" charset="0"/>
              </a:rPr>
              <a:t>monitors the correct application of the rules on DP and carries out frequent inspections</a:t>
            </a:r>
            <a:endParaRPr lang="en-US" sz="20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endParaRPr lang="en-US" sz="2000" b="1" dirty="0" smtClean="0"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DP at Eurojust and Exchange of Personal Data with Third States, October 2018  </a:t>
            </a:r>
            <a:endParaRPr lang="en-I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9CD9-B6A6-4219-B9B0-2197EE2558C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2" descr="H:\Desktop\E2017-06-09_JSB_meeting_JU_7642 (19)_CROPP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896"/>
            <a:ext cx="3120105" cy="268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268760"/>
            <a:ext cx="181133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3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_EJ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rojust2013">
      <a:majorFont>
        <a:latin typeface="Trebuchet MS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9D691AF52F14AB9AF1E3C406C9BC7" ma:contentTypeVersion="1" ma:contentTypeDescription="Create a new document." ma:contentTypeScope="" ma:versionID="f4f560d60cb1762d9019d94e0417118d">
  <xsd:schema xmlns:xsd="http://www.w3.org/2001/XMLSchema" xmlns:p="http://schemas.microsoft.com/office/2006/metadata/properties" xmlns:ns1="http://schemas.microsoft.com/sharepoint/v3" xmlns:ns2="91D6B99B-52AF-4AF1-B9AF-1E3C406C9BC7" xmlns:ns3="91d6b99b-52af-4af1-b9af-1e3c406c9bc7" targetNamespace="http://schemas.microsoft.com/office/2006/metadata/properties" ma:root="true" ma:fieldsID="cd5ab9c1413f87b7744c72e54c377d72" ns1:_="" ns2:_="" ns3:_="">
    <xsd:import namespace="http://schemas.microsoft.com/sharepoint/v3"/>
    <xsd:import namespace="91D6B99B-52AF-4AF1-B9AF-1E3C406C9BC7"/>
    <xsd:import namespace="91d6b99b-52af-4af1-b9af-1e3c406c9bc7"/>
    <xsd:element name="properties">
      <xsd:complexType>
        <xsd:sequence>
          <xsd:element name="documentManagement">
            <xsd:complexType>
              <xsd:all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2:Owner" minOccurs="0"/>
                <xsd:element ref="ns2:SPSDescription" minOccurs="0"/>
                <xsd:element ref="ns2:Status" minOccurs="0"/>
                <xsd:element ref="ns2:No_x002e_" minOccurs="0"/>
                <xsd:element ref="ns1:ContentTypeId" minOccurs="0"/>
                <xsd:element ref="ns2:TemplateUrl" minOccurs="0"/>
                <xsd:element ref="ns2:xd_ProgID" minOccurs="0"/>
                <xsd:element ref="ns3:Folder_x0020_sort_x0020_order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ModerationComments" ma:index="0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4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5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6" nillable="true" ma:displayName="Source Url" ma:hidden="true" ma:internalName="_SourceUrl">
      <xsd:simpleType>
        <xsd:restriction base="dms:Text"/>
      </xsd:simpleType>
    </xsd:element>
    <xsd:element name="_SharedFileIndex" ma:index="7" nillable="true" ma:displayName="Shared File Index" ma:hidden="true" ma:internalName="_SharedFileIndex">
      <xsd:simpleType>
        <xsd:restriction base="dms:Text"/>
      </xsd:simpleType>
    </xsd:element>
    <xsd:element name="ContentTypeId" ma:index="13" nillable="true" ma:displayName="Content Type ID" ma:hidden="true" ma:internalName="ContentTypeId" ma:readOnly="true">
      <xsd:simpleType>
        <xsd:restriction base="dms:Unknown"/>
      </xsd:simpleType>
    </xsd:element>
    <xsd:element name="ID" ma:index="19" nillable="true" ma:displayName="ID" ma:internalName="ID" ma:readOnly="true">
      <xsd:simpleType>
        <xsd:restriction base="dms:Unknown"/>
      </xsd:simpleType>
    </xsd:element>
    <xsd:element name="Author" ma:index="22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24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25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26" nillable="true" ma:displayName="Copy Source" ma:internalName="_CopySource" ma:readOnly="true">
      <xsd:simpleType>
        <xsd:restriction base="dms:Text"/>
      </xsd:simpleType>
    </xsd:element>
    <xsd:element name="_ModerationStatus" ma:index="27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2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29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30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31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32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33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35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6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37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38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39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40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41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42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43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5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55" nillable="true" ma:displayName="Level" ma:hidden="true" ma:internalName="_Level" ma:readOnly="true">
      <xsd:simpleType>
        <xsd:restriction base="dms:Unknown"/>
      </xsd:simpleType>
    </xsd:element>
    <xsd:element name="_IsCurrentVersion" ma:index="5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6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61" nillable="true" ma:displayName="UI Version" ma:hidden="true" ma:internalName="_UIVersion" ma:readOnly="true">
      <xsd:simpleType>
        <xsd:restriction base="dms:Unknown"/>
      </xsd:simpleType>
    </xsd:element>
    <xsd:element name="_UIVersionString" ma:index="62" nillable="true" ma:displayName="Version" ma:internalName="_UIVersionString" ma:readOnly="true">
      <xsd:simpleType>
        <xsd:restriction base="dms:Text"/>
      </xsd:simpleType>
    </xsd:element>
    <xsd:element name="InstanceID" ma:index="63" nillable="true" ma:displayName="Instance ID" ma:hidden="true" ma:internalName="InstanceID" ma:readOnly="true">
      <xsd:simpleType>
        <xsd:restriction base="dms:Unknown"/>
      </xsd:simpleType>
    </xsd:element>
    <xsd:element name="Order" ma:index="64" nillable="true" ma:displayName="Order" ma:hidden="true" ma:internalName="Order">
      <xsd:simpleType>
        <xsd:restriction base="dms:Number"/>
      </xsd:simpleType>
    </xsd:element>
    <xsd:element name="GUID" ma:index="65" nillable="true" ma:displayName="GUID" ma:hidden="true" ma:internalName="GUID" ma:readOnly="true">
      <xsd:simpleType>
        <xsd:restriction base="dms:Unknown"/>
      </xsd:simpleType>
    </xsd:element>
    <xsd:element name="WorkflowVersion" ma:index="6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6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6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91D6B99B-52AF-4AF1-B9AF-1E3C406C9BC7" elementFormDefault="qualified">
    <xsd:import namespace="http://schemas.microsoft.com/office/2006/documentManagement/types"/>
    <xsd:element name="Owner" ma:index="9" nillable="true" ma:displayName="Owner" ma:internalName="Owner">
      <xsd:simpleType>
        <xsd:restriction base="dms:Text"/>
      </xsd:simpleType>
    </xsd:element>
    <xsd:element name="SPSDescription" ma:index="10" nillable="true" ma:displayName="Description" ma:internalName="SPSDescription">
      <xsd:simpleType>
        <xsd:restriction base="dms:Note"/>
      </xsd:simpleType>
    </xsd:element>
    <xsd:element name="Status" ma:index="11" nillable="true" ma:displayName="Status" ma:internalName="Status">
      <xsd:simpleType>
        <xsd:restriction base="dms:Choice">
          <xsd:enumeration value="Rough"/>
          <xsd:enumeration value="Draft"/>
          <xsd:enumeration value="In Review"/>
          <xsd:enumeration value="Final"/>
        </xsd:restriction>
      </xsd:simpleType>
    </xsd:element>
    <xsd:element name="No_x002e_" ma:index="12" nillable="true" ma:displayName="No." ma:internalName="No_x002e_">
      <xsd:simpleType>
        <xsd:restriction base="dms:Number"/>
      </xsd:simpleType>
    </xsd:element>
    <xsd:element name="TemplateUrl" ma:index="14" nillable="true" ma:displayName="Template Link" ma:hidden="true" ma:internalName="TemplateUrl">
      <xsd:simpleType>
        <xsd:restriction base="dms:Text"/>
      </xsd:simpleType>
    </xsd:element>
    <xsd:element name="xd_ProgID" ma:index="15" nillable="true" ma:displayName="Html File Link" ma:hidden="true" ma:internalName="xd_ProgID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91d6b99b-52af-4af1-b9af-1e3c406c9bc7" elementFormDefault="qualified">
    <xsd:import namespace="http://schemas.microsoft.com/office/2006/documentManagement/types"/>
    <xsd:element name="Folder_x0020_sort_x0020_order" ma:index="18" nillable="true" ma:displayName="Folder sort order" ma:internalName="Folder_x0020_sort_x0020_orde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Owner xmlns="91D6B99B-52AF-4AF1-B9AF-1E3C406C9BC7" xsi:nil="true"/>
    <SPSDescription xmlns="91D6B99B-52AF-4AF1-B9AF-1E3C406C9BC7">Generic presentation of Eurojust. For questions, please contact Head of Press &amp; PR Joannes Thuy (jthuy@eurojust.europa.eu)</SPSDescription>
    <Folder_x0020_sort_x0020_order xmlns="91d6b99b-52af-4af1-b9af-1e3c406c9bc7">4</Folder_x0020_sort_x0020_order>
    <No_x002e_ xmlns="91D6B99B-52AF-4AF1-B9AF-1E3C406C9BC7" xsi:nil="true"/>
    <Status xmlns="91D6B99B-52AF-4AF1-B9AF-1E3C406C9BC7" xsi:nil="true"/>
    <_SourceUrl xmlns="http://schemas.microsoft.com/sharepoint/v3" xsi:nil="true"/>
    <TemplateUrl xmlns="91D6B99B-52AF-4AF1-B9AF-1E3C406C9BC7" xsi:nil="true"/>
    <xd_ProgID xmlns="91D6B99B-52AF-4AF1-B9AF-1E3C406C9BC7" xsi:nil="true"/>
    <Order xmlns="http://schemas.microsoft.com/sharepoint/v3" xsi:nil="true"/>
    <_SharedFileIndex xmlns="http://schemas.microsoft.com/sharepoint/v3" xsi:nil="true"/>
    <MetaInfo xmlns="http://schemas.microsoft.com/sharepoint/v3" xsi:nil="true"/>
    <ContentTypeId xmlns="http://schemas.microsoft.com/sharepoint/v3">0x0101009BB9D691AF52F14AB9AF1E3C406C9BC7</ContentTypeId>
  </documentManagement>
</p:properties>
</file>

<file path=customXml/itemProps1.xml><?xml version="1.0" encoding="utf-8"?>
<ds:datastoreItem xmlns:ds="http://schemas.openxmlformats.org/officeDocument/2006/customXml" ds:itemID="{C84F9950-9456-4C82-9AB6-AE9588A402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01EE42-4F75-4D06-BE12-413D206B8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1D6B99B-52AF-4AF1-B9AF-1E3C406C9BC7"/>
    <ds:schemaRef ds:uri="91d6b99b-52af-4af1-b9af-1e3c406c9bc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9B7CD5B-E27E-43E9-8CD4-62F0D9B450D6}">
  <ds:schemaRefs>
    <ds:schemaRef ds:uri="http://schemas.microsoft.com/office/2006/metadata/properties"/>
    <ds:schemaRef ds:uri="http://www.w3.org/XML/1998/namespace"/>
    <ds:schemaRef ds:uri="91d6b99b-52af-4af1-b9af-1e3c406c9bc7"/>
    <ds:schemaRef ds:uri="http://purl.org/dc/elements/1.1/"/>
    <ds:schemaRef ds:uri="http://schemas.microsoft.com/office/2006/documentManagement/types"/>
    <ds:schemaRef ds:uri="http://purl.org/dc/dcmitype/"/>
    <ds:schemaRef ds:uri="http://schemas.microsoft.com/sharepoint/v3"/>
    <ds:schemaRef ds:uri="http://schemas.openxmlformats.org/package/2006/metadata/core-properties"/>
    <ds:schemaRef ds:uri="91D6B99B-52AF-4AF1-B9AF-1E3C406C9BC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2013_EJ_Presentation_Template</Template>
  <TotalTime>4873</TotalTime>
  <Words>2359</Words>
  <Application>Microsoft Office PowerPoint</Application>
  <PresentationFormat>On-screen Show (4:3)</PresentationFormat>
  <Paragraphs>385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2013_EJ_Presentation_Template</vt:lpstr>
      <vt:lpstr>Data Protection At EUROJUST and exchange of personal data with third states </vt:lpstr>
      <vt:lpstr>Eurojust </vt:lpstr>
      <vt:lpstr>Casework 2014 – 2018 (31 August)</vt:lpstr>
      <vt:lpstr>Data Protection is crucial for Eurojust </vt:lpstr>
      <vt:lpstr>Principles of general application</vt:lpstr>
      <vt:lpstr>DP regime of Eurojust: robust, effective and tailor-made</vt:lpstr>
      <vt:lpstr>Main features of the Eurojust DP regime</vt:lpstr>
      <vt:lpstr>Main features of Eurojust DP regime II</vt:lpstr>
      <vt:lpstr>Internal and external supervision</vt:lpstr>
      <vt:lpstr>Future DP regime: harmonised but robust, effective and tailor-made</vt:lpstr>
      <vt:lpstr>Case Management System (CMS): functionalities</vt:lpstr>
      <vt:lpstr>Data Protection features in CMS: privacy by design/default</vt:lpstr>
      <vt:lpstr>Cases concerning non-EU states</vt:lpstr>
      <vt:lpstr>Eurojust Decision and Cooperation Agreements </vt:lpstr>
      <vt:lpstr>Exchange of personal data with third States/organisations</vt:lpstr>
      <vt:lpstr>DP requirements to set up agreements with third States/parties</vt:lpstr>
      <vt:lpstr>State of play third States/parties agreements</vt:lpstr>
      <vt:lpstr>Adequate protection concept</vt:lpstr>
      <vt:lpstr>Adequate protection concept II</vt:lpstr>
      <vt:lpstr>Independence of DPA</vt:lpstr>
      <vt:lpstr>Future legal framework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Eurojust</dc:creator>
  <cp:lastModifiedBy>dalonsoblas</cp:lastModifiedBy>
  <cp:revision>140</cp:revision>
  <dcterms:created xsi:type="dcterms:W3CDTF">2013-02-18T14:50:09Z</dcterms:created>
  <dcterms:modified xsi:type="dcterms:W3CDTF">2018-10-04T13:44:16Z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0x0101009BB9D691AF52F14AB9AF1E3C406C9BC7</vt:lpwstr>
  </property>
</Properties>
</file>