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notesMasterIdLst>
    <p:notesMasterId r:id="rId15"/>
  </p:notesMasterIdLst>
  <p:sldIdLst>
    <p:sldId id="258" r:id="rId2"/>
    <p:sldId id="354" r:id="rId3"/>
    <p:sldId id="342" r:id="rId4"/>
    <p:sldId id="358" r:id="rId5"/>
    <p:sldId id="343" r:id="rId6"/>
    <p:sldId id="352" r:id="rId7"/>
    <p:sldId id="351" r:id="rId8"/>
    <p:sldId id="355" r:id="rId9"/>
    <p:sldId id="360" r:id="rId10"/>
    <p:sldId id="361" r:id="rId11"/>
    <p:sldId id="362" r:id="rId12"/>
    <p:sldId id="344" r:id="rId13"/>
    <p:sldId id="32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 Turkes" initials="DT" lastIdx="1" clrIdx="0">
    <p:extLst>
      <p:ext uri="{19B8F6BF-5375-455C-9EA6-DF929625EA0E}">
        <p15:presenceInfo xmlns:p15="http://schemas.microsoft.com/office/powerpoint/2012/main" userId="S-1-5-21-3885359480-2646924824-3213655657-6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FF33"/>
    <a:srgbClr val="99FF33"/>
    <a:srgbClr val="000099"/>
    <a:srgbClr val="FF0000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343" autoAdjust="0"/>
  </p:normalViewPr>
  <p:slideViewPr>
    <p:cSldViewPr snapToGrid="0">
      <p:cViewPr varScale="1">
        <p:scale>
          <a:sx n="91" d="100"/>
          <a:sy n="91" d="100"/>
        </p:scale>
        <p:origin x="18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EDA2E-EA81-420D-9AF9-74C6A52E76FE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8FB27-FBBC-4D7B-BDB1-FFA70F504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8FB27-FBBC-4D7B-BDB1-FFA70F504E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3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85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00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4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0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1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30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5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98B014-7A26-4354-A782-15EB5836379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74C924-2B17-4388-8B6B-EF503FBCA4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2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727200"/>
            <a:ext cx="8621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4000" b="1" i="1"/>
              <a:t>ZATEZNA KAMATA</a:t>
            </a:r>
            <a:endParaRPr lang="hr-BA" sz="4000"/>
          </a:p>
          <a:p>
            <a:pPr algn="ctr"/>
            <a:r>
              <a:rPr lang="bs-Latn-BA" sz="4000" b="1" i="1"/>
              <a:t> </a:t>
            </a:r>
            <a:endParaRPr lang="hr-BA" sz="4000"/>
          </a:p>
          <a:p>
            <a:pPr algn="ctr"/>
            <a:r>
              <a:rPr lang="bs-Latn-BA" sz="4000" b="1" i="1"/>
              <a:t>NA POTRAŽIVANJIMA </a:t>
            </a:r>
            <a:endParaRPr lang="bs-Latn-BA" sz="4000" b="1" i="1" smtClean="0"/>
          </a:p>
          <a:p>
            <a:pPr algn="ctr"/>
            <a:r>
              <a:rPr lang="bs-Latn-BA" sz="4000" b="1" i="1" smtClean="0"/>
              <a:t>U </a:t>
            </a:r>
            <a:r>
              <a:rPr lang="bs-Latn-BA" sz="4000" b="1" i="1"/>
              <a:t>STRANOJ VALUTI</a:t>
            </a:r>
            <a:endParaRPr lang="hr-BA" sz="4000"/>
          </a:p>
        </p:txBody>
      </p:sp>
    </p:spTree>
    <p:extLst>
      <p:ext uri="{BB962C8B-B14F-4D97-AF65-F5344CB8AC3E}">
        <p14:creationId xmlns:p14="http://schemas.microsoft.com/office/powerpoint/2010/main" val="20950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690" y="343399"/>
            <a:ext cx="113602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44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Preinačavane</a:t>
            </a:r>
            <a:r>
              <a:rPr lang="bs-Latn-BA" sz="44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prvostepene presude </a:t>
            </a:r>
          </a:p>
          <a:p>
            <a:pPr algn="ctr"/>
            <a:r>
              <a:rPr lang="bs-Latn-BA" sz="44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izjavljenim žalbama</a:t>
            </a:r>
            <a:r>
              <a:rPr lang="bs-Latn-BA" sz="44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bs-Latn-BA" sz="44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 što je tuženi obavezivan da plati:</a:t>
            </a:r>
          </a:p>
          <a:p>
            <a:pPr algn="ctr"/>
            <a:endParaRPr lang="hr-BA" sz="440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bs-Latn-BA" sz="44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.... EUR u protivvrijednosti konvertibilnih maraka prema kursu koji važi u trenutku ispunjenja obaveze </a:t>
            </a:r>
            <a:r>
              <a:rPr lang="bs-Latn-BA" sz="44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(ili sličnom formulacijom drugostepene odluke istog sadržaja). </a:t>
            </a:r>
            <a:endParaRPr lang="hr-BA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057681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1200"/>
              </a:spcAft>
            </a:pPr>
            <a:r>
              <a:rPr lang="bs-Latn-BA" sz="36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Preinačavanje </a:t>
            </a:r>
            <a:r>
              <a:rPr lang="bs-Latn-BA" sz="36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službenoj dužnosti</a:t>
            </a:r>
            <a:r>
              <a:rPr lang="bs-Latn-BA" sz="36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BA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s-Latn-BA" sz="36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„Povodom žalbe ..., a po službenoj dužnosti, preinačava se </a:t>
            </a:r>
            <a:r>
              <a:rPr lang="bs-Latn-BA" sz="3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presuda ... broj ... od  ... godine u pogledu načina utvrđivanja protivvrijednosti dosuđenog iznosa EUR u KM, tako što se tuženi obavezuje da dosuđeni iznos EUR isplati tužiocu u protivvrijednosti KM, po najpovoljnijem kursu po kojem banka u mjestu plaćanja otkupljuje efektivnu stranu valutu na dan plaćanja obaveze“.</a:t>
            </a:r>
            <a:endParaRPr lang="hr-BA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s-Latn-BA" sz="36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„Povodom žalbe ....... preinačava </a:t>
            </a:r>
            <a:r>
              <a:rPr lang="bs-Latn-BA" sz="3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prvostepena presuda, tako što je tuženi obavezan da tužiocu isplati .... EUR u protivvrijednosti KM, prema kursu koji važi u trenutku ispunjenja obaveze“.</a:t>
            </a:r>
            <a:endParaRPr lang="hr-BA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1" y="-1"/>
            <a:ext cx="12435840" cy="70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606375">
            <a:off x="540271" y="2678316"/>
            <a:ext cx="10431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9600" smtClean="0">
                <a:latin typeface="Mistral" panose="03090702030407020403" pitchFamily="66" charset="0"/>
              </a:rPr>
              <a:t>      Hvala na pažnji !</a:t>
            </a:r>
          </a:p>
        </p:txBody>
      </p:sp>
    </p:spTree>
    <p:extLst>
      <p:ext uri="{BB962C8B-B14F-4D97-AF65-F5344CB8AC3E}">
        <p14:creationId xmlns:p14="http://schemas.microsoft.com/office/powerpoint/2010/main" val="26462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72" y="-3483779"/>
            <a:ext cx="8147822" cy="115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0"/>
            <a:ext cx="12318274" cy="67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27768"/>
              </p:ext>
            </p:extLst>
          </p:nvPr>
        </p:nvGraphicFramePr>
        <p:xfrm>
          <a:off x="1460937" y="178679"/>
          <a:ext cx="9469821" cy="5842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213">
                  <a:extLst>
                    <a:ext uri="{9D8B030D-6E8A-4147-A177-3AD203B41FA5}">
                      <a16:colId xmlns:a16="http://schemas.microsoft.com/office/drawing/2014/main" val="2317791185"/>
                    </a:ext>
                  </a:extLst>
                </a:gridCol>
                <a:gridCol w="4992589">
                  <a:extLst>
                    <a:ext uri="{9D8B030D-6E8A-4147-A177-3AD203B41FA5}">
                      <a16:colId xmlns:a16="http://schemas.microsoft.com/office/drawing/2014/main" val="3996264417"/>
                    </a:ext>
                  </a:extLst>
                </a:gridCol>
                <a:gridCol w="1628019">
                  <a:extLst>
                    <a:ext uri="{9D8B030D-6E8A-4147-A177-3AD203B41FA5}">
                      <a16:colId xmlns:a16="http://schemas.microsoft.com/office/drawing/2014/main" val="384101695"/>
                    </a:ext>
                  </a:extLst>
                </a:gridCol>
              </a:tblGrid>
              <a:tr h="31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Zemlja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Visina stope zatezne kamate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Napomena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114901"/>
                  </a:ext>
                </a:extLst>
              </a:tr>
              <a:tr h="786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EU </a:t>
                      </a:r>
                      <a:r>
                        <a:rPr lang="bs-Latn-BA" sz="1600">
                          <a:effectLst/>
                        </a:rPr>
                        <a:t>Direktiva </a:t>
                      </a:r>
                      <a:r>
                        <a:rPr lang="bs-Latn-BA" sz="1600" smtClean="0">
                          <a:effectLst/>
                        </a:rPr>
                        <a:t>2011/7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Referentna </a:t>
                      </a:r>
                      <a:r>
                        <a:rPr lang="bs-Latn-BA" sz="1600">
                          <a:effectLst/>
                        </a:rPr>
                        <a:t>stopa + 8%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354346"/>
                  </a:ext>
                </a:extLst>
              </a:tr>
              <a:tr h="718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Evropski </a:t>
                      </a:r>
                      <a:r>
                        <a:rPr lang="bs-Latn-BA" sz="1600">
                          <a:effectLst/>
                        </a:rPr>
                        <a:t>sud za ljudska prava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Najniža </a:t>
                      </a:r>
                      <a:r>
                        <a:rPr lang="bs-Latn-BA" sz="1600">
                          <a:effectLst/>
                        </a:rPr>
                        <a:t>kreditna stopa ECB + 3%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190942"/>
                  </a:ext>
                </a:extLst>
              </a:tr>
              <a:tr h="662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Republika Srpska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bs-Latn-BA" sz="1600" smtClean="0">
                          <a:effectLst/>
                        </a:rPr>
                        <a:t>Stopa </a:t>
                      </a:r>
                      <a:r>
                        <a:rPr lang="bs-Latn-BA" sz="1600">
                          <a:effectLst/>
                        </a:rPr>
                        <a:t>rasta potroš. cijena + 0,05% dnevno (0,05% x 30 x 12 = 18%)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Novi Zakon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0,03 dnevno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92974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Federacija </a:t>
                      </a:r>
                      <a:r>
                        <a:rPr lang="bs-Latn-BA" sz="1600">
                          <a:effectLst/>
                        </a:rPr>
                        <a:t>BiH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12</a:t>
                      </a:r>
                      <a:r>
                        <a:rPr lang="bs-Latn-BA" sz="1600">
                          <a:effectLst/>
                        </a:rPr>
                        <a:t>% godišnje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156783"/>
                  </a:ext>
                </a:extLst>
              </a:tr>
              <a:tr h="641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Distrikt </a:t>
                      </a:r>
                      <a:r>
                        <a:rPr lang="bs-Latn-BA" sz="1600">
                          <a:effectLst/>
                        </a:rPr>
                        <a:t>Brčko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Stopa </a:t>
                      </a:r>
                      <a:r>
                        <a:rPr lang="bs-Latn-BA" sz="1600">
                          <a:effectLst/>
                        </a:rPr>
                        <a:t>rasta potroš. cijena + 0,03% dnevno (0,03% X 30 X 12 = 10,8)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130446"/>
                  </a:ext>
                </a:extLst>
              </a:tr>
              <a:tr h="704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Republika </a:t>
                      </a:r>
                      <a:r>
                        <a:rPr lang="bs-Latn-BA" sz="1600">
                          <a:effectLst/>
                        </a:rPr>
                        <a:t>Srbija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Referentna </a:t>
                      </a:r>
                      <a:r>
                        <a:rPr lang="bs-Latn-BA" sz="1600">
                          <a:effectLst/>
                        </a:rPr>
                        <a:t>kamatna stopa NBS + 8% (= 11%)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214342"/>
                  </a:ext>
                </a:extLst>
              </a:tr>
              <a:tr h="6936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Republika </a:t>
                      </a:r>
                      <a:r>
                        <a:rPr lang="bs-Latn-BA" sz="1600">
                          <a:effectLst/>
                        </a:rPr>
                        <a:t>Hrvatska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r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BA" sz="1600" smtClean="0">
                          <a:effectLst/>
                        </a:rPr>
                        <a:t>Referenta </a:t>
                      </a:r>
                      <a:r>
                        <a:rPr lang="hr-BA" sz="1600">
                          <a:effectLst/>
                        </a:rPr>
                        <a:t>stopa + 8 %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124542"/>
                  </a:ext>
                </a:extLst>
              </a:tr>
              <a:tr h="713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Crna </a:t>
                      </a:r>
                      <a:r>
                        <a:rPr lang="bs-Latn-BA" sz="1600">
                          <a:effectLst/>
                        </a:rPr>
                        <a:t>Gora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s-Latn-BA" sz="160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 smtClean="0">
                          <a:effectLst/>
                        </a:rPr>
                        <a:t>Osnovna </a:t>
                      </a:r>
                      <a:r>
                        <a:rPr lang="bs-Latn-BA" sz="1600">
                          <a:effectLst/>
                        </a:rPr>
                        <a:t>stopa + 7% = 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s-Latn-BA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93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2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" y="-287383"/>
            <a:ext cx="10711542" cy="74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2476">
              <a:srgbClr val="C4938B"/>
            </a:gs>
            <a:gs pos="0">
              <a:srgbClr val="FF33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463" y="888275"/>
            <a:ext cx="1054172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bs-Latn-BA" sz="32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NEPRAVILNI ZAHTJEVI</a:t>
            </a:r>
          </a:p>
          <a:p>
            <a:pPr lvl="0" algn="ctr">
              <a:spcAft>
                <a:spcPts val="0"/>
              </a:spcAft>
            </a:pPr>
            <a:endParaRPr lang="bs-Latn-BA" sz="800" b="1" i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s-Latn-BA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</a:t>
            </a:r>
            <a:r>
              <a:rPr lang="bs-Latn-BA" sz="32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... KM (... EUR);</a:t>
            </a:r>
            <a:endParaRPr lang="hr-BA" sz="3200" b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s-Latn-BA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</a:t>
            </a:r>
            <a:r>
              <a:rPr lang="bs-Latn-BA" sz="32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... KM ili ... EUR;</a:t>
            </a:r>
            <a:endParaRPr lang="hr-BA" sz="3200" b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s-Latn-BA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EUR (u protivvrijednosti ... KM);</a:t>
            </a:r>
            <a:endParaRPr lang="hr-BA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s-Latn-BA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EUR u protivvrijednosti ... KM;</a:t>
            </a:r>
            <a:endParaRPr lang="hr-BA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s-Latn-BA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EUR (protivvrijednost u iznosu od ... KM);</a:t>
            </a:r>
            <a:endParaRPr lang="hr-BA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s-Latn-BA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KM (kao protivvrijednost iznosa od ... EUR);</a:t>
            </a:r>
            <a:endParaRPr lang="hr-BA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s-Latn-BA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KM što odgovara protivvrijednosti ... EUR;</a:t>
            </a:r>
            <a:endParaRPr lang="hr-BA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s-Latn-BA" sz="32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 </a:t>
            </a:r>
            <a:r>
              <a:rPr lang="bs-Latn-BA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... KM u protivvrijednosti ... EUR po srednjem kursu Centralne banke na dan isplate</a:t>
            </a:r>
            <a:r>
              <a:rPr lang="bs-Latn-BA" sz="28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bs-Latn-BA" sz="2800" i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bs-Latn-BA" sz="2800" i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BA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822350" y="0"/>
            <a:ext cx="103537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bs-Latn-BA" sz="3200" b="1" i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UREDNI TUŽBENI ZAHTJEVI</a:t>
            </a: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</a:t>
            </a: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... EUR u protivvrijednosti KM na dan isplate;</a:t>
            </a:r>
            <a:endParaRPr lang="hr-BA" sz="32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EUR u protivvrijednosti KM po važećem kursu na dan isplate;</a:t>
            </a:r>
            <a:endParaRPr lang="hr-BA" sz="32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EUR u protivvrijednosti KM po zvaničnom kursu na dan isplate;</a:t>
            </a:r>
            <a:endParaRPr lang="hr-BA" sz="32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EUR u protivvrijednosti valute konvertibilne marke (KM) po kursu na dan ispunjenja;</a:t>
            </a:r>
            <a:endParaRPr lang="hr-BA" sz="32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... EUR u protivvrijednosti konvertibilnih maraka po srednjem kursu Centralne banke BiH na dan isplate;</a:t>
            </a:r>
            <a:endParaRPr lang="hr-BA" sz="32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EUR u konvertibilnim markama (KM) po kursu Centralne banke BiH na dan isplate</a:t>
            </a:r>
            <a:r>
              <a:rPr lang="bs-Latn-BA" sz="3200" b="1" i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r-BA" sz="3200" b="1" i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8" algn="just"/>
            <a:r>
              <a:rPr lang="bs-Latn-BA" sz="2800" b="1" i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...</a:t>
            </a:r>
            <a:endParaRPr lang="hr-BA" sz="28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1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0"/>
            <a:ext cx="10502537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bs-Latn-BA" sz="3200" b="1" i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 lvl="0" algn="just">
              <a:spcAft>
                <a:spcPts val="0"/>
              </a:spcAft>
            </a:pPr>
            <a:endParaRPr lang="bs-Latn-BA" sz="900" b="1" i="1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EUR u protivvrijednosti u KM valuti po srednjem kursu Centralne banke BiH u momentu isplate;</a:t>
            </a:r>
            <a:endParaRPr lang="hr-BA" sz="32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.... EUR u protivvrijednosti u KM (konvertibilnim markama) po važećem kursu na dan isplate;</a:t>
            </a:r>
            <a:endParaRPr lang="hr-BA" sz="32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 EUR u protivvrijednosti KM po najpovoljnijem kursu po kojem banka u mjestu plaćanja otkupljuje efektivnu stranu valutu na dan plaćanja;</a:t>
            </a:r>
            <a:endParaRPr lang="hr-BA" sz="32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.... CHF u protivvrijednosti u KM po najpovoljnijem kursu u vrijeme isplate.</a:t>
            </a:r>
            <a:endParaRPr lang="hr-BA" sz="32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3200" b="1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iznos od .... CHF u protivvrijednosti konvertibilne marke (KM) na dan isplate;</a:t>
            </a:r>
            <a:endParaRPr lang="hr-BA" sz="32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85" y="1"/>
            <a:ext cx="12052515" cy="7063472"/>
          </a:xfrm>
          <a:prstGeom prst="rect">
            <a:avLst/>
          </a:prstGeom>
          <a:gradFill flip="none" rotWithShape="1">
            <a:gsLst>
              <a:gs pos="33000">
                <a:srgbClr val="D2E7F6"/>
              </a:gs>
              <a:gs pos="25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s-Latn-BA" sz="44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Kamate na </a:t>
            </a:r>
            <a:r>
              <a:rPr lang="bs-Latn-BA" sz="44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potraživanja u </a:t>
            </a:r>
            <a:r>
              <a:rPr lang="bs-Latn-BA" sz="44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CHF</a:t>
            </a:r>
          </a:p>
          <a:p>
            <a:pPr algn="ctr">
              <a:spcAft>
                <a:spcPts val="2400"/>
              </a:spcAft>
            </a:pPr>
            <a:r>
              <a:rPr lang="bs-Latn-BA" sz="40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(dosuđivane </a:t>
            </a:r>
            <a:r>
              <a:rPr lang="bs-Latn-BA" sz="40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protivvrijednosti KM po kursu na dan isplate</a:t>
            </a:r>
            <a:r>
              <a:rPr lang="bs-Latn-BA" sz="40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  </a:t>
            </a:r>
            <a:endParaRPr lang="hr-BA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bs-Latn-BA" sz="44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 dosuđeni iznos u CHF) .... </a:t>
            </a:r>
            <a:r>
              <a:rPr lang="bs-Latn-BA" sz="44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domicilnu kamatu </a:t>
            </a:r>
            <a:r>
              <a:rPr lang="bs-Latn-BA" sz="44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 važi u Švajcarskoj u momentu plaćanja; </a:t>
            </a:r>
            <a:endParaRPr lang="hr-BA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bs-Latn-BA" sz="44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domicilnu kamatu Švajcarske od .... do isplate</a:t>
            </a:r>
            <a:r>
              <a:rPr lang="bs-Latn-BA" sz="44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r-BA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bs-Latn-BA" sz="44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kamatu koja važi u Švajcarskoj – domicilnu kamatu u momentu plaćanja</a:t>
            </a:r>
            <a:r>
              <a:rPr lang="bs-Latn-BA" sz="44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1800"/>
              </a:spcAft>
            </a:pPr>
            <a:endParaRPr lang="hr-BA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2400</TotalTime>
  <Words>604</Words>
  <Application>Microsoft Office PowerPoint</Application>
  <PresentationFormat>Widescreen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Mistral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Drago Turkes</cp:lastModifiedBy>
  <cp:revision>118</cp:revision>
  <cp:lastPrinted>2017-09-11T06:03:36Z</cp:lastPrinted>
  <dcterms:created xsi:type="dcterms:W3CDTF">2017-09-10T21:54:48Z</dcterms:created>
  <dcterms:modified xsi:type="dcterms:W3CDTF">2018-06-28T13:15:45Z</dcterms:modified>
</cp:coreProperties>
</file>