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515" y="1180651"/>
            <a:ext cx="8915399" cy="2262781"/>
          </a:xfrm>
        </p:spPr>
        <p:txBody>
          <a:bodyPr>
            <a:noAutofit/>
          </a:bodyPr>
          <a:lstStyle/>
          <a:p>
            <a:r>
              <a:rPr lang="bs-Latn-BA" sz="4400" dirty="0" smtClean="0"/>
              <a:t>Iskustvo sudija za prekršaje  u postupanju sa predmetima  nasilja nad ženama i nasilja u porodici</a:t>
            </a:r>
            <a:endParaRPr lang="en-US" sz="4400" dirty="0"/>
          </a:p>
        </p:txBody>
      </p:sp>
      <p:sp>
        <p:nvSpPr>
          <p:cNvPr id="3" name="Subtitle 2"/>
          <p:cNvSpPr>
            <a:spLocks noGrp="1"/>
          </p:cNvSpPr>
          <p:nvPr>
            <p:ph type="subTitle" idx="1"/>
          </p:nvPr>
        </p:nvSpPr>
        <p:spPr>
          <a:xfrm>
            <a:off x="2309515" y="3775935"/>
            <a:ext cx="9148688" cy="1987878"/>
          </a:xfrm>
        </p:spPr>
        <p:txBody>
          <a:bodyPr>
            <a:normAutofit fontScale="25000" lnSpcReduction="20000"/>
          </a:bodyPr>
          <a:lstStyle/>
          <a:p>
            <a:r>
              <a:rPr lang="bs-Latn-BA" sz="12800" dirty="0" smtClean="0"/>
              <a:t>                                                                                   Jul 2018.godine, Hotel </a:t>
            </a:r>
            <a:r>
              <a:rPr lang="bs-Latn-BA" sz="12800" dirty="0" err="1" smtClean="0"/>
              <a:t>Kardial</a:t>
            </a:r>
            <a:r>
              <a:rPr lang="bs-Latn-BA" sz="12800" dirty="0"/>
              <a:t> </a:t>
            </a:r>
            <a:r>
              <a:rPr lang="bs-Latn-BA" sz="12800" dirty="0" smtClean="0"/>
              <a:t>Teslić</a:t>
            </a:r>
          </a:p>
          <a:p>
            <a:r>
              <a:rPr lang="bs-Latn-BA" sz="8000" dirty="0" smtClean="0"/>
              <a:t>          </a:t>
            </a:r>
          </a:p>
          <a:p>
            <a:endParaRPr lang="bs-Latn-BA" sz="8000" dirty="0"/>
          </a:p>
          <a:p>
            <a:r>
              <a:rPr lang="bs-Latn-BA" sz="8000" dirty="0" smtClean="0"/>
              <a:t>                                                                Tatjana Stefanović-</a:t>
            </a:r>
            <a:r>
              <a:rPr lang="bs-Latn-BA" sz="8000" dirty="0" err="1" smtClean="0"/>
              <a:t>Regoda</a:t>
            </a:r>
            <a:endParaRPr lang="bs-Latn-BA" sz="8000" dirty="0" smtClean="0"/>
          </a:p>
          <a:p>
            <a:r>
              <a:rPr lang="bs-Latn-BA" sz="8000" dirty="0" smtClean="0"/>
              <a:t>                                          Sudija za prekršaje Osnovnog suda u </a:t>
            </a:r>
            <a:r>
              <a:rPr lang="bs-Latn-BA" sz="8000" dirty="0" err="1" smtClean="0"/>
              <a:t>Banjoj</a:t>
            </a:r>
            <a:r>
              <a:rPr lang="bs-Latn-BA" sz="8000" dirty="0" smtClean="0"/>
              <a:t> Luci</a:t>
            </a:r>
            <a:endParaRPr lang="en-US" sz="8000" dirty="0"/>
          </a:p>
        </p:txBody>
      </p:sp>
    </p:spTree>
    <p:extLst>
      <p:ext uri="{BB962C8B-B14F-4D97-AF65-F5344CB8AC3E}">
        <p14:creationId xmlns:p14="http://schemas.microsoft.com/office/powerpoint/2010/main" val="153398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288" y="412595"/>
            <a:ext cx="9846527" cy="6144322"/>
          </a:xfrm>
        </p:spPr>
        <p:txBody>
          <a:bodyPr>
            <a:normAutofit/>
          </a:bodyPr>
          <a:lstStyle/>
          <a:p>
            <a:r>
              <a:rPr lang="bs-Latn-BA" sz="2800" dirty="0" smtClean="0"/>
              <a:t>Resursi...</a:t>
            </a:r>
            <a:br>
              <a:rPr lang="bs-Latn-BA" sz="2800" dirty="0" smtClean="0"/>
            </a:br>
            <a:r>
              <a:rPr lang="bs-Latn-BA" sz="2800" dirty="0" smtClean="0"/>
              <a:t>-povećan senzibilitet svih učesnika u  prekršajnim postupcima,</a:t>
            </a:r>
            <a:br>
              <a:rPr lang="bs-Latn-BA" sz="2800" dirty="0" smtClean="0"/>
            </a:br>
            <a:r>
              <a:rPr lang="bs-Latn-BA" sz="2800" dirty="0" smtClean="0"/>
              <a:t>-međusobna saradnja, angažovanje pomagačkih struka ( psiholog, socijalni radnik ),</a:t>
            </a:r>
            <a:br>
              <a:rPr lang="bs-Latn-BA" sz="2800" dirty="0" smtClean="0"/>
            </a:br>
            <a:r>
              <a:rPr lang="bs-Latn-BA" sz="2800" dirty="0" smtClean="0"/>
              <a:t>-kontinuirana edukacija i razmjena iskustava,</a:t>
            </a:r>
            <a:br>
              <a:rPr lang="bs-Latn-BA" sz="2800" dirty="0" smtClean="0"/>
            </a:br>
            <a:r>
              <a:rPr lang="bs-Latn-BA" sz="2800" dirty="0" smtClean="0"/>
              <a:t>-savjetodavni razgovor na kraju postupka i uključivanje „ljudskog“ faktora,</a:t>
            </a:r>
            <a:br>
              <a:rPr lang="bs-Latn-BA" sz="2800" dirty="0" smtClean="0"/>
            </a:br>
            <a:r>
              <a:rPr lang="bs-Latn-BA" sz="2800" dirty="0"/>
              <a:t/>
            </a:r>
            <a:br>
              <a:rPr lang="bs-Latn-BA" sz="2800" dirty="0"/>
            </a:br>
            <a:r>
              <a:rPr lang="bs-Latn-BA" sz="2800" dirty="0" smtClean="0"/>
              <a:t/>
            </a:r>
            <a:br>
              <a:rPr lang="bs-Latn-BA" sz="2800" dirty="0" smtClean="0"/>
            </a:br>
            <a:r>
              <a:rPr lang="bs-Latn-BA" sz="2800" dirty="0" smtClean="0"/>
              <a:t>                                          cilj</a:t>
            </a:r>
            <a:br>
              <a:rPr lang="bs-Latn-BA" sz="2800" dirty="0" smtClean="0"/>
            </a:br>
            <a:r>
              <a:rPr lang="bs-Latn-BA" sz="2800" dirty="0" smtClean="0"/>
              <a:t/>
            </a:r>
            <a:br>
              <a:rPr lang="bs-Latn-BA" sz="2800" dirty="0" smtClean="0"/>
            </a:br>
            <a:r>
              <a:rPr lang="bs-Latn-BA" sz="2800" dirty="0" smtClean="0"/>
              <a:t>-smanjen broj prijava i zanemariv broj recidivista...</a:t>
            </a:r>
            <a:endParaRPr lang="en-US" sz="2800" dirty="0"/>
          </a:p>
        </p:txBody>
      </p:sp>
      <p:sp>
        <p:nvSpPr>
          <p:cNvPr id="6" name="Down Arrow 5"/>
          <p:cNvSpPr/>
          <p:nvPr/>
        </p:nvSpPr>
        <p:spPr>
          <a:xfrm>
            <a:off x="5018048" y="394953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955347" y="394953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32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254" y="624110"/>
            <a:ext cx="9642357" cy="1684192"/>
          </a:xfrm>
        </p:spPr>
        <p:txBody>
          <a:bodyPr>
            <a:normAutofit fontScale="90000"/>
          </a:bodyPr>
          <a:lstStyle/>
          <a:p>
            <a:r>
              <a:rPr lang="bs-Latn-BA" dirty="0" smtClean="0"/>
              <a:t/>
            </a:r>
            <a:br>
              <a:rPr lang="bs-Latn-BA" dirty="0" smtClean="0"/>
            </a:br>
            <a:r>
              <a:rPr lang="bs-Latn-BA" dirty="0"/>
              <a:t/>
            </a:r>
            <a:br>
              <a:rPr lang="bs-Latn-BA" dirty="0"/>
            </a:br>
            <a:r>
              <a:rPr lang="bs-Latn-BA" dirty="0" smtClean="0"/>
              <a:t>                    Hvala na pažnji!</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297" y="2695806"/>
            <a:ext cx="9422781" cy="3926159"/>
          </a:xfrm>
          <a:prstGeom prst="rect">
            <a:avLst/>
          </a:prstGeom>
        </p:spPr>
      </p:pic>
    </p:spTree>
    <p:extLst>
      <p:ext uri="{BB962C8B-B14F-4D97-AF65-F5344CB8AC3E}">
        <p14:creationId xmlns:p14="http://schemas.microsoft.com/office/powerpoint/2010/main" val="257493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380" y="1761892"/>
            <a:ext cx="10077255" cy="3514373"/>
          </a:xfrm>
        </p:spPr>
        <p:txBody>
          <a:bodyPr>
            <a:normAutofit fontScale="90000"/>
          </a:bodyPr>
          <a:lstStyle/>
          <a:p>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O nasilju....</a:t>
            </a:r>
            <a:br>
              <a:rPr lang="bs-Latn-BA" sz="3200" dirty="0" smtClean="0"/>
            </a:br>
            <a:r>
              <a:rPr lang="bs-Latn-BA" sz="3200" dirty="0" smtClean="0"/>
              <a:t/>
            </a:r>
            <a:br>
              <a:rPr lang="bs-Latn-BA" sz="3200" dirty="0" smtClean="0"/>
            </a:br>
            <a:r>
              <a:rPr lang="bs-Latn-BA" sz="3200" dirty="0" smtClean="0"/>
              <a:t>-Nasilje </a:t>
            </a:r>
            <a:r>
              <a:rPr lang="bs-Latn-BA" sz="3200" dirty="0"/>
              <a:t>u </a:t>
            </a:r>
            <a:r>
              <a:rPr lang="bs-Latn-BA" sz="3200" dirty="0" smtClean="0"/>
              <a:t>porodici je </a:t>
            </a:r>
            <a:r>
              <a:rPr lang="en-US" sz="3100" dirty="0" err="1"/>
              <a:t>svaka</a:t>
            </a:r>
            <a:r>
              <a:rPr lang="en-US" sz="3100" dirty="0"/>
              <a:t> </a:t>
            </a:r>
            <a:r>
              <a:rPr lang="en-US" sz="3100" dirty="0" err="1"/>
              <a:t>radnja</a:t>
            </a:r>
            <a:r>
              <a:rPr lang="en-US" sz="3100" dirty="0"/>
              <a:t> </a:t>
            </a:r>
            <a:r>
              <a:rPr lang="en-US" sz="3100" dirty="0" err="1"/>
              <a:t>nasilja</a:t>
            </a:r>
            <a:r>
              <a:rPr lang="en-US" sz="3100" dirty="0"/>
              <a:t> </a:t>
            </a:r>
            <a:r>
              <a:rPr lang="en-US" sz="3100" dirty="0" err="1"/>
              <a:t>člana</a:t>
            </a:r>
            <a:r>
              <a:rPr lang="en-US" sz="3100" dirty="0"/>
              <a:t/>
            </a:r>
            <a:br>
              <a:rPr lang="en-US" sz="3100" dirty="0"/>
            </a:br>
            <a:r>
              <a:rPr lang="en-US" sz="3100" dirty="0" err="1"/>
              <a:t>porodice</a:t>
            </a:r>
            <a:r>
              <a:rPr lang="en-US" sz="3100" dirty="0"/>
              <a:t> </a:t>
            </a:r>
            <a:r>
              <a:rPr lang="en-US" sz="3100" dirty="0" err="1"/>
              <a:t>ili</a:t>
            </a:r>
            <a:r>
              <a:rPr lang="en-US" sz="3100" dirty="0"/>
              <a:t> </a:t>
            </a:r>
            <a:r>
              <a:rPr lang="en-US" sz="3100" dirty="0" err="1"/>
              <a:t>porodične</a:t>
            </a:r>
            <a:r>
              <a:rPr lang="en-US" sz="3100" dirty="0"/>
              <a:t> </a:t>
            </a:r>
            <a:r>
              <a:rPr lang="en-US" sz="3100" dirty="0" err="1"/>
              <a:t>zajednice</a:t>
            </a:r>
            <a:r>
              <a:rPr lang="en-US" sz="3100" dirty="0"/>
              <a:t> </a:t>
            </a:r>
            <a:r>
              <a:rPr lang="en-US" sz="3100" dirty="0" err="1"/>
              <a:t>kojom</a:t>
            </a:r>
            <a:r>
              <a:rPr lang="en-US" sz="3100" dirty="0"/>
              <a:t> se </a:t>
            </a:r>
            <a:r>
              <a:rPr lang="en-US" sz="3100" dirty="0" err="1"/>
              <a:t>ugrožava</a:t>
            </a:r>
            <a:r>
              <a:rPr lang="en-US" sz="3100" dirty="0"/>
              <a:t> </a:t>
            </a:r>
            <a:r>
              <a:rPr lang="en-US" sz="3100" dirty="0" err="1"/>
              <a:t>spokojstvo</a:t>
            </a:r>
            <a:r>
              <a:rPr lang="en-US" sz="3100" dirty="0"/>
              <a:t>, </a:t>
            </a:r>
            <a:r>
              <a:rPr lang="en-US" sz="3100" dirty="0" err="1"/>
              <a:t>psihički</a:t>
            </a:r>
            <a:r>
              <a:rPr lang="en-US" sz="3100" dirty="0"/>
              <a:t>, </a:t>
            </a:r>
            <a:r>
              <a:rPr lang="en-US" sz="3100" dirty="0" err="1"/>
              <a:t>tjelesni</a:t>
            </a:r>
            <a:r>
              <a:rPr lang="en-US" sz="3100" dirty="0"/>
              <a:t>, </a:t>
            </a:r>
            <a:r>
              <a:rPr lang="en-US" sz="3100" dirty="0" err="1"/>
              <a:t>seksualni</a:t>
            </a:r>
            <a:r>
              <a:rPr lang="en-US" sz="3100" dirty="0"/>
              <a:t> </a:t>
            </a:r>
            <a:r>
              <a:rPr lang="en-US" sz="3100" dirty="0" err="1"/>
              <a:t>ili</a:t>
            </a:r>
            <a:r>
              <a:rPr lang="en-US" sz="3100" dirty="0"/>
              <a:t/>
            </a:r>
            <a:br>
              <a:rPr lang="en-US" sz="3100" dirty="0"/>
            </a:br>
            <a:r>
              <a:rPr lang="en-US" sz="3100" dirty="0" err="1"/>
              <a:t>ekonomski</a:t>
            </a:r>
            <a:r>
              <a:rPr lang="en-US" sz="3100" dirty="0"/>
              <a:t> </a:t>
            </a:r>
            <a:r>
              <a:rPr lang="en-US" sz="3100" dirty="0" err="1"/>
              <a:t>integritet</a:t>
            </a:r>
            <a:r>
              <a:rPr lang="en-US" sz="3100" dirty="0"/>
              <a:t> </a:t>
            </a:r>
            <a:r>
              <a:rPr lang="en-US" sz="3100" dirty="0" err="1"/>
              <a:t>drugog</a:t>
            </a:r>
            <a:r>
              <a:rPr lang="en-US" sz="3100" dirty="0"/>
              <a:t> </a:t>
            </a:r>
            <a:r>
              <a:rPr lang="en-US" sz="3100" dirty="0" err="1"/>
              <a:t>člana</a:t>
            </a:r>
            <a:r>
              <a:rPr lang="en-US" sz="3100" dirty="0"/>
              <a:t> </a:t>
            </a:r>
            <a:r>
              <a:rPr lang="en-US" sz="3100" dirty="0" err="1"/>
              <a:t>porodice</a:t>
            </a:r>
            <a:r>
              <a:rPr lang="en-US" sz="3100" dirty="0"/>
              <a:t> </a:t>
            </a:r>
            <a:r>
              <a:rPr lang="en-US" sz="3100" dirty="0" err="1"/>
              <a:t>ili</a:t>
            </a:r>
            <a:r>
              <a:rPr lang="en-US" sz="3100" dirty="0"/>
              <a:t> </a:t>
            </a:r>
            <a:r>
              <a:rPr lang="en-US" sz="3100" dirty="0" err="1"/>
              <a:t>porodične</a:t>
            </a:r>
            <a:r>
              <a:rPr lang="en-US" sz="3100" dirty="0"/>
              <a:t> </a:t>
            </a:r>
            <a:r>
              <a:rPr lang="en-US" sz="3100" dirty="0" err="1"/>
              <a:t>zajednice</a:t>
            </a:r>
            <a:r>
              <a:rPr lang="en-US" sz="3100" dirty="0"/>
              <a:t>.</a:t>
            </a:r>
            <a:br>
              <a:rPr lang="en-US" sz="3100" dirty="0"/>
            </a:br>
            <a:r>
              <a:rPr lang="bs-Latn-BA" sz="3100" dirty="0" smtClean="0"/>
              <a:t>-</a:t>
            </a:r>
            <a:r>
              <a:rPr lang="en-US" sz="3100" dirty="0" err="1"/>
              <a:t>Svaka</a:t>
            </a:r>
            <a:r>
              <a:rPr lang="en-US" sz="3100" dirty="0"/>
              <a:t> </a:t>
            </a:r>
            <a:r>
              <a:rPr lang="en-US" sz="3100" dirty="0" err="1"/>
              <a:t>radnja</a:t>
            </a:r>
            <a:r>
              <a:rPr lang="en-US" sz="3100" dirty="0"/>
              <a:t> </a:t>
            </a:r>
            <a:r>
              <a:rPr lang="en-US" sz="3100" dirty="0" err="1" smtClean="0"/>
              <a:t>nasilja</a:t>
            </a:r>
            <a:r>
              <a:rPr lang="en-US" sz="3100" dirty="0" smtClean="0"/>
              <a:t> </a:t>
            </a:r>
            <a:r>
              <a:rPr lang="en-US" sz="3100" dirty="0" err="1"/>
              <a:t>koja</a:t>
            </a:r>
            <a:r>
              <a:rPr lang="en-US" sz="3100" dirty="0"/>
              <a:t> ne </a:t>
            </a:r>
            <a:r>
              <a:rPr lang="en-US" sz="3100" dirty="0" err="1"/>
              <a:t>sadrži</a:t>
            </a:r>
            <a:r>
              <a:rPr lang="en-US" sz="3100" dirty="0"/>
              <a:t> </a:t>
            </a:r>
            <a:r>
              <a:rPr lang="en-US" sz="3100" dirty="0" err="1"/>
              <a:t>obilježja</a:t>
            </a:r>
            <a:r>
              <a:rPr lang="en-US" sz="3100" dirty="0"/>
              <a:t/>
            </a:r>
            <a:br>
              <a:rPr lang="en-US" sz="3100" dirty="0"/>
            </a:br>
            <a:r>
              <a:rPr lang="en-US" sz="3100" dirty="0" err="1"/>
              <a:t>krivičnog</a:t>
            </a:r>
            <a:r>
              <a:rPr lang="en-US" sz="3100" dirty="0"/>
              <a:t> </a:t>
            </a:r>
            <a:r>
              <a:rPr lang="en-US" sz="3100" dirty="0" err="1"/>
              <a:t>djela</a:t>
            </a:r>
            <a:r>
              <a:rPr lang="en-US" sz="3100" dirty="0"/>
              <a:t>, </a:t>
            </a:r>
            <a:r>
              <a:rPr lang="en-US" sz="3100" dirty="0" err="1"/>
              <a:t>predstavlja</a:t>
            </a:r>
            <a:r>
              <a:rPr lang="en-US" sz="3100" dirty="0"/>
              <a:t> </a:t>
            </a:r>
            <a:r>
              <a:rPr lang="en-US" sz="3100" dirty="0" err="1" smtClean="0"/>
              <a:t>prekršaj</a:t>
            </a:r>
            <a:r>
              <a:rPr lang="bs-Latn-BA" sz="3100" dirty="0" smtClean="0"/>
              <a:t>.</a:t>
            </a:r>
            <a:br>
              <a:rPr lang="bs-Latn-BA" sz="31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r>
              <a:rPr lang="bs-Latn-BA" sz="3200" dirty="0" smtClean="0"/>
              <a:t/>
            </a:r>
            <a:br>
              <a:rPr lang="bs-Latn-BA" sz="3200" dirty="0" smtClean="0"/>
            </a:br>
            <a:endParaRPr lang="en-US" sz="3200" dirty="0"/>
          </a:p>
        </p:txBody>
      </p:sp>
      <p:sp>
        <p:nvSpPr>
          <p:cNvPr id="3" name="Text Placeholder 2"/>
          <p:cNvSpPr>
            <a:spLocks noGrp="1"/>
          </p:cNvSpPr>
          <p:nvPr>
            <p:ph type="body" idx="1"/>
          </p:nvPr>
        </p:nvSpPr>
        <p:spPr>
          <a:xfrm flipV="1">
            <a:off x="3754418" y="5909910"/>
            <a:ext cx="7750193" cy="329525"/>
          </a:xfrm>
        </p:spPr>
        <p:txBody>
          <a:bodyPr>
            <a:normAutofit fontScale="92500" lnSpcReduction="10000"/>
          </a:bodyPr>
          <a:lstStyle/>
          <a:p>
            <a:endParaRPr lang="en-US" dirty="0"/>
          </a:p>
        </p:txBody>
      </p:sp>
    </p:spTree>
    <p:extLst>
      <p:ext uri="{BB962C8B-B14F-4D97-AF65-F5344CB8AC3E}">
        <p14:creationId xmlns:p14="http://schemas.microsoft.com/office/powerpoint/2010/main" val="906957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80" y="535259"/>
            <a:ext cx="10373827" cy="5341434"/>
          </a:xfrm>
        </p:spPr>
        <p:txBody>
          <a:bodyPr>
            <a:normAutofit/>
          </a:bodyPr>
          <a:lstStyle/>
          <a:p>
            <a:r>
              <a:rPr lang="bs-Latn-BA" sz="2800" dirty="0" smtClean="0"/>
              <a:t>Prekršaj je....</a:t>
            </a:r>
            <a:br>
              <a:rPr lang="bs-Latn-BA" sz="2800" dirty="0" smtClean="0"/>
            </a:br>
            <a:r>
              <a:rPr lang="en-US" sz="2800" dirty="0" smtClean="0"/>
              <a:t>a</a:t>
            </a:r>
            <a:r>
              <a:rPr lang="en-US" sz="2800" dirty="0"/>
              <a:t>) </a:t>
            </a:r>
            <a:r>
              <a:rPr lang="en-US" sz="2800" dirty="0" err="1"/>
              <a:t>prijetnja</a:t>
            </a:r>
            <a:r>
              <a:rPr lang="en-US" sz="2800" dirty="0"/>
              <a:t> </a:t>
            </a:r>
            <a:r>
              <a:rPr lang="en-US" sz="2800" dirty="0" err="1"/>
              <a:t>nanošenjem</a:t>
            </a:r>
            <a:r>
              <a:rPr lang="en-US" sz="2800" dirty="0"/>
              <a:t> </a:t>
            </a:r>
            <a:r>
              <a:rPr lang="en-US" sz="2800" dirty="0" err="1"/>
              <a:t>tjelesne</a:t>
            </a:r>
            <a:r>
              <a:rPr lang="en-US" sz="2800" dirty="0"/>
              <a:t> </a:t>
            </a:r>
            <a:r>
              <a:rPr lang="en-US" sz="2800" dirty="0" err="1"/>
              <a:t>povrede</a:t>
            </a:r>
            <a:r>
              <a:rPr lang="en-US" sz="2800" dirty="0"/>
              <a:t> </a:t>
            </a:r>
            <a:r>
              <a:rPr lang="en-US" sz="2800" dirty="0" err="1"/>
              <a:t>članu</a:t>
            </a:r>
            <a:r>
              <a:rPr lang="en-US" sz="2800" dirty="0"/>
              <a:t> </a:t>
            </a:r>
            <a:r>
              <a:rPr lang="en-US" sz="2800" dirty="0" err="1"/>
              <a:t>porodice</a:t>
            </a:r>
            <a:r>
              <a:rPr lang="en-US" sz="2800" dirty="0"/>
              <a:t> </a:t>
            </a:r>
            <a:r>
              <a:rPr lang="en-US" sz="2800" dirty="0" err="1"/>
              <a:t>ili</a:t>
            </a:r>
            <a:r>
              <a:rPr lang="en-US" sz="2800" dirty="0"/>
              <a:t> </a:t>
            </a:r>
            <a:r>
              <a:rPr lang="en-US" sz="2800" dirty="0" err="1"/>
              <a:t>njemu</a:t>
            </a:r>
            <a:r>
              <a:rPr lang="en-US" sz="2800" dirty="0"/>
              <a:t> </a:t>
            </a:r>
            <a:r>
              <a:rPr lang="en-US" sz="2800" dirty="0" err="1"/>
              <a:t>bliskom</a:t>
            </a:r>
            <a:r>
              <a:rPr lang="en-US" sz="2800" dirty="0"/>
              <a:t> </a:t>
            </a:r>
            <a:r>
              <a:rPr lang="en-US" sz="2800" dirty="0" err="1"/>
              <a:t>licu</a:t>
            </a:r>
            <a:r>
              <a:rPr lang="en-US" sz="2800" dirty="0"/>
              <a:t>,</a:t>
            </a:r>
            <a:br>
              <a:rPr lang="en-US" sz="2800" dirty="0"/>
            </a:br>
            <a:r>
              <a:rPr lang="en-US" sz="2800" dirty="0"/>
              <a:t>b) </a:t>
            </a:r>
            <a:r>
              <a:rPr lang="en-US" sz="2800" dirty="0" err="1"/>
              <a:t>prijetnja</a:t>
            </a:r>
            <a:r>
              <a:rPr lang="en-US" sz="2800" dirty="0"/>
              <a:t> </a:t>
            </a:r>
            <a:r>
              <a:rPr lang="en-US" sz="2800" dirty="0" err="1"/>
              <a:t>oduzimanjem</a:t>
            </a:r>
            <a:r>
              <a:rPr lang="en-US" sz="2800" dirty="0"/>
              <a:t> </a:t>
            </a:r>
            <a:r>
              <a:rPr lang="en-US" sz="2800" dirty="0" err="1"/>
              <a:t>djece</a:t>
            </a:r>
            <a:r>
              <a:rPr lang="en-US" sz="2800" dirty="0"/>
              <a:t> </a:t>
            </a:r>
            <a:r>
              <a:rPr lang="en-US" sz="2800" dirty="0" err="1"/>
              <a:t>ili</a:t>
            </a:r>
            <a:r>
              <a:rPr lang="en-US" sz="2800" dirty="0"/>
              <a:t> </a:t>
            </a:r>
            <a:r>
              <a:rPr lang="en-US" sz="2800" dirty="0" err="1"/>
              <a:t>izbacivanjem</a:t>
            </a:r>
            <a:r>
              <a:rPr lang="en-US" sz="2800" dirty="0"/>
              <a:t> </a:t>
            </a:r>
            <a:r>
              <a:rPr lang="en-US" sz="2800" dirty="0" err="1"/>
              <a:t>iz</a:t>
            </a:r>
            <a:r>
              <a:rPr lang="en-US" sz="2800" dirty="0"/>
              <a:t> </a:t>
            </a:r>
            <a:r>
              <a:rPr lang="en-US" sz="2800" dirty="0" err="1"/>
              <a:t>stana</a:t>
            </a:r>
            <a:r>
              <a:rPr lang="en-US" sz="2800" dirty="0"/>
              <a:t> </a:t>
            </a:r>
            <a:r>
              <a:rPr lang="en-US" sz="2800" dirty="0" err="1"/>
              <a:t>člana</a:t>
            </a:r>
            <a:r>
              <a:rPr lang="en-US" sz="2800" dirty="0"/>
              <a:t> </a:t>
            </a:r>
            <a:r>
              <a:rPr lang="en-US" sz="2800" dirty="0" err="1"/>
              <a:t>porodice</a:t>
            </a:r>
            <a:r>
              <a:rPr lang="en-US" sz="2800" dirty="0"/>
              <a:t>,</a:t>
            </a:r>
            <a:br>
              <a:rPr lang="en-US" sz="2800" dirty="0"/>
            </a:br>
            <a:r>
              <a:rPr lang="en-US" sz="2800" dirty="0"/>
              <a:t>v) </a:t>
            </a:r>
            <a:r>
              <a:rPr lang="en-US" sz="2800" dirty="0" err="1"/>
              <a:t>iscrpljivanje</a:t>
            </a:r>
            <a:r>
              <a:rPr lang="en-US" sz="2800" dirty="0"/>
              <a:t> </a:t>
            </a:r>
            <a:r>
              <a:rPr lang="en-US" sz="2800" dirty="0" err="1"/>
              <a:t>radom</a:t>
            </a:r>
            <a:r>
              <a:rPr lang="en-US" sz="2800" dirty="0"/>
              <a:t>, </a:t>
            </a:r>
            <a:r>
              <a:rPr lang="en-US" sz="2800" dirty="0" err="1"/>
              <a:t>izgladnjivanjem</a:t>
            </a:r>
            <a:r>
              <a:rPr lang="en-US" sz="2800" dirty="0"/>
              <a:t>, </a:t>
            </a:r>
            <a:r>
              <a:rPr lang="en-US" sz="2800" dirty="0" err="1"/>
              <a:t>uskraćivanjem</a:t>
            </a:r>
            <a:r>
              <a:rPr lang="en-US" sz="2800" dirty="0"/>
              <a:t> </a:t>
            </a:r>
            <a:r>
              <a:rPr lang="en-US" sz="2800" dirty="0" err="1"/>
              <a:t>sna</a:t>
            </a:r>
            <a:r>
              <a:rPr lang="en-US" sz="2800" dirty="0"/>
              <a:t> </a:t>
            </a:r>
            <a:r>
              <a:rPr lang="en-US" sz="2800" dirty="0" err="1"/>
              <a:t>ili</a:t>
            </a:r>
            <a:r>
              <a:rPr lang="en-US" sz="2800" dirty="0"/>
              <a:t> </a:t>
            </a:r>
            <a:r>
              <a:rPr lang="en-US" sz="2800" dirty="0" err="1"/>
              <a:t>neophodnog</a:t>
            </a:r>
            <a:r>
              <a:rPr lang="en-US" sz="2800" dirty="0"/>
              <a:t> </a:t>
            </a:r>
            <a:r>
              <a:rPr lang="en-US" sz="2800" dirty="0" err="1"/>
              <a:t>odmora</a:t>
            </a:r>
            <a:r>
              <a:rPr lang="en-US" sz="2800" dirty="0"/>
              <a:t/>
            </a:r>
            <a:br>
              <a:rPr lang="en-US" sz="2800" dirty="0"/>
            </a:br>
            <a:r>
              <a:rPr lang="en-US" sz="2800" dirty="0" err="1"/>
              <a:t>članu</a:t>
            </a:r>
            <a:r>
              <a:rPr lang="en-US" sz="2800" dirty="0"/>
              <a:t> </a:t>
            </a:r>
            <a:r>
              <a:rPr lang="en-US" sz="2800" dirty="0" err="1"/>
              <a:t>porodice</a:t>
            </a:r>
            <a:r>
              <a:rPr lang="en-US" sz="2800" dirty="0"/>
              <a:t>,</a:t>
            </a:r>
            <a:br>
              <a:rPr lang="en-US" sz="2800" dirty="0"/>
            </a:br>
            <a:r>
              <a:rPr lang="en-US" sz="2800" dirty="0"/>
              <a:t>g) </a:t>
            </a:r>
            <a:r>
              <a:rPr lang="en-US" sz="2800" dirty="0" err="1"/>
              <a:t>vaspitanje</a:t>
            </a:r>
            <a:r>
              <a:rPr lang="en-US" sz="2800" dirty="0"/>
              <a:t> </a:t>
            </a:r>
            <a:r>
              <a:rPr lang="en-US" sz="2800" dirty="0" err="1"/>
              <a:t>djece</a:t>
            </a:r>
            <a:r>
              <a:rPr lang="en-US" sz="2800" dirty="0"/>
              <a:t> </a:t>
            </a:r>
            <a:r>
              <a:rPr lang="en-US" sz="2800" dirty="0" err="1"/>
              <a:t>na</a:t>
            </a:r>
            <a:r>
              <a:rPr lang="en-US" sz="2800" dirty="0"/>
              <a:t> </a:t>
            </a:r>
            <a:r>
              <a:rPr lang="en-US" sz="2800" dirty="0" err="1"/>
              <a:t>način</a:t>
            </a:r>
            <a:r>
              <a:rPr lang="en-US" sz="2800" dirty="0"/>
              <a:t> </a:t>
            </a:r>
            <a:r>
              <a:rPr lang="en-US" sz="2800" dirty="0" err="1"/>
              <a:t>ponižavajućeg</a:t>
            </a:r>
            <a:r>
              <a:rPr lang="en-US" sz="2800" dirty="0"/>
              <a:t> </a:t>
            </a:r>
            <a:r>
              <a:rPr lang="en-US" sz="2800" dirty="0" err="1"/>
              <a:t>postupanja</a:t>
            </a:r>
            <a:r>
              <a:rPr lang="en-US" sz="2800" dirty="0"/>
              <a:t>,</a:t>
            </a:r>
            <a:br>
              <a:rPr lang="en-US" sz="2800" dirty="0"/>
            </a:br>
            <a:r>
              <a:rPr lang="en-US" sz="2800" dirty="0"/>
              <a:t>d) </a:t>
            </a:r>
            <a:r>
              <a:rPr lang="en-US" sz="2800" dirty="0" err="1"/>
              <a:t>uskraćivanje</a:t>
            </a:r>
            <a:r>
              <a:rPr lang="en-US" sz="2800" dirty="0"/>
              <a:t> </a:t>
            </a:r>
            <a:r>
              <a:rPr lang="en-US" sz="2800" dirty="0" err="1"/>
              <a:t>sredstava</a:t>
            </a:r>
            <a:r>
              <a:rPr lang="en-US" sz="2800" dirty="0"/>
              <a:t> </a:t>
            </a:r>
            <a:r>
              <a:rPr lang="en-US" sz="2800" dirty="0" err="1"/>
              <a:t>za</a:t>
            </a:r>
            <a:r>
              <a:rPr lang="en-US" sz="2800" dirty="0"/>
              <a:t> </a:t>
            </a:r>
            <a:r>
              <a:rPr lang="en-US" sz="2800" dirty="0" err="1"/>
              <a:t>egzistenciju</a:t>
            </a:r>
            <a:r>
              <a:rPr lang="en-US" sz="2800" dirty="0"/>
              <a:t> </a:t>
            </a:r>
            <a:r>
              <a:rPr lang="en-US" sz="2800" dirty="0" err="1"/>
              <a:t>članu</a:t>
            </a:r>
            <a:r>
              <a:rPr lang="en-US" sz="2800" dirty="0"/>
              <a:t> </a:t>
            </a:r>
            <a:r>
              <a:rPr lang="en-US" sz="2800" dirty="0" err="1"/>
              <a:t>porodice</a:t>
            </a:r>
            <a:r>
              <a:rPr lang="en-US" sz="2800" dirty="0"/>
              <a:t>,</a:t>
            </a:r>
          </a:p>
        </p:txBody>
      </p:sp>
      <p:sp>
        <p:nvSpPr>
          <p:cNvPr id="3" name="Text Placeholder 2"/>
          <p:cNvSpPr>
            <a:spLocks noGrp="1"/>
          </p:cNvSpPr>
          <p:nvPr>
            <p:ph type="body" idx="1"/>
          </p:nvPr>
        </p:nvSpPr>
        <p:spPr>
          <a:xfrm flipV="1">
            <a:off x="1393903" y="5977053"/>
            <a:ext cx="10173103" cy="45719"/>
          </a:xfrm>
        </p:spPr>
        <p:txBody>
          <a:bodyPr>
            <a:normAutofit fontScale="25000" lnSpcReduction="20000"/>
          </a:bodyPr>
          <a:lstStyle/>
          <a:p>
            <a:endParaRPr lang="bs-Latn-BA" sz="2800" dirty="0"/>
          </a:p>
          <a:p>
            <a:endParaRPr lang="en-US" sz="2800" dirty="0"/>
          </a:p>
        </p:txBody>
      </p:sp>
    </p:spTree>
    <p:extLst>
      <p:ext uri="{BB962C8B-B14F-4D97-AF65-F5344CB8AC3E}">
        <p14:creationId xmlns:p14="http://schemas.microsoft.com/office/powerpoint/2010/main" val="4243657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8576" y="144966"/>
            <a:ext cx="9095948" cy="6523463"/>
          </a:xfrm>
        </p:spPr>
        <p:txBody>
          <a:bodyPr>
            <a:normAutofit/>
          </a:bodyPr>
          <a:lstStyle/>
          <a:p>
            <a:endParaRPr lang="en-US" sz="2800" dirty="0"/>
          </a:p>
        </p:txBody>
      </p:sp>
      <p:sp>
        <p:nvSpPr>
          <p:cNvPr id="3" name="Subtitle 2"/>
          <p:cNvSpPr>
            <a:spLocks noGrp="1"/>
          </p:cNvSpPr>
          <p:nvPr>
            <p:ph type="subTitle" idx="1"/>
          </p:nvPr>
        </p:nvSpPr>
        <p:spPr>
          <a:xfrm>
            <a:off x="1460810" y="836341"/>
            <a:ext cx="8751577" cy="1287057"/>
          </a:xfrm>
        </p:spPr>
        <p:txBody>
          <a:bodyPr>
            <a:normAutofit fontScale="25000" lnSpcReduction="20000"/>
          </a:bodyPr>
          <a:lstStyle/>
          <a:p>
            <a:r>
              <a:rPr lang="en-US" sz="11200" dirty="0"/>
              <a:t>đ) </a:t>
            </a:r>
            <a:r>
              <a:rPr lang="en-US" sz="11200" dirty="0" err="1"/>
              <a:t>uskraćivanje</a:t>
            </a:r>
            <a:r>
              <a:rPr lang="en-US" sz="11200" dirty="0"/>
              <a:t> </a:t>
            </a:r>
            <a:r>
              <a:rPr lang="en-US" sz="11200" dirty="0" err="1"/>
              <a:t>prava</a:t>
            </a:r>
            <a:r>
              <a:rPr lang="en-US" sz="11200" dirty="0"/>
              <a:t> </a:t>
            </a:r>
            <a:r>
              <a:rPr lang="en-US" sz="11200" dirty="0" err="1"/>
              <a:t>na</a:t>
            </a:r>
            <a:r>
              <a:rPr lang="en-US" sz="11200" dirty="0"/>
              <a:t> </a:t>
            </a:r>
            <a:r>
              <a:rPr lang="en-US" sz="11200" dirty="0" err="1"/>
              <a:t>ekonomsku</a:t>
            </a:r>
            <a:r>
              <a:rPr lang="en-US" sz="11200" dirty="0"/>
              <a:t> </a:t>
            </a:r>
            <a:r>
              <a:rPr lang="en-US" sz="11200" dirty="0" err="1"/>
              <a:t>nezavisnost</a:t>
            </a:r>
            <a:r>
              <a:rPr lang="en-US" sz="11200" dirty="0"/>
              <a:t> </a:t>
            </a:r>
            <a:r>
              <a:rPr lang="en-US" sz="11200" dirty="0" err="1"/>
              <a:t>zabranom</a:t>
            </a:r>
            <a:r>
              <a:rPr lang="en-US" sz="11200" dirty="0"/>
              <a:t> </a:t>
            </a:r>
            <a:r>
              <a:rPr lang="en-US" sz="11200" dirty="0" err="1"/>
              <a:t>rada</a:t>
            </a:r>
            <a:r>
              <a:rPr lang="en-US" sz="11200" dirty="0"/>
              <a:t> </a:t>
            </a:r>
            <a:r>
              <a:rPr lang="en-US" sz="11200" dirty="0" err="1"/>
              <a:t>ili</a:t>
            </a:r>
            <a:r>
              <a:rPr lang="en-US" sz="11200" dirty="0"/>
              <a:t> </a:t>
            </a:r>
            <a:r>
              <a:rPr lang="en-US" sz="11200" dirty="0" err="1"/>
              <a:t>držanjem</a:t>
            </a:r>
            <a:r>
              <a:rPr lang="en-US" sz="11200" dirty="0"/>
              <a:t> </a:t>
            </a:r>
            <a:r>
              <a:rPr lang="en-US" sz="11200" dirty="0" err="1"/>
              <a:t>člana</a:t>
            </a:r>
            <a:endParaRPr lang="en-US" sz="11200" dirty="0"/>
          </a:p>
          <a:p>
            <a:r>
              <a:rPr lang="en-US" sz="11200" dirty="0" err="1"/>
              <a:t>porodice</a:t>
            </a:r>
            <a:r>
              <a:rPr lang="en-US" sz="11200" dirty="0"/>
              <a:t> u </a:t>
            </a:r>
            <a:r>
              <a:rPr lang="en-US" sz="11200" dirty="0" err="1"/>
              <a:t>odnosu</a:t>
            </a:r>
            <a:r>
              <a:rPr lang="en-US" sz="11200" dirty="0"/>
              <a:t> </a:t>
            </a:r>
            <a:r>
              <a:rPr lang="en-US" sz="11200" dirty="0" err="1"/>
              <a:t>zavisnosti</a:t>
            </a:r>
            <a:r>
              <a:rPr lang="en-US" sz="11200" dirty="0"/>
              <a:t> </a:t>
            </a:r>
            <a:r>
              <a:rPr lang="en-US" sz="11200" dirty="0" err="1"/>
              <a:t>ili</a:t>
            </a:r>
            <a:r>
              <a:rPr lang="en-US" sz="11200" dirty="0"/>
              <a:t> </a:t>
            </a:r>
            <a:r>
              <a:rPr lang="en-US" sz="11200" dirty="0" err="1"/>
              <a:t>podređenosti</a:t>
            </a:r>
            <a:r>
              <a:rPr lang="en-US" sz="11200" dirty="0"/>
              <a:t>, </a:t>
            </a:r>
            <a:r>
              <a:rPr lang="en-US" sz="11200" dirty="0" err="1"/>
              <a:t>prijetnjom</a:t>
            </a:r>
            <a:r>
              <a:rPr lang="en-US" sz="11200" dirty="0"/>
              <a:t> </a:t>
            </a:r>
            <a:r>
              <a:rPr lang="en-US" sz="11200" dirty="0" err="1"/>
              <a:t>ili</a:t>
            </a:r>
            <a:r>
              <a:rPr lang="en-US" sz="11200" dirty="0"/>
              <a:t> </a:t>
            </a:r>
            <a:r>
              <a:rPr lang="en-US" sz="11200" dirty="0" err="1"/>
              <a:t>nedavanjem</a:t>
            </a:r>
            <a:r>
              <a:rPr lang="en-US" sz="11200" dirty="0"/>
              <a:t> </a:t>
            </a:r>
            <a:r>
              <a:rPr lang="en-US" sz="11200" dirty="0" err="1"/>
              <a:t>sredstava</a:t>
            </a:r>
            <a:r>
              <a:rPr lang="en-US" sz="11200" dirty="0"/>
              <a:t> </a:t>
            </a:r>
            <a:r>
              <a:rPr lang="en-US" sz="11200" dirty="0" err="1"/>
              <a:t>za</a:t>
            </a:r>
            <a:r>
              <a:rPr lang="en-US" sz="11200" dirty="0"/>
              <a:t> </a:t>
            </a:r>
            <a:r>
              <a:rPr lang="en-US" sz="11200" dirty="0" err="1"/>
              <a:t>život</a:t>
            </a:r>
            <a:r>
              <a:rPr lang="en-US" sz="11200" dirty="0"/>
              <a:t> </a:t>
            </a:r>
            <a:r>
              <a:rPr lang="en-US" sz="11200" dirty="0" err="1"/>
              <a:t>ili</a:t>
            </a:r>
            <a:endParaRPr lang="en-US" sz="11200" dirty="0"/>
          </a:p>
          <a:p>
            <a:r>
              <a:rPr lang="en-US" sz="11200" dirty="0" err="1"/>
              <a:t>drugim</a:t>
            </a:r>
            <a:r>
              <a:rPr lang="en-US" sz="11200" dirty="0"/>
              <a:t> </a:t>
            </a:r>
            <a:r>
              <a:rPr lang="en-US" sz="11200" dirty="0" err="1"/>
              <a:t>oblicima</a:t>
            </a:r>
            <a:r>
              <a:rPr lang="en-US" sz="11200" dirty="0"/>
              <a:t> </a:t>
            </a:r>
            <a:r>
              <a:rPr lang="en-US" sz="11200" dirty="0" err="1"/>
              <a:t>ekonomske</a:t>
            </a:r>
            <a:r>
              <a:rPr lang="en-US" sz="11200" dirty="0"/>
              <a:t> </a:t>
            </a:r>
            <a:r>
              <a:rPr lang="en-US" sz="11200" dirty="0" err="1"/>
              <a:t>dominacije</a:t>
            </a:r>
            <a:r>
              <a:rPr lang="en-US" sz="11200" dirty="0"/>
              <a:t>,</a:t>
            </a:r>
          </a:p>
          <a:p>
            <a:r>
              <a:rPr lang="pt-BR" sz="11200" dirty="0"/>
              <a:t>e) verbalni napad, psovanje, nazivanje pogrdnim imenom ili vrijeđanje člana porodice</a:t>
            </a:r>
          </a:p>
          <a:p>
            <a:r>
              <a:rPr lang="en-US" sz="11200" dirty="0" err="1"/>
              <a:t>na</a:t>
            </a:r>
            <a:r>
              <a:rPr lang="en-US" sz="11200" dirty="0"/>
              <a:t> </a:t>
            </a:r>
            <a:r>
              <a:rPr lang="en-US" sz="11200" dirty="0" err="1"/>
              <a:t>drugi</a:t>
            </a:r>
            <a:r>
              <a:rPr lang="en-US" sz="11200" dirty="0"/>
              <a:t> </a:t>
            </a:r>
            <a:r>
              <a:rPr lang="en-US" sz="11200" dirty="0" err="1"/>
              <a:t>način</a:t>
            </a:r>
            <a:r>
              <a:rPr lang="en-US" sz="11200" dirty="0"/>
              <a:t>,</a:t>
            </a:r>
          </a:p>
          <a:p>
            <a:r>
              <a:rPr lang="en-US" sz="11200" dirty="0"/>
              <a:t>ž) </a:t>
            </a:r>
            <a:r>
              <a:rPr lang="en-US" sz="11200" dirty="0" err="1"/>
              <a:t>ograničavanje</a:t>
            </a:r>
            <a:r>
              <a:rPr lang="en-US" sz="11200" dirty="0"/>
              <a:t> </a:t>
            </a:r>
            <a:r>
              <a:rPr lang="en-US" sz="11200" dirty="0" err="1"/>
              <a:t>slobode</a:t>
            </a:r>
            <a:r>
              <a:rPr lang="en-US" sz="11200" dirty="0"/>
              <a:t> </a:t>
            </a:r>
            <a:r>
              <a:rPr lang="en-US" sz="11200" dirty="0" err="1"/>
              <a:t>komuniciranja</a:t>
            </a:r>
            <a:r>
              <a:rPr lang="en-US" sz="11200" dirty="0"/>
              <a:t> </a:t>
            </a:r>
            <a:r>
              <a:rPr lang="en-US" sz="11200" dirty="0" err="1"/>
              <a:t>člana</a:t>
            </a:r>
            <a:r>
              <a:rPr lang="en-US" sz="11200" dirty="0"/>
              <a:t> </a:t>
            </a:r>
            <a:r>
              <a:rPr lang="en-US" sz="11200" dirty="0" err="1"/>
              <a:t>porodice</a:t>
            </a:r>
            <a:r>
              <a:rPr lang="en-US" sz="11200" dirty="0"/>
              <a:t> </a:t>
            </a:r>
            <a:r>
              <a:rPr lang="en-US" sz="11200" dirty="0" err="1"/>
              <a:t>sa</a:t>
            </a:r>
            <a:r>
              <a:rPr lang="en-US" sz="11200" dirty="0"/>
              <a:t> </a:t>
            </a:r>
            <a:r>
              <a:rPr lang="en-US" sz="11200" dirty="0" err="1"/>
              <a:t>članovima</a:t>
            </a:r>
            <a:r>
              <a:rPr lang="en-US" sz="11200" dirty="0"/>
              <a:t> </a:t>
            </a:r>
            <a:r>
              <a:rPr lang="en-US" sz="11200" dirty="0" err="1"/>
              <a:t>porodice</a:t>
            </a:r>
            <a:r>
              <a:rPr lang="en-US" sz="11200" dirty="0"/>
              <a:t> </a:t>
            </a:r>
            <a:r>
              <a:rPr lang="en-US" sz="11200" dirty="0" err="1"/>
              <a:t>ili</a:t>
            </a:r>
            <a:endParaRPr lang="en-US" sz="11200" dirty="0"/>
          </a:p>
          <a:p>
            <a:r>
              <a:rPr lang="en-US" sz="11200" dirty="0" err="1"/>
              <a:t>drugim</a:t>
            </a:r>
            <a:r>
              <a:rPr lang="en-US" sz="11200" dirty="0"/>
              <a:t> </a:t>
            </a:r>
            <a:r>
              <a:rPr lang="en-US" sz="11200" dirty="0" err="1"/>
              <a:t>licima</a:t>
            </a:r>
            <a:r>
              <a:rPr lang="en-US" sz="11200" dirty="0" smtClean="0"/>
              <a:t>,</a:t>
            </a:r>
            <a:endParaRPr lang="en-US" sz="11200" dirty="0"/>
          </a:p>
        </p:txBody>
      </p:sp>
    </p:spTree>
    <p:extLst>
      <p:ext uri="{BB962C8B-B14F-4D97-AF65-F5344CB8AC3E}">
        <p14:creationId xmlns:p14="http://schemas.microsoft.com/office/powerpoint/2010/main" val="245834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510" y="-1427714"/>
            <a:ext cx="8911687" cy="1280890"/>
          </a:xfrm>
        </p:spPr>
        <p:txBody>
          <a:bodyPr/>
          <a:lstStyle/>
          <a:p>
            <a:endParaRPr lang="en-US" dirty="0"/>
          </a:p>
        </p:txBody>
      </p:sp>
      <p:sp>
        <p:nvSpPr>
          <p:cNvPr id="3" name="Content Placeholder 2"/>
          <p:cNvSpPr>
            <a:spLocks noGrp="1"/>
          </p:cNvSpPr>
          <p:nvPr>
            <p:ph idx="1"/>
          </p:nvPr>
        </p:nvSpPr>
        <p:spPr>
          <a:xfrm>
            <a:off x="1382751" y="981307"/>
            <a:ext cx="11133967" cy="8408020"/>
          </a:xfrm>
        </p:spPr>
        <p:txBody>
          <a:bodyPr>
            <a:noAutofit/>
          </a:bodyPr>
          <a:lstStyle/>
          <a:p>
            <a:r>
              <a:rPr lang="en-US" sz="2800" dirty="0"/>
              <a:t>z) </a:t>
            </a:r>
            <a:r>
              <a:rPr lang="en-US" sz="2800" dirty="0" err="1"/>
              <a:t>oštećenje</a:t>
            </a:r>
            <a:r>
              <a:rPr lang="en-US" sz="2800" dirty="0"/>
              <a:t>, </a:t>
            </a:r>
            <a:r>
              <a:rPr lang="en-US" sz="2800" dirty="0" err="1"/>
              <a:t>uništenje</a:t>
            </a:r>
            <a:r>
              <a:rPr lang="en-US" sz="2800" dirty="0"/>
              <a:t> </a:t>
            </a:r>
            <a:r>
              <a:rPr lang="en-US" sz="2800" dirty="0" err="1"/>
              <a:t>ili</a:t>
            </a:r>
            <a:r>
              <a:rPr lang="en-US" sz="2800" dirty="0"/>
              <a:t> </a:t>
            </a:r>
            <a:r>
              <a:rPr lang="en-US" sz="2800" dirty="0" err="1"/>
              <a:t>prometovanje</a:t>
            </a:r>
            <a:r>
              <a:rPr lang="en-US" sz="2800" dirty="0"/>
              <a:t> </a:t>
            </a:r>
            <a:r>
              <a:rPr lang="en-US" sz="2800" dirty="0" err="1"/>
              <a:t>zajedničke</a:t>
            </a:r>
            <a:r>
              <a:rPr lang="en-US" sz="2800" dirty="0"/>
              <a:t> </a:t>
            </a:r>
            <a:r>
              <a:rPr lang="en-US" sz="2800" dirty="0" err="1"/>
              <a:t>imovine</a:t>
            </a:r>
            <a:r>
              <a:rPr lang="en-US" sz="2800" dirty="0"/>
              <a:t> </a:t>
            </a:r>
            <a:r>
              <a:rPr lang="en-US" sz="2800" dirty="0" err="1"/>
              <a:t>ili</a:t>
            </a:r>
            <a:r>
              <a:rPr lang="en-US" sz="2800" dirty="0"/>
              <a:t> </a:t>
            </a:r>
            <a:r>
              <a:rPr lang="en-US" sz="2800" dirty="0" err="1"/>
              <a:t>imovine</a:t>
            </a:r>
            <a:r>
              <a:rPr lang="en-US" sz="2800" dirty="0"/>
              <a:t> u </a:t>
            </a:r>
            <a:r>
              <a:rPr lang="en-US" sz="2800" dirty="0" err="1"/>
              <a:t>posjedu</a:t>
            </a:r>
            <a:r>
              <a:rPr lang="en-US" sz="2800" dirty="0"/>
              <a:t>, </a:t>
            </a:r>
            <a:r>
              <a:rPr lang="en-US" sz="2800" dirty="0" err="1"/>
              <a:t>kao</a:t>
            </a:r>
            <a:endParaRPr lang="en-US" sz="2800" dirty="0"/>
          </a:p>
          <a:p>
            <a:r>
              <a:rPr lang="en-US" sz="2800" dirty="0" err="1"/>
              <a:t>i</a:t>
            </a:r>
            <a:r>
              <a:rPr lang="en-US" sz="2800" dirty="0"/>
              <a:t> </a:t>
            </a:r>
            <a:r>
              <a:rPr lang="en-US" sz="2800" dirty="0" err="1"/>
              <a:t>oštećenje</a:t>
            </a:r>
            <a:r>
              <a:rPr lang="en-US" sz="2800" dirty="0"/>
              <a:t> </a:t>
            </a:r>
            <a:r>
              <a:rPr lang="en-US" sz="2800" dirty="0" err="1"/>
              <a:t>ili</a:t>
            </a:r>
            <a:r>
              <a:rPr lang="en-US" sz="2800" dirty="0"/>
              <a:t> </a:t>
            </a:r>
            <a:r>
              <a:rPr lang="en-US" sz="2800" dirty="0" err="1"/>
              <a:t>uništenje</a:t>
            </a:r>
            <a:r>
              <a:rPr lang="en-US" sz="2800" dirty="0"/>
              <a:t> </a:t>
            </a:r>
            <a:r>
              <a:rPr lang="en-US" sz="2800" dirty="0" err="1"/>
              <a:t>imovine</a:t>
            </a:r>
            <a:r>
              <a:rPr lang="en-US" sz="2800" dirty="0"/>
              <a:t> u </a:t>
            </a:r>
            <a:r>
              <a:rPr lang="en-US" sz="2800" dirty="0" err="1"/>
              <a:t>vlasništvu</a:t>
            </a:r>
            <a:r>
              <a:rPr lang="en-US" sz="2800" dirty="0"/>
              <a:t> </a:t>
            </a:r>
            <a:r>
              <a:rPr lang="en-US" sz="2800" dirty="0" err="1"/>
              <a:t>ili</a:t>
            </a:r>
            <a:r>
              <a:rPr lang="en-US" sz="2800" dirty="0"/>
              <a:t> u </a:t>
            </a:r>
            <a:r>
              <a:rPr lang="en-US" sz="2800" dirty="0" err="1"/>
              <a:t>posjedu</a:t>
            </a:r>
            <a:r>
              <a:rPr lang="en-US" sz="2800" dirty="0"/>
              <a:t> </a:t>
            </a:r>
            <a:r>
              <a:rPr lang="en-US" sz="2800" dirty="0" err="1"/>
              <a:t>drugog</a:t>
            </a:r>
            <a:r>
              <a:rPr lang="en-US" sz="2800" dirty="0"/>
              <a:t> </a:t>
            </a:r>
            <a:r>
              <a:rPr lang="en-US" sz="2800" dirty="0" err="1"/>
              <a:t>člana</a:t>
            </a:r>
            <a:r>
              <a:rPr lang="en-US" sz="2800" dirty="0"/>
              <a:t> </a:t>
            </a:r>
            <a:r>
              <a:rPr lang="en-US" sz="2800" dirty="0" err="1"/>
              <a:t>porodice</a:t>
            </a:r>
            <a:r>
              <a:rPr lang="en-US" sz="2800" dirty="0"/>
              <a:t>, </a:t>
            </a:r>
            <a:r>
              <a:rPr lang="en-US" sz="2800" dirty="0" err="1"/>
              <a:t>odnosno</a:t>
            </a:r>
            <a:endParaRPr lang="en-US" sz="2800" dirty="0"/>
          </a:p>
          <a:p>
            <a:r>
              <a:rPr lang="en-US" sz="2800" dirty="0" err="1"/>
              <a:t>pokušaj</a:t>
            </a:r>
            <a:r>
              <a:rPr lang="en-US" sz="2800" dirty="0"/>
              <a:t> da se to </a:t>
            </a:r>
            <a:r>
              <a:rPr lang="en-US" sz="2800" dirty="0" err="1"/>
              <a:t>učini</a:t>
            </a:r>
            <a:r>
              <a:rPr lang="en-US" sz="2800" dirty="0"/>
              <a:t>,</a:t>
            </a:r>
          </a:p>
          <a:p>
            <a:r>
              <a:rPr lang="it-IT" sz="2800" dirty="0"/>
              <a:t>i) uhođenje člana porodice i</a:t>
            </a:r>
          </a:p>
          <a:p>
            <a:r>
              <a:rPr lang="en-US" sz="2800" dirty="0"/>
              <a:t>j) </a:t>
            </a:r>
            <a:r>
              <a:rPr lang="en-US" sz="2800" dirty="0" err="1"/>
              <a:t>prouzrokovanje</a:t>
            </a:r>
            <a:r>
              <a:rPr lang="en-US" sz="2800" dirty="0"/>
              <a:t> </a:t>
            </a:r>
            <a:r>
              <a:rPr lang="en-US" sz="2800" dirty="0" err="1"/>
              <a:t>straha</a:t>
            </a:r>
            <a:r>
              <a:rPr lang="en-US" sz="2800" dirty="0"/>
              <a:t>, </a:t>
            </a:r>
            <a:r>
              <a:rPr lang="en-US" sz="2800" dirty="0" err="1"/>
              <a:t>poniženja</a:t>
            </a:r>
            <a:r>
              <a:rPr lang="en-US" sz="2800" dirty="0"/>
              <a:t>, </a:t>
            </a:r>
            <a:r>
              <a:rPr lang="en-US" sz="2800" dirty="0" err="1"/>
              <a:t>osjećaja</a:t>
            </a:r>
            <a:r>
              <a:rPr lang="en-US" sz="2800" dirty="0"/>
              <a:t> </a:t>
            </a:r>
            <a:r>
              <a:rPr lang="en-US" sz="2800" dirty="0" err="1"/>
              <a:t>manje</a:t>
            </a:r>
            <a:r>
              <a:rPr lang="en-US" sz="2800" dirty="0"/>
              <a:t> </a:t>
            </a:r>
            <a:r>
              <a:rPr lang="en-US" sz="2800" dirty="0" err="1"/>
              <a:t>vrijednosti</a:t>
            </a:r>
            <a:r>
              <a:rPr lang="en-US" sz="2800" dirty="0"/>
              <a:t>, </a:t>
            </a:r>
            <a:r>
              <a:rPr lang="en-US" sz="2800" dirty="0" err="1"/>
              <a:t>kao</a:t>
            </a:r>
            <a:r>
              <a:rPr lang="en-US" sz="2800" dirty="0"/>
              <a:t> </a:t>
            </a:r>
            <a:r>
              <a:rPr lang="en-US" sz="2800" dirty="0" err="1"/>
              <a:t>i</a:t>
            </a:r>
            <a:r>
              <a:rPr lang="en-US" sz="2800" dirty="0"/>
              <a:t> </a:t>
            </a:r>
            <a:r>
              <a:rPr lang="en-US" sz="2800" dirty="0" err="1"/>
              <a:t>druge</a:t>
            </a:r>
            <a:r>
              <a:rPr lang="en-US" sz="2800" dirty="0"/>
              <a:t> </a:t>
            </a:r>
            <a:r>
              <a:rPr lang="en-US" sz="2800" dirty="0" err="1" smtClean="0"/>
              <a:t>radnje</a:t>
            </a:r>
            <a:r>
              <a:rPr lang="bs-Latn-BA" sz="2800" dirty="0"/>
              <a:t> </a:t>
            </a:r>
            <a:r>
              <a:rPr lang="bs-Latn-BA" sz="2800" dirty="0" smtClean="0"/>
              <a:t>k</a:t>
            </a:r>
            <a:r>
              <a:rPr lang="en-US" sz="2800" dirty="0" err="1" smtClean="0"/>
              <a:t>oje</a:t>
            </a:r>
            <a:r>
              <a:rPr lang="en-US" sz="2800" dirty="0" smtClean="0"/>
              <a:t> </a:t>
            </a:r>
            <a:r>
              <a:rPr lang="en-US" sz="2800" dirty="0"/>
              <a:t>ne </a:t>
            </a:r>
            <a:r>
              <a:rPr lang="en-US" sz="2800" dirty="0" err="1"/>
              <a:t>sadrže</a:t>
            </a:r>
            <a:r>
              <a:rPr lang="en-US" sz="2800" dirty="0"/>
              <a:t> </a:t>
            </a:r>
            <a:r>
              <a:rPr lang="en-US" sz="2800" dirty="0" err="1"/>
              <a:t>obilježja</a:t>
            </a:r>
            <a:r>
              <a:rPr lang="en-US" sz="2800" dirty="0"/>
              <a:t> </a:t>
            </a:r>
            <a:r>
              <a:rPr lang="en-US" sz="2800" dirty="0" err="1"/>
              <a:t>krivičnog</a:t>
            </a:r>
            <a:r>
              <a:rPr lang="en-US" sz="2800" dirty="0"/>
              <a:t> </a:t>
            </a:r>
            <a:r>
              <a:rPr lang="en-US" sz="2800" dirty="0" err="1"/>
              <a:t>djela</a:t>
            </a:r>
            <a:r>
              <a:rPr lang="en-US" sz="2800" dirty="0"/>
              <a:t> </a:t>
            </a:r>
            <a:r>
              <a:rPr lang="en-US" sz="2800" dirty="0" err="1"/>
              <a:t>nasilja</a:t>
            </a:r>
            <a:r>
              <a:rPr lang="en-US" sz="2800" dirty="0"/>
              <a:t> u </a:t>
            </a:r>
            <a:r>
              <a:rPr lang="en-US" sz="2800" dirty="0" err="1"/>
              <a:t>porodici</a:t>
            </a:r>
            <a:r>
              <a:rPr lang="en-US" sz="2800" dirty="0"/>
              <a:t> </a:t>
            </a:r>
            <a:r>
              <a:rPr lang="en-US" sz="2800" dirty="0" err="1"/>
              <a:t>ili</a:t>
            </a:r>
            <a:r>
              <a:rPr lang="en-US" sz="2800" dirty="0"/>
              <a:t> </a:t>
            </a:r>
            <a:r>
              <a:rPr lang="en-US" sz="2800" dirty="0" err="1"/>
              <a:t>porodičnoj</a:t>
            </a:r>
            <a:r>
              <a:rPr lang="en-US" sz="2800" dirty="0"/>
              <a:t> </a:t>
            </a:r>
            <a:r>
              <a:rPr lang="en-US" sz="2800" dirty="0" err="1"/>
              <a:t>zajednici</a:t>
            </a:r>
            <a:r>
              <a:rPr lang="en-US" sz="2800" dirty="0"/>
              <a:t>.</a:t>
            </a:r>
          </a:p>
          <a:p>
            <a:endParaRPr lang="en-US" sz="2800" dirty="0"/>
          </a:p>
        </p:txBody>
      </p:sp>
    </p:spTree>
    <p:extLst>
      <p:ext uri="{BB962C8B-B14F-4D97-AF65-F5344CB8AC3E}">
        <p14:creationId xmlns:p14="http://schemas.microsoft.com/office/powerpoint/2010/main" val="268962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421" y="624110"/>
            <a:ext cx="9040192" cy="4059402"/>
          </a:xfrm>
        </p:spPr>
        <p:txBody>
          <a:bodyPr>
            <a:normAutofit/>
          </a:bodyPr>
          <a:lstStyle/>
          <a:p>
            <a:r>
              <a:rPr lang="bs-Latn-BA" sz="2800" dirty="0" smtClean="0"/>
              <a:t>Hitne mjere zaštite....24 časa...</a:t>
            </a:r>
            <a:br>
              <a:rPr lang="bs-Latn-BA" sz="2800" dirty="0" smtClean="0"/>
            </a:br>
            <a:r>
              <a:rPr lang="bs-Latn-BA" sz="2800" dirty="0" smtClean="0"/>
              <a:t/>
            </a:r>
            <a:br>
              <a:rPr lang="bs-Latn-BA" sz="2800" dirty="0" smtClean="0"/>
            </a:br>
            <a:endParaRPr lang="en-US" sz="2800" dirty="0"/>
          </a:p>
        </p:txBody>
      </p:sp>
      <p:sp>
        <p:nvSpPr>
          <p:cNvPr id="3" name="Content Placeholder 2"/>
          <p:cNvSpPr>
            <a:spLocks noGrp="1"/>
          </p:cNvSpPr>
          <p:nvPr>
            <p:ph idx="1"/>
          </p:nvPr>
        </p:nvSpPr>
        <p:spPr>
          <a:xfrm>
            <a:off x="2286000" y="1371600"/>
            <a:ext cx="9218612" cy="4539622"/>
          </a:xfrm>
        </p:spPr>
        <p:txBody>
          <a:bodyPr>
            <a:normAutofit/>
          </a:bodyPr>
          <a:lstStyle/>
          <a:p>
            <a:pPr marL="0" indent="0">
              <a:buNone/>
            </a:pPr>
            <a:r>
              <a:rPr lang="en-US" sz="2800" dirty="0"/>
              <a:t>a) </a:t>
            </a:r>
            <a:r>
              <a:rPr lang="en-US" sz="2800" dirty="0" err="1"/>
              <a:t>udaljenje</a:t>
            </a:r>
            <a:r>
              <a:rPr lang="en-US" sz="2800" dirty="0"/>
              <a:t> </a:t>
            </a:r>
            <a:r>
              <a:rPr lang="en-US" sz="2800" dirty="0" err="1"/>
              <a:t>učinioca</a:t>
            </a:r>
            <a:r>
              <a:rPr lang="en-US" sz="2800" dirty="0"/>
              <a:t> </a:t>
            </a:r>
            <a:r>
              <a:rPr lang="en-US" sz="2800" dirty="0" err="1"/>
              <a:t>nasilja</a:t>
            </a:r>
            <a:r>
              <a:rPr lang="en-US" sz="2800" dirty="0"/>
              <a:t> </a:t>
            </a:r>
            <a:r>
              <a:rPr lang="en-US" sz="2800" dirty="0" err="1"/>
              <a:t>iz</a:t>
            </a:r>
            <a:r>
              <a:rPr lang="en-US" sz="2800" dirty="0"/>
              <a:t> </a:t>
            </a:r>
            <a:r>
              <a:rPr lang="en-US" sz="2800" dirty="0" err="1"/>
              <a:t>stana</a:t>
            </a:r>
            <a:r>
              <a:rPr lang="en-US" sz="2800" dirty="0"/>
              <a:t>, </a:t>
            </a:r>
            <a:r>
              <a:rPr lang="en-US" sz="2800" dirty="0" err="1"/>
              <a:t>kuće</a:t>
            </a:r>
            <a:r>
              <a:rPr lang="en-US" sz="2800" dirty="0"/>
              <a:t> </a:t>
            </a:r>
            <a:r>
              <a:rPr lang="en-US" sz="2800" dirty="0" err="1"/>
              <a:t>ili</a:t>
            </a:r>
            <a:r>
              <a:rPr lang="en-US" sz="2800" dirty="0"/>
              <a:t> </a:t>
            </a:r>
            <a:r>
              <a:rPr lang="en-US" sz="2800" dirty="0" err="1"/>
              <a:t>drugog</a:t>
            </a:r>
            <a:r>
              <a:rPr lang="en-US" sz="2800" dirty="0"/>
              <a:t> </a:t>
            </a:r>
            <a:r>
              <a:rPr lang="en-US" sz="2800" dirty="0" err="1"/>
              <a:t>stambenog</a:t>
            </a:r>
            <a:r>
              <a:rPr lang="en-US" sz="2800" dirty="0"/>
              <a:t> </a:t>
            </a:r>
            <a:r>
              <a:rPr lang="en-US" sz="2800" dirty="0" err="1"/>
              <a:t>prostora</a:t>
            </a:r>
            <a:r>
              <a:rPr lang="en-US" sz="2800" dirty="0"/>
              <a:t> </a:t>
            </a:r>
            <a:r>
              <a:rPr lang="en-US" sz="2800" dirty="0" err="1"/>
              <a:t>i</a:t>
            </a:r>
            <a:r>
              <a:rPr lang="en-US" sz="2800" dirty="0"/>
              <a:t>/</a:t>
            </a:r>
            <a:r>
              <a:rPr lang="en-US" sz="2800" dirty="0" err="1"/>
              <a:t>ili</a:t>
            </a:r>
            <a:endParaRPr lang="en-US" sz="2800" dirty="0"/>
          </a:p>
          <a:p>
            <a:pPr marL="0" indent="0">
              <a:buNone/>
            </a:pPr>
            <a:r>
              <a:rPr lang="en-US" sz="2800" dirty="0"/>
              <a:t>b) </a:t>
            </a:r>
            <a:r>
              <a:rPr lang="en-US" sz="2800" dirty="0" err="1"/>
              <a:t>zabrana</a:t>
            </a:r>
            <a:r>
              <a:rPr lang="en-US" sz="2800" dirty="0"/>
              <a:t> </a:t>
            </a:r>
            <a:r>
              <a:rPr lang="en-US" sz="2800" dirty="0" err="1"/>
              <a:t>približavanja</a:t>
            </a:r>
            <a:r>
              <a:rPr lang="en-US" sz="2800" dirty="0"/>
              <a:t> </a:t>
            </a:r>
            <a:r>
              <a:rPr lang="en-US" sz="2800" dirty="0" err="1"/>
              <a:t>i</a:t>
            </a:r>
            <a:r>
              <a:rPr lang="en-US" sz="2800" dirty="0"/>
              <a:t> </a:t>
            </a:r>
            <a:r>
              <a:rPr lang="en-US" sz="2800" dirty="0" err="1"/>
              <a:t>kontaktiranja</a:t>
            </a:r>
            <a:r>
              <a:rPr lang="en-US" sz="2800" dirty="0"/>
              <a:t> </a:t>
            </a:r>
            <a:r>
              <a:rPr lang="en-US" sz="2800" dirty="0" err="1"/>
              <a:t>učiniocu</a:t>
            </a:r>
            <a:r>
              <a:rPr lang="en-US" sz="2800" dirty="0"/>
              <a:t> </a:t>
            </a:r>
            <a:r>
              <a:rPr lang="en-US" sz="2800" dirty="0" err="1" smtClean="0"/>
              <a:t>nasilja</a:t>
            </a:r>
            <a:r>
              <a:rPr lang="en-US" sz="2800" dirty="0" smtClean="0"/>
              <a:t> </a:t>
            </a:r>
            <a:r>
              <a:rPr lang="en-US" sz="2800" dirty="0" err="1"/>
              <a:t>sa</a:t>
            </a:r>
            <a:r>
              <a:rPr lang="en-US" sz="2800" dirty="0"/>
              <a:t> </a:t>
            </a:r>
            <a:r>
              <a:rPr lang="en-US" sz="2800" dirty="0" err="1"/>
              <a:t>žrtvom</a:t>
            </a:r>
            <a:r>
              <a:rPr lang="en-US" sz="2800" dirty="0"/>
              <a:t> </a:t>
            </a:r>
            <a:r>
              <a:rPr lang="en-US" sz="2800" dirty="0" err="1"/>
              <a:t>nasilja</a:t>
            </a:r>
            <a:r>
              <a:rPr lang="en-US" sz="2800" dirty="0"/>
              <a:t> u </a:t>
            </a:r>
            <a:r>
              <a:rPr lang="en-US" sz="2800" dirty="0" err="1"/>
              <a:t>porodici</a:t>
            </a:r>
            <a:r>
              <a:rPr lang="en-US" sz="2800" dirty="0" smtClean="0"/>
              <a:t>.</a:t>
            </a:r>
            <a:endParaRPr lang="bs-Latn-BA" sz="2800" dirty="0" smtClean="0"/>
          </a:p>
          <a:p>
            <a:pPr marL="0" indent="0">
              <a:buNone/>
            </a:pPr>
            <a:endParaRPr lang="bs-Latn-BA" sz="2800" dirty="0" smtClean="0"/>
          </a:p>
          <a:p>
            <a:pPr marL="0" indent="0">
              <a:buNone/>
            </a:pPr>
            <a:r>
              <a:rPr lang="bs-Latn-BA" sz="2800" dirty="0" err="1" smtClean="0"/>
              <a:t>sprovodivo</a:t>
            </a:r>
            <a:r>
              <a:rPr lang="bs-Latn-BA" sz="2800" dirty="0"/>
              <a:t> </a:t>
            </a:r>
            <a:r>
              <a:rPr lang="bs-Latn-BA" sz="2800" dirty="0" smtClean="0"/>
              <a:t>/ </a:t>
            </a:r>
            <a:r>
              <a:rPr lang="bs-Latn-BA" sz="2800" dirty="0" err="1" smtClean="0"/>
              <a:t>nesprovodivo</a:t>
            </a:r>
            <a:r>
              <a:rPr lang="bs-Latn-BA" sz="2800" dirty="0" smtClean="0"/>
              <a:t>??? Zašto?</a:t>
            </a:r>
            <a:endParaRPr lang="bs-Latn-BA" sz="2800" dirty="0"/>
          </a:p>
        </p:txBody>
      </p:sp>
    </p:spTree>
    <p:extLst>
      <p:ext uri="{BB962C8B-B14F-4D97-AF65-F5344CB8AC3E}">
        <p14:creationId xmlns:p14="http://schemas.microsoft.com/office/powerpoint/2010/main" val="124224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035" y="624110"/>
            <a:ext cx="9363578" cy="4182066"/>
          </a:xfrm>
        </p:spPr>
        <p:txBody>
          <a:bodyPr>
            <a:normAutofit/>
          </a:bodyPr>
          <a:lstStyle/>
          <a:p>
            <a:r>
              <a:rPr lang="bs-Latn-BA" sz="2800" dirty="0" err="1" smtClean="0"/>
              <a:t>Multisektorska</a:t>
            </a:r>
            <a:r>
              <a:rPr lang="bs-Latn-BA" sz="2800" dirty="0" smtClean="0"/>
              <a:t> saradnja</a:t>
            </a:r>
            <a:br>
              <a:rPr lang="bs-Latn-BA" sz="2800" dirty="0" smtClean="0"/>
            </a:br>
            <a:r>
              <a:rPr lang="bs-Latn-BA" sz="2800" dirty="0"/>
              <a:t/>
            </a:r>
            <a:br>
              <a:rPr lang="bs-Latn-BA" sz="2800" dirty="0"/>
            </a:br>
            <a:r>
              <a:rPr lang="bs-Latn-BA" sz="2800" dirty="0" smtClean="0"/>
              <a:t>-Policija,</a:t>
            </a:r>
            <a:br>
              <a:rPr lang="bs-Latn-BA" sz="2800" dirty="0" smtClean="0"/>
            </a:br>
            <a:r>
              <a:rPr lang="bs-Latn-BA" sz="2800" dirty="0" smtClean="0"/>
              <a:t>-Tužilaštvo,</a:t>
            </a:r>
            <a:br>
              <a:rPr lang="bs-Latn-BA" sz="2800" dirty="0" smtClean="0"/>
            </a:br>
            <a:r>
              <a:rPr lang="bs-Latn-BA" sz="2800" dirty="0" smtClean="0"/>
              <a:t>-Centar za socijalni rad,</a:t>
            </a:r>
            <a:br>
              <a:rPr lang="bs-Latn-BA" sz="2800" dirty="0" smtClean="0"/>
            </a:br>
            <a:r>
              <a:rPr lang="bs-Latn-BA" sz="2800" dirty="0" smtClean="0"/>
              <a:t>-Stručno lice u sudu ( psiholog, socijalni radnik...).</a:t>
            </a:r>
            <a:br>
              <a:rPr lang="bs-Latn-BA" sz="2800" dirty="0" smtClean="0"/>
            </a:br>
            <a:r>
              <a:rPr lang="bs-Latn-BA" sz="2800" dirty="0" smtClean="0"/>
              <a:t/>
            </a:r>
            <a:br>
              <a:rPr lang="bs-Latn-BA" sz="2800" dirty="0" smtClean="0"/>
            </a:br>
            <a:endParaRPr lang="en-US" sz="2800" dirty="0"/>
          </a:p>
        </p:txBody>
      </p:sp>
      <p:sp>
        <p:nvSpPr>
          <p:cNvPr id="3" name="Content Placeholder 2"/>
          <p:cNvSpPr>
            <a:spLocks noGrp="1"/>
          </p:cNvSpPr>
          <p:nvPr>
            <p:ph idx="1"/>
          </p:nvPr>
        </p:nvSpPr>
        <p:spPr>
          <a:xfrm flipV="1">
            <a:off x="2589212" y="5911222"/>
            <a:ext cx="7926388" cy="54680"/>
          </a:xfrm>
        </p:spPr>
        <p:txBody>
          <a:bodyPr>
            <a:normAutofit fontScale="25000" lnSpcReduction="20000"/>
          </a:bodyPr>
          <a:lstStyle/>
          <a:p>
            <a:endParaRPr lang="en-US" dirty="0"/>
          </a:p>
        </p:txBody>
      </p:sp>
    </p:spTree>
    <p:extLst>
      <p:ext uri="{BB962C8B-B14F-4D97-AF65-F5344CB8AC3E}">
        <p14:creationId xmlns:p14="http://schemas.microsoft.com/office/powerpoint/2010/main" val="305100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8" y="624110"/>
            <a:ext cx="9876533" cy="5665178"/>
          </a:xfrm>
        </p:spPr>
        <p:txBody>
          <a:bodyPr>
            <a:normAutofit/>
          </a:bodyPr>
          <a:lstStyle/>
          <a:p>
            <a:r>
              <a:rPr lang="bs-Latn-BA" sz="2800" dirty="0" smtClean="0"/>
              <a:t>Prepreke u radu....</a:t>
            </a:r>
            <a:br>
              <a:rPr lang="bs-Latn-BA" sz="2800" dirty="0" smtClean="0"/>
            </a:br>
            <a:r>
              <a:rPr lang="bs-Latn-BA" sz="2800" dirty="0" smtClean="0"/>
              <a:t>-nedovoljan broj sudija u odjeljenju,</a:t>
            </a:r>
            <a:br>
              <a:rPr lang="bs-Latn-BA" sz="2800" dirty="0" smtClean="0"/>
            </a:br>
            <a:r>
              <a:rPr lang="bs-Latn-BA" sz="2800" dirty="0" smtClean="0"/>
              <a:t>-manjkavosti u Zahtjevu za </a:t>
            </a:r>
            <a:r>
              <a:rPr lang="bs-Latn-BA" sz="2800" dirty="0" err="1" smtClean="0"/>
              <a:t>pokretenje</a:t>
            </a:r>
            <a:r>
              <a:rPr lang="bs-Latn-BA" sz="2800" dirty="0" smtClean="0"/>
              <a:t> prekršajnog postupka (posebno nisu opisana sva obilježja iz člana 6. stav 2. tačke </a:t>
            </a:r>
            <a:r>
              <a:rPr lang="bs-Latn-BA" sz="2800" dirty="0" err="1" smtClean="0"/>
              <a:t>j.</a:t>
            </a:r>
            <a:r>
              <a:rPr lang="bs-Latn-BA" sz="2800" dirty="0" smtClean="0"/>
              <a:t>)</a:t>
            </a:r>
            <a:br>
              <a:rPr lang="bs-Latn-BA" sz="2800" dirty="0" smtClean="0"/>
            </a:br>
            <a:r>
              <a:rPr lang="bs-Latn-BA" sz="2800" dirty="0" smtClean="0"/>
              <a:t>-odsustvo senzibiliteta prilikom kvalifikacije djela,</a:t>
            </a:r>
            <a:br>
              <a:rPr lang="bs-Latn-BA" sz="2800" dirty="0" smtClean="0"/>
            </a:br>
            <a:r>
              <a:rPr lang="bs-Latn-BA" sz="2800" dirty="0" smtClean="0"/>
              <a:t>-nedovoljna </a:t>
            </a:r>
            <a:r>
              <a:rPr lang="bs-Latn-BA" sz="2800" dirty="0" err="1" smtClean="0"/>
              <a:t>obavještenost</a:t>
            </a:r>
            <a:r>
              <a:rPr lang="bs-Latn-BA" sz="2800" dirty="0" smtClean="0"/>
              <a:t> tužioca o djelu nasilje u porodici ( radnja se često </a:t>
            </a:r>
            <a:r>
              <a:rPr lang="bs-Latn-BA" sz="2800" dirty="0" err="1" smtClean="0"/>
              <a:t>kvalifikuje</a:t>
            </a:r>
            <a:r>
              <a:rPr lang="bs-Latn-BA" sz="2800" dirty="0" smtClean="0"/>
              <a:t> kao prekršaj na osnovu tel. kontakta policijskog službenika i tužioca ),</a:t>
            </a:r>
            <a:br>
              <a:rPr lang="bs-Latn-BA" sz="2800" dirty="0" smtClean="0"/>
            </a:br>
            <a:r>
              <a:rPr lang="bs-Latn-BA" sz="2800" dirty="0" smtClean="0"/>
              <a:t>-teško je dokazati npr. ekonomsko nasilje, ima/ nema ga u društvu,</a:t>
            </a:r>
            <a:br>
              <a:rPr lang="bs-Latn-BA" sz="2800" dirty="0" smtClean="0"/>
            </a:br>
            <a:endParaRPr lang="en-US" sz="2800" dirty="0"/>
          </a:p>
        </p:txBody>
      </p:sp>
    </p:spTree>
    <p:extLst>
      <p:ext uri="{BB962C8B-B14F-4D97-AF65-F5344CB8AC3E}">
        <p14:creationId xmlns:p14="http://schemas.microsoft.com/office/powerpoint/2010/main" val="190812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834" y="524107"/>
            <a:ext cx="9820777" cy="5319132"/>
          </a:xfrm>
        </p:spPr>
        <p:txBody>
          <a:bodyPr>
            <a:noAutofit/>
          </a:bodyPr>
          <a:lstStyle/>
          <a:p>
            <a:r>
              <a:rPr lang="bs-Latn-BA" sz="2800" dirty="0" smtClean="0"/>
              <a:t>O sankcijama....</a:t>
            </a:r>
            <a:br>
              <a:rPr lang="bs-Latn-BA" sz="2800" dirty="0" smtClean="0"/>
            </a:br>
            <a:r>
              <a:rPr lang="bs-Latn-BA" sz="2800" dirty="0" smtClean="0"/>
              <a:t>-</a:t>
            </a:r>
            <a:r>
              <a:rPr lang="en-US" sz="2800" dirty="0" smtClean="0"/>
              <a:t> </a:t>
            </a:r>
            <a:r>
              <a:rPr lang="en-US" sz="2800" dirty="0" err="1"/>
              <a:t>novčana</a:t>
            </a:r>
            <a:r>
              <a:rPr lang="en-US" sz="2800" dirty="0"/>
              <a:t> </a:t>
            </a:r>
            <a:r>
              <a:rPr lang="en-US" sz="2800" dirty="0" err="1"/>
              <a:t>kazna</a:t>
            </a:r>
            <a:r>
              <a:rPr lang="en-US" sz="2800" dirty="0"/>
              <a:t>,</a:t>
            </a:r>
            <a:br>
              <a:rPr lang="en-US" sz="2800" dirty="0"/>
            </a:br>
            <a:r>
              <a:rPr lang="bs-Latn-BA" sz="2800" dirty="0"/>
              <a:t>-</a:t>
            </a:r>
            <a:r>
              <a:rPr lang="en-US" sz="2800" dirty="0" smtClean="0"/>
              <a:t> </a:t>
            </a:r>
            <a:r>
              <a:rPr lang="en-US" sz="2800" dirty="0" err="1"/>
              <a:t>uslovna</a:t>
            </a:r>
            <a:r>
              <a:rPr lang="en-US" sz="2800" dirty="0"/>
              <a:t> </a:t>
            </a:r>
            <a:r>
              <a:rPr lang="en-US" sz="2800" dirty="0" err="1"/>
              <a:t>osuda</a:t>
            </a:r>
            <a:r>
              <a:rPr lang="en-US" sz="2800" dirty="0"/>
              <a:t> </a:t>
            </a:r>
            <a:r>
              <a:rPr lang="en-US" sz="2800" dirty="0" err="1"/>
              <a:t>i</a:t>
            </a:r>
            <a:r>
              <a:rPr lang="en-US" sz="2800" dirty="0"/>
              <a:t/>
            </a:r>
            <a:br>
              <a:rPr lang="en-US" sz="2800" dirty="0"/>
            </a:br>
            <a:r>
              <a:rPr lang="bs-Latn-BA" sz="2800" dirty="0"/>
              <a:t>-</a:t>
            </a:r>
            <a:r>
              <a:rPr lang="en-US" sz="2800" dirty="0" smtClean="0"/>
              <a:t> </a:t>
            </a:r>
            <a:r>
              <a:rPr lang="en-US" sz="2800" dirty="0" err="1"/>
              <a:t>zaštitne</a:t>
            </a:r>
            <a:r>
              <a:rPr lang="en-US" sz="2800" dirty="0"/>
              <a:t> </a:t>
            </a:r>
            <a:r>
              <a:rPr lang="en-US" sz="2800" dirty="0" err="1"/>
              <a:t>mjere</a:t>
            </a:r>
            <a:r>
              <a:rPr lang="en-US" sz="2800" dirty="0" smtClean="0"/>
              <a:t>.</a:t>
            </a:r>
            <a:r>
              <a:rPr lang="bs-Latn-BA" sz="2800" dirty="0" smtClean="0"/>
              <a:t/>
            </a:r>
            <a:br>
              <a:rPr lang="bs-Latn-BA" sz="2800" dirty="0" smtClean="0"/>
            </a:br>
            <a:r>
              <a:rPr lang="bs-Latn-BA" sz="2800" dirty="0" smtClean="0"/>
              <a:t>Najlakše je izreći kaznu, raditi po sistemu „kao na traci“...</a:t>
            </a:r>
            <a:br>
              <a:rPr lang="bs-Latn-BA" sz="2800" dirty="0" smtClean="0"/>
            </a:br>
            <a:r>
              <a:rPr lang="bs-Latn-BA" sz="2800" dirty="0" smtClean="0"/>
              <a:t>Bitno je uzeti u obzir više parametara</a:t>
            </a:r>
            <a:br>
              <a:rPr lang="bs-Latn-BA" sz="2800" dirty="0" smtClean="0"/>
            </a:br>
            <a:r>
              <a:rPr lang="bs-Latn-BA" sz="2800" dirty="0" smtClean="0"/>
              <a:t>-ekonomski i socijalni status porodice,</a:t>
            </a:r>
            <a:br>
              <a:rPr lang="bs-Latn-BA" sz="2800" dirty="0" smtClean="0"/>
            </a:br>
            <a:r>
              <a:rPr lang="bs-Latn-BA" sz="2800" dirty="0" smtClean="0"/>
              <a:t>-njihove planove za budućnost,</a:t>
            </a:r>
            <a:br>
              <a:rPr lang="bs-Latn-BA" sz="2800" dirty="0" smtClean="0"/>
            </a:br>
            <a:r>
              <a:rPr lang="bs-Latn-BA" sz="2800" dirty="0" smtClean="0"/>
              <a:t>-</a:t>
            </a:r>
            <a:r>
              <a:rPr lang="bs-Latn-BA" sz="2800" smtClean="0"/>
              <a:t>odrediti </a:t>
            </a:r>
            <a:r>
              <a:rPr lang="bs-Latn-BA" sz="2800" smtClean="0"/>
              <a:t>svrhu </a:t>
            </a:r>
            <a:r>
              <a:rPr lang="bs-Latn-BA" sz="2800" dirty="0" smtClean="0"/>
              <a:t>sankcije.</a:t>
            </a:r>
            <a:br>
              <a:rPr lang="bs-Latn-BA" sz="2800" dirty="0" smtClean="0"/>
            </a:br>
            <a:r>
              <a:rPr lang="bs-Latn-BA" sz="2800" dirty="0" smtClean="0"/>
              <a:t>-Šta postižemo sankcionisanjem?</a:t>
            </a:r>
            <a:br>
              <a:rPr lang="bs-Latn-BA" sz="2800" dirty="0" smtClean="0"/>
            </a:br>
            <a:r>
              <a:rPr lang="bs-Latn-BA" sz="2800" dirty="0" smtClean="0"/>
              <a:t>-SANKCIJA NIKAKO NE SMIJE BITI ODMAZDA!</a:t>
            </a:r>
            <a:r>
              <a:rPr lang="en-US" sz="2800" dirty="0"/>
              <a:t/>
            </a:r>
            <a:br>
              <a:rPr lang="en-US" sz="2800" dirty="0"/>
            </a:br>
            <a:endParaRPr lang="en-US" sz="2800" dirty="0"/>
          </a:p>
        </p:txBody>
      </p:sp>
    </p:spTree>
    <p:extLst>
      <p:ext uri="{BB962C8B-B14F-4D97-AF65-F5344CB8AC3E}">
        <p14:creationId xmlns:p14="http://schemas.microsoft.com/office/powerpoint/2010/main" val="19253275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770</TotalTime>
  <Words>224</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Iskustvo sudija za prekršaje  u postupanju sa predmetima  nasilja nad ženama i nasilja u porodici</vt:lpstr>
      <vt:lpstr>     O nasilju....  -Nasilje u porodici je svaka radnja nasilja člana porodice ili porodične zajednice kojom se ugrožava spokojstvo, psihički, tjelesni, seksualni ili ekonomski integritet drugog člana porodice ili porodične zajednice. -Svaka radnja nasilja koja ne sadrži obilježja krivičnog djela, predstavlja prekršaj.       </vt:lpstr>
      <vt:lpstr>Prekršaj je.... a) prijetnja nanošenjem tjelesne povrede članu porodice ili njemu bliskom licu, b) prijetnja oduzimanjem djece ili izbacivanjem iz stana člana porodice, v) iscrpljivanje radom, izgladnjivanjem, uskraćivanjem sna ili neophodnog odmora članu porodice, g) vaspitanje djece na način ponižavajućeg postupanja, d) uskraćivanje sredstava za egzistenciju članu porodice,</vt:lpstr>
      <vt:lpstr>PowerPoint Presentation</vt:lpstr>
      <vt:lpstr>PowerPoint Presentation</vt:lpstr>
      <vt:lpstr>Hitne mjere zaštite....24 časa...  </vt:lpstr>
      <vt:lpstr>Multisektorska saradnja  -Policija, -Tužilaštvo, -Centar za socijalni rad, -Stručno lice u sudu ( psiholog, socijalni radnik...).  </vt:lpstr>
      <vt:lpstr>Prepreke u radu.... -nedovoljan broj sudija u odjeljenju, -manjkavosti u Zahtjevu za pokretenje prekršajnog postupka (posebno nisu opisana sva obilježja iz člana 6. stav 2. tačke j.) -odsustvo senzibiliteta prilikom kvalifikacije djela, -nedovoljna obavještenost tužioca o djelu nasilje u porodici ( radnja se često kvalifikuje kao prekršaj na osnovu tel. kontakta policijskog službenika i tužioca ), -teško je dokazati npr. ekonomsko nasilje, ima/ nema ga u društvu, </vt:lpstr>
      <vt:lpstr>O sankcijama.... - novčana kazna, - uslovna osuda i - zaštitne mjere. Najlakše je izreći kaznu, raditi po sistemu „kao na traci“... Bitno je uzeti u obzir više parametara -ekonomski i socijalni status porodice, -njihove planove za budućnost, -odrediti svrhu sankcije. -Šta postižemo sankcionisanjem? -SANKCIJA NIKAKO NE SMIJE BITI ODMAZDA! </vt:lpstr>
      <vt:lpstr>Resursi... -povećan senzibilitet svih učesnika u  prekršajnim postupcima, -međusobna saradnja, angažovanje pomagačkih struka ( psiholog, socijalni radnik ), -kontinuirana edukacija i razmjena iskustava, -savjetodavni razgovor na kraju postupka i uključivanje „ljudskog“ faktora,                                             cilj  -smanjen broj prijava i zanemariv broj recidivista...</vt:lpstr>
      <vt:lpstr>                      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Iskustvo sudija za prekršaje  u postupanju sa predmetima  nasilja nad ženama i nasilja u porodici</dc:title>
  <dc:creator>Sandra Cancarevic</dc:creator>
  <cp:lastModifiedBy>hjpc</cp:lastModifiedBy>
  <cp:revision>34</cp:revision>
  <dcterms:created xsi:type="dcterms:W3CDTF">2018-05-30T06:21:23Z</dcterms:created>
  <dcterms:modified xsi:type="dcterms:W3CDTF">2018-06-19T12:00:19Z</dcterms:modified>
</cp:coreProperties>
</file>