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sldIdLst>
    <p:sldId id="257" r:id="rId2"/>
    <p:sldId id="264" r:id="rId3"/>
    <p:sldId id="263"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0" r:id="rId20"/>
    <p:sldId id="281" r:id="rId21"/>
  </p:sldIdLst>
  <p:sldSz cx="9144000" cy="6858000" type="screen4x3"/>
  <p:notesSz cx="7035800" cy="9321800"/>
  <p:defaultTextStyle>
    <a:defPPr>
      <a:defRPr lang="en-US"/>
    </a:defPPr>
    <a:lvl1pPr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1pPr>
    <a:lvl2pPr marL="4572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2pPr>
    <a:lvl3pPr marL="9144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3pPr>
    <a:lvl4pPr marL="13716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4pPr>
    <a:lvl5pPr marL="1828800" algn="l" rtl="0" eaLnBrk="0" fontAlgn="base" hangingPunct="0">
      <a:spcBef>
        <a:spcPct val="0"/>
      </a:spcBef>
      <a:spcAft>
        <a:spcPct val="0"/>
      </a:spcAft>
      <a:defRPr sz="2800" b="1" kern="1200">
        <a:solidFill>
          <a:schemeClr val="tx1"/>
        </a:solidFill>
        <a:latin typeface="Times" panose="02020603050405020304" pitchFamily="18" charset="0"/>
        <a:ea typeface="+mn-ea"/>
        <a:cs typeface="+mn-cs"/>
      </a:defRPr>
    </a:lvl5pPr>
    <a:lvl6pPr marL="2286000" algn="l" defTabSz="914400" rtl="0" eaLnBrk="1" latinLnBrk="0" hangingPunct="1">
      <a:defRPr sz="2800" b="1" kern="1200">
        <a:solidFill>
          <a:schemeClr val="tx1"/>
        </a:solidFill>
        <a:latin typeface="Times" panose="02020603050405020304" pitchFamily="18" charset="0"/>
        <a:ea typeface="+mn-ea"/>
        <a:cs typeface="+mn-cs"/>
      </a:defRPr>
    </a:lvl6pPr>
    <a:lvl7pPr marL="2743200" algn="l" defTabSz="914400" rtl="0" eaLnBrk="1" latinLnBrk="0" hangingPunct="1">
      <a:defRPr sz="2800" b="1" kern="1200">
        <a:solidFill>
          <a:schemeClr val="tx1"/>
        </a:solidFill>
        <a:latin typeface="Times" panose="02020603050405020304" pitchFamily="18" charset="0"/>
        <a:ea typeface="+mn-ea"/>
        <a:cs typeface="+mn-cs"/>
      </a:defRPr>
    </a:lvl7pPr>
    <a:lvl8pPr marL="3200400" algn="l" defTabSz="914400" rtl="0" eaLnBrk="1" latinLnBrk="0" hangingPunct="1">
      <a:defRPr sz="2800" b="1" kern="1200">
        <a:solidFill>
          <a:schemeClr val="tx1"/>
        </a:solidFill>
        <a:latin typeface="Times" panose="02020603050405020304" pitchFamily="18" charset="0"/>
        <a:ea typeface="+mn-ea"/>
        <a:cs typeface="+mn-cs"/>
      </a:defRPr>
    </a:lvl8pPr>
    <a:lvl9pPr marL="3657600" algn="l" defTabSz="914400" rtl="0" eaLnBrk="1" latinLnBrk="0" hangingPunct="1">
      <a:defRPr sz="2800" b="1" kern="1200">
        <a:solidFill>
          <a:schemeClr val="tx1"/>
        </a:solidFill>
        <a:latin typeface="Times" panose="02020603050405020304"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DDD"/>
    <a:srgbClr val="CCCCCC"/>
    <a:srgbClr val="666666"/>
    <a:srgbClr val="1E4ABD"/>
    <a:srgbClr val="003366"/>
    <a:srgbClr val="E10040"/>
    <a:srgbClr val="002A6C"/>
    <a:srgbClr val="C211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0929" autoAdjust="0"/>
  </p:normalViewPr>
  <p:slideViewPr>
    <p:cSldViewPr>
      <p:cViewPr>
        <p:scale>
          <a:sx n="100" d="100"/>
          <a:sy n="100" d="100"/>
        </p:scale>
        <p:origin x="-990"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3516"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9588" cy="466725"/>
          </a:xfrm>
          <a:prstGeom prst="rect">
            <a:avLst/>
          </a:prstGeom>
        </p:spPr>
        <p:txBody>
          <a:bodyPr vert="horz" lIns="91440" tIns="45720" rIns="91440" bIns="45720" rtlCol="0"/>
          <a:lstStyle>
            <a:lvl1pPr algn="l">
              <a:defRPr sz="1200" smtClean="0"/>
            </a:lvl1pPr>
          </a:lstStyle>
          <a:p>
            <a:pPr>
              <a:defRPr/>
            </a:pPr>
            <a:endParaRPr lang="bs-Latn-BA"/>
          </a:p>
        </p:txBody>
      </p:sp>
      <p:sp>
        <p:nvSpPr>
          <p:cNvPr id="3" name="Date Placeholder 2"/>
          <p:cNvSpPr>
            <a:spLocks noGrp="1"/>
          </p:cNvSpPr>
          <p:nvPr>
            <p:ph type="dt" idx="1"/>
          </p:nvPr>
        </p:nvSpPr>
        <p:spPr>
          <a:xfrm>
            <a:off x="3984625" y="0"/>
            <a:ext cx="3049588" cy="466725"/>
          </a:xfrm>
          <a:prstGeom prst="rect">
            <a:avLst/>
          </a:prstGeom>
        </p:spPr>
        <p:txBody>
          <a:bodyPr vert="horz" lIns="91440" tIns="45720" rIns="91440" bIns="45720" rtlCol="0"/>
          <a:lstStyle>
            <a:lvl1pPr algn="r">
              <a:defRPr sz="1200" smtClean="0"/>
            </a:lvl1pPr>
          </a:lstStyle>
          <a:p>
            <a:pPr>
              <a:defRPr/>
            </a:pPr>
            <a:fld id="{8251E204-E3BC-406D-951A-D1981CCEC4E8}" type="datetimeFigureOut">
              <a:rPr lang="bs-Latn-BA"/>
              <a:pPr>
                <a:defRPr/>
              </a:pPr>
              <a:t>19.3.2018</a:t>
            </a:fld>
            <a:endParaRPr lang="bs-Latn-BA"/>
          </a:p>
        </p:txBody>
      </p:sp>
      <p:sp>
        <p:nvSpPr>
          <p:cNvPr id="4" name="Slide Image Placeholder 3"/>
          <p:cNvSpPr>
            <a:spLocks noGrp="1" noRot="1" noChangeAspect="1"/>
          </p:cNvSpPr>
          <p:nvPr>
            <p:ph type="sldImg" idx="2"/>
          </p:nvPr>
        </p:nvSpPr>
        <p:spPr>
          <a:xfrm>
            <a:off x="1420813" y="1165225"/>
            <a:ext cx="4194175" cy="3146425"/>
          </a:xfrm>
          <a:prstGeom prst="rect">
            <a:avLst/>
          </a:prstGeom>
          <a:noFill/>
          <a:ln w="12700">
            <a:solidFill>
              <a:prstClr val="black"/>
            </a:solidFill>
          </a:ln>
        </p:spPr>
        <p:txBody>
          <a:bodyPr vert="horz" lIns="91440" tIns="45720" rIns="91440" bIns="45720" rtlCol="0" anchor="ctr"/>
          <a:lstStyle/>
          <a:p>
            <a:pPr lvl="0"/>
            <a:endParaRPr lang="bs-Latn-BA" noProof="0" smtClean="0"/>
          </a:p>
        </p:txBody>
      </p:sp>
      <p:sp>
        <p:nvSpPr>
          <p:cNvPr id="5" name="Notes Placeholder 4"/>
          <p:cNvSpPr>
            <a:spLocks noGrp="1"/>
          </p:cNvSpPr>
          <p:nvPr>
            <p:ph type="body" sz="quarter" idx="3"/>
          </p:nvPr>
        </p:nvSpPr>
        <p:spPr>
          <a:xfrm>
            <a:off x="703263" y="4486275"/>
            <a:ext cx="5629275" cy="36703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bs-Latn-BA" noProof="0" smtClean="0"/>
          </a:p>
        </p:txBody>
      </p:sp>
      <p:sp>
        <p:nvSpPr>
          <p:cNvPr id="6" name="Footer Placeholder 5"/>
          <p:cNvSpPr>
            <a:spLocks noGrp="1"/>
          </p:cNvSpPr>
          <p:nvPr>
            <p:ph type="ftr" sz="quarter" idx="4"/>
          </p:nvPr>
        </p:nvSpPr>
        <p:spPr>
          <a:xfrm>
            <a:off x="0" y="8855075"/>
            <a:ext cx="3049588" cy="466725"/>
          </a:xfrm>
          <a:prstGeom prst="rect">
            <a:avLst/>
          </a:prstGeom>
        </p:spPr>
        <p:txBody>
          <a:bodyPr vert="horz" lIns="91440" tIns="45720" rIns="91440" bIns="45720" rtlCol="0" anchor="b"/>
          <a:lstStyle>
            <a:lvl1pPr algn="l">
              <a:defRPr sz="1200" smtClean="0"/>
            </a:lvl1pPr>
          </a:lstStyle>
          <a:p>
            <a:pPr>
              <a:defRPr/>
            </a:pPr>
            <a:endParaRPr lang="bs-Latn-BA"/>
          </a:p>
        </p:txBody>
      </p:sp>
      <p:sp>
        <p:nvSpPr>
          <p:cNvPr id="7" name="Slide Number Placeholder 6"/>
          <p:cNvSpPr>
            <a:spLocks noGrp="1"/>
          </p:cNvSpPr>
          <p:nvPr>
            <p:ph type="sldNum" sz="quarter" idx="5"/>
          </p:nvPr>
        </p:nvSpPr>
        <p:spPr>
          <a:xfrm>
            <a:off x="3984625" y="8855075"/>
            <a:ext cx="3049588" cy="466725"/>
          </a:xfrm>
          <a:prstGeom prst="rect">
            <a:avLst/>
          </a:prstGeom>
        </p:spPr>
        <p:txBody>
          <a:bodyPr vert="horz" lIns="91440" tIns="45720" rIns="91440" bIns="45720" rtlCol="0" anchor="b"/>
          <a:lstStyle>
            <a:lvl1pPr algn="r">
              <a:defRPr sz="1200" smtClean="0"/>
            </a:lvl1pPr>
          </a:lstStyle>
          <a:p>
            <a:pPr>
              <a:defRPr/>
            </a:pPr>
            <a:fld id="{12735DD4-DC24-48F6-A747-49919B4CE7AD}" type="slidenum">
              <a:rPr lang="bs-Latn-BA"/>
              <a:pPr>
                <a:defRPr/>
              </a:pPr>
              <a:t>‹#›</a:t>
            </a:fld>
            <a:endParaRPr lang="bs-Latn-BA"/>
          </a:p>
        </p:txBody>
      </p:sp>
    </p:spTree>
    <p:extLst>
      <p:ext uri="{BB962C8B-B14F-4D97-AF65-F5344CB8AC3E}">
        <p14:creationId xmlns:p14="http://schemas.microsoft.com/office/powerpoint/2010/main" val="19254282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smtClean="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4C8B62F-D182-4388-843B-6FA50C13F6F6}" type="slidenum">
              <a:rPr lang="bs-Latn-BA" altLang="sr-Latn-RS" sz="1200"/>
              <a:pPr/>
              <a:t>1</a:t>
            </a:fld>
            <a:endParaRPr lang="bs-Latn-BA" altLang="sr-Latn-RS" sz="1200"/>
          </a:p>
        </p:txBody>
      </p:sp>
    </p:spTree>
    <p:extLst>
      <p:ext uri="{BB962C8B-B14F-4D97-AF65-F5344CB8AC3E}">
        <p14:creationId xmlns:p14="http://schemas.microsoft.com/office/powerpoint/2010/main" val="23889272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smtClean="0"/>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1DCF9B26-A155-4AFF-8976-E7D341ED71D3}" type="slidenum">
              <a:rPr lang="bs-Latn-BA" altLang="sr-Latn-RS" sz="1200"/>
              <a:pPr/>
              <a:t>2</a:t>
            </a:fld>
            <a:endParaRPr lang="bs-Latn-BA" altLang="sr-Latn-RS" sz="1200"/>
          </a:p>
        </p:txBody>
      </p:sp>
    </p:spTree>
    <p:extLst>
      <p:ext uri="{BB962C8B-B14F-4D97-AF65-F5344CB8AC3E}">
        <p14:creationId xmlns:p14="http://schemas.microsoft.com/office/powerpoint/2010/main" val="32582846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smtClean="0"/>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40E581D2-66BA-4D41-B5B3-E82D03DCA205}" type="slidenum">
              <a:rPr lang="bs-Latn-BA" altLang="sr-Latn-RS" sz="1200"/>
              <a:pPr/>
              <a:t>3</a:t>
            </a:fld>
            <a:endParaRPr lang="bs-Latn-BA" altLang="sr-Latn-RS" sz="1200"/>
          </a:p>
        </p:txBody>
      </p:sp>
    </p:spTree>
    <p:extLst>
      <p:ext uri="{BB962C8B-B14F-4D97-AF65-F5344CB8AC3E}">
        <p14:creationId xmlns:p14="http://schemas.microsoft.com/office/powerpoint/2010/main" val="421686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bs-Latn-BA" altLang="sr-Latn-RS" smtClean="0"/>
          </a:p>
        </p:txBody>
      </p:sp>
      <p:sp>
        <p:nvSpPr>
          <p:cNvPr id="112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fld id="{56A7A740-AFD0-47E0-96FA-DB4856C7E75F}" type="slidenum">
              <a:rPr lang="bs-Latn-BA" altLang="sr-Latn-RS" sz="1200"/>
              <a:pPr/>
              <a:t>4</a:t>
            </a:fld>
            <a:endParaRPr lang="bs-Latn-BA" altLang="sr-Latn-RS" sz="1200"/>
          </a:p>
        </p:txBody>
      </p:sp>
    </p:spTree>
    <p:extLst>
      <p:ext uri="{BB962C8B-B14F-4D97-AF65-F5344CB8AC3E}">
        <p14:creationId xmlns:p14="http://schemas.microsoft.com/office/powerpoint/2010/main" val="26286189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10"/>
          <p:cNvSpPr>
            <a:spLocks noChangeArrowheads="1"/>
          </p:cNvSpPr>
          <p:nvPr userDrawn="1"/>
        </p:nvSpPr>
        <p:spPr bwMode="auto">
          <a:xfrm>
            <a:off x="152400" y="1752600"/>
            <a:ext cx="8991600" cy="5105400"/>
          </a:xfrm>
          <a:prstGeom prst="rect">
            <a:avLst/>
          </a:prstGeom>
          <a:solidFill>
            <a:srgbClr val="DDDDD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5" name="Rectangle 8"/>
          <p:cNvSpPr>
            <a:spLocks noChangeArrowheads="1"/>
          </p:cNvSpPr>
          <p:nvPr userDrawn="1"/>
        </p:nvSpPr>
        <p:spPr bwMode="auto">
          <a:xfrm>
            <a:off x="0" y="12192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6" name="Rectangle 9"/>
          <p:cNvSpPr>
            <a:spLocks noChangeArrowheads="1"/>
          </p:cNvSpPr>
          <p:nvPr userDrawn="1"/>
        </p:nvSpPr>
        <p:spPr bwMode="auto">
          <a:xfrm>
            <a:off x="0" y="1905000"/>
            <a:ext cx="152400" cy="49530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pic>
        <p:nvPicPr>
          <p:cNvPr id="7" name="Picture 20"/>
          <p:cNvPicPr>
            <a:picLocks noChangeAspect="1" noChangeArrowheads="1"/>
          </p:cNvPicPr>
          <p:nvPr userDrawn="1"/>
        </p:nvPicPr>
        <p:blipFill>
          <a:blip r:embed="rId2"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2" name="Rectangle 2"/>
          <p:cNvSpPr>
            <a:spLocks noGrp="1" noChangeArrowheads="1"/>
          </p:cNvSpPr>
          <p:nvPr>
            <p:ph type="ctrTitle"/>
          </p:nvPr>
        </p:nvSpPr>
        <p:spPr>
          <a:xfrm>
            <a:off x="685800" y="3429000"/>
            <a:ext cx="7772400" cy="1143000"/>
          </a:xfrm>
        </p:spPr>
        <p:txBody>
          <a:bodyPr/>
          <a:lstStyle>
            <a:lvl1pPr algn="ctr">
              <a:defRPr sz="4000"/>
            </a:lvl1pPr>
          </a:lstStyle>
          <a:p>
            <a:r>
              <a:rPr lang="en-US" smtClean="0"/>
              <a:t>Click to edit Master title style</a:t>
            </a:r>
            <a:endParaRPr lang="en-US"/>
          </a:p>
        </p:txBody>
      </p:sp>
      <p:sp>
        <p:nvSpPr>
          <p:cNvPr id="5123" name="Rectangle 3"/>
          <p:cNvSpPr>
            <a:spLocks noGrp="1" noChangeArrowheads="1"/>
          </p:cNvSpPr>
          <p:nvPr>
            <p:ph type="subTitle" idx="1"/>
          </p:nvPr>
        </p:nvSpPr>
        <p:spPr>
          <a:xfrm>
            <a:off x="1371600" y="4114800"/>
            <a:ext cx="6400800" cy="1752600"/>
          </a:xfrm>
        </p:spPr>
        <p:txBody>
          <a:bodyPr/>
          <a:lstStyle>
            <a:lvl1pPr marL="0" indent="0" algn="ctr">
              <a:buFontTx/>
              <a:buNone/>
              <a:defRPr/>
            </a:lvl1pPr>
          </a:lstStyle>
          <a:p>
            <a:r>
              <a:rPr lang="en-US" smtClean="0"/>
              <a:t>Click to edit Master subtitle style</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a:p>
        </p:txBody>
      </p:sp>
      <p:sp>
        <p:nvSpPr>
          <p:cNvPr id="9" name="Rectangle 5"/>
          <p:cNvSpPr>
            <a:spLocks noGrp="1" noChangeArrowheads="1"/>
          </p:cNvSpPr>
          <p:nvPr>
            <p:ph type="ftr" sz="quarter" idx="11"/>
          </p:nvPr>
        </p:nvSpPr>
        <p:spPr/>
        <p:txBody>
          <a:bodyPr/>
          <a:lstStyle>
            <a:lvl1pPr>
              <a:defRPr/>
            </a:lvl1pPr>
          </a:lstStyle>
          <a:p>
            <a:pPr>
              <a:defRPr/>
            </a:pPr>
            <a:endParaRPr lang="en-US"/>
          </a:p>
        </p:txBody>
      </p:sp>
      <p:sp>
        <p:nvSpPr>
          <p:cNvPr id="10" name="Rectangle 6"/>
          <p:cNvSpPr>
            <a:spLocks noGrp="1" noChangeArrowheads="1"/>
          </p:cNvSpPr>
          <p:nvPr>
            <p:ph type="sldNum" sz="quarter" idx="12"/>
          </p:nvPr>
        </p:nvSpPr>
        <p:spPr/>
        <p:txBody>
          <a:bodyPr/>
          <a:lstStyle>
            <a:lvl1pPr>
              <a:defRPr smtClean="0"/>
            </a:lvl1pPr>
          </a:lstStyle>
          <a:p>
            <a:pPr>
              <a:defRPr/>
            </a:pPr>
            <a:fld id="{1545E865-A8D1-44DF-854C-B74674E8ACCA}" type="slidenum">
              <a:rPr lang="en-US" altLang="sr-Latn-RS"/>
              <a:pPr>
                <a:defRPr/>
              </a:pPr>
              <a:t>‹#›</a:t>
            </a:fld>
            <a:r>
              <a:rPr lang="en-US" altLang="sr-Latn-RS"/>
              <a:t>a</a:t>
            </a:r>
          </a:p>
        </p:txBody>
      </p:sp>
    </p:spTree>
    <p:extLst>
      <p:ext uri="{BB962C8B-B14F-4D97-AF65-F5344CB8AC3E}">
        <p14:creationId xmlns:p14="http://schemas.microsoft.com/office/powerpoint/2010/main" val="5788521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59E1F1-3CB6-4AFB-88FD-A85FBF41F234}" type="slidenum">
              <a:rPr lang="en-US" altLang="sr-Latn-RS"/>
              <a:pPr>
                <a:defRPr/>
              </a:pPr>
              <a:t>‹#›</a:t>
            </a:fld>
            <a:endParaRPr lang="en-US" altLang="sr-Latn-RS"/>
          </a:p>
        </p:txBody>
      </p:sp>
    </p:spTree>
    <p:extLst>
      <p:ext uri="{BB962C8B-B14F-4D97-AF65-F5344CB8AC3E}">
        <p14:creationId xmlns:p14="http://schemas.microsoft.com/office/powerpoint/2010/main" val="43323408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1447800"/>
            <a:ext cx="1943100" cy="464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1447800"/>
            <a:ext cx="5676900" cy="464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B032CEC-580B-48EB-8CBA-7AE38D41F8F7}" type="slidenum">
              <a:rPr lang="en-US" altLang="sr-Latn-RS"/>
              <a:pPr>
                <a:defRPr/>
              </a:pPr>
              <a:t>‹#›</a:t>
            </a:fld>
            <a:endParaRPr lang="en-US" altLang="sr-Latn-RS"/>
          </a:p>
        </p:txBody>
      </p:sp>
    </p:spTree>
    <p:extLst>
      <p:ext uri="{BB962C8B-B14F-4D97-AF65-F5344CB8AC3E}">
        <p14:creationId xmlns:p14="http://schemas.microsoft.com/office/powerpoint/2010/main" val="4187179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AF87AD20-7C26-4FD4-AA40-7B84FEFCFB57}" type="slidenum">
              <a:rPr lang="en-US" altLang="sr-Latn-RS"/>
              <a:pPr>
                <a:defRPr/>
              </a:pPr>
              <a:t>‹#›</a:t>
            </a:fld>
            <a:endParaRPr lang="en-US" altLang="sr-Latn-RS"/>
          </a:p>
        </p:txBody>
      </p:sp>
    </p:spTree>
    <p:extLst>
      <p:ext uri="{BB962C8B-B14F-4D97-AF65-F5344CB8AC3E}">
        <p14:creationId xmlns:p14="http://schemas.microsoft.com/office/powerpoint/2010/main" val="13901081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5B21B7D-7E02-4346-AAF9-C7EECB382469}" type="slidenum">
              <a:rPr lang="en-US" altLang="sr-Latn-RS"/>
              <a:pPr>
                <a:defRPr/>
              </a:pPr>
              <a:t>‹#›</a:t>
            </a:fld>
            <a:endParaRPr lang="en-US" altLang="sr-Latn-RS"/>
          </a:p>
        </p:txBody>
      </p:sp>
    </p:spTree>
    <p:extLst>
      <p:ext uri="{BB962C8B-B14F-4D97-AF65-F5344CB8AC3E}">
        <p14:creationId xmlns:p14="http://schemas.microsoft.com/office/powerpoint/2010/main" val="348667402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38100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C25F114-0B84-49FD-BB42-A9B6B9550315}" type="slidenum">
              <a:rPr lang="en-US" altLang="sr-Latn-RS"/>
              <a:pPr>
                <a:defRPr/>
              </a:pPr>
              <a:t>‹#›</a:t>
            </a:fld>
            <a:endParaRPr lang="en-US" altLang="sr-Latn-RS"/>
          </a:p>
        </p:txBody>
      </p:sp>
    </p:spTree>
    <p:extLst>
      <p:ext uri="{BB962C8B-B14F-4D97-AF65-F5344CB8AC3E}">
        <p14:creationId xmlns:p14="http://schemas.microsoft.com/office/powerpoint/2010/main" val="64033056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6C95EF2-DA20-453F-B6B7-8A4B1A6701BE}" type="slidenum">
              <a:rPr lang="en-US" altLang="sr-Latn-RS"/>
              <a:pPr>
                <a:defRPr/>
              </a:pPr>
              <a:t>‹#›</a:t>
            </a:fld>
            <a:endParaRPr lang="en-US" altLang="sr-Latn-RS"/>
          </a:p>
        </p:txBody>
      </p:sp>
    </p:spTree>
    <p:extLst>
      <p:ext uri="{BB962C8B-B14F-4D97-AF65-F5344CB8AC3E}">
        <p14:creationId xmlns:p14="http://schemas.microsoft.com/office/powerpoint/2010/main" val="14470272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0BF32D51-CE93-470E-A354-6F02BEFAE0BD}" type="slidenum">
              <a:rPr lang="en-US" altLang="sr-Latn-RS"/>
              <a:pPr>
                <a:defRPr/>
              </a:pPr>
              <a:t>‹#›</a:t>
            </a:fld>
            <a:endParaRPr lang="en-US" altLang="sr-Latn-RS"/>
          </a:p>
        </p:txBody>
      </p:sp>
    </p:spTree>
    <p:extLst>
      <p:ext uri="{BB962C8B-B14F-4D97-AF65-F5344CB8AC3E}">
        <p14:creationId xmlns:p14="http://schemas.microsoft.com/office/powerpoint/2010/main" val="64890678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AAC7F7C3-9D78-4E6E-B32C-25DC41A6CDB3}" type="slidenum">
              <a:rPr lang="en-US" altLang="sr-Latn-RS"/>
              <a:pPr>
                <a:defRPr/>
              </a:pPr>
              <a:t>‹#›</a:t>
            </a:fld>
            <a:endParaRPr lang="en-US" altLang="sr-Latn-RS"/>
          </a:p>
        </p:txBody>
      </p:sp>
    </p:spTree>
    <p:extLst>
      <p:ext uri="{BB962C8B-B14F-4D97-AF65-F5344CB8AC3E}">
        <p14:creationId xmlns:p14="http://schemas.microsoft.com/office/powerpoint/2010/main" val="222547753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83BA04F-27B0-42F6-B809-D2FE46E6F277}" type="slidenum">
              <a:rPr lang="en-US" altLang="sr-Latn-RS"/>
              <a:pPr>
                <a:defRPr/>
              </a:pPr>
              <a:t>‹#›</a:t>
            </a:fld>
            <a:endParaRPr lang="en-US" altLang="sr-Latn-RS"/>
          </a:p>
        </p:txBody>
      </p:sp>
    </p:spTree>
    <p:extLst>
      <p:ext uri="{BB962C8B-B14F-4D97-AF65-F5344CB8AC3E}">
        <p14:creationId xmlns:p14="http://schemas.microsoft.com/office/powerpoint/2010/main" val="2361171595"/>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966DD50-B8A7-4CF0-B370-BD32FD8676DB}" type="slidenum">
              <a:rPr lang="en-US" altLang="sr-Latn-RS"/>
              <a:pPr>
                <a:defRPr/>
              </a:pPr>
              <a:t>‹#›</a:t>
            </a:fld>
            <a:endParaRPr lang="en-US" altLang="sr-Latn-RS"/>
          </a:p>
        </p:txBody>
      </p:sp>
    </p:spTree>
    <p:extLst>
      <p:ext uri="{BB962C8B-B14F-4D97-AF65-F5344CB8AC3E}">
        <p14:creationId xmlns:p14="http://schemas.microsoft.com/office/powerpoint/2010/main" val="26139269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1447800"/>
            <a:ext cx="7772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title style</a:t>
            </a:r>
          </a:p>
        </p:txBody>
      </p:sp>
      <p:sp>
        <p:nvSpPr>
          <p:cNvPr id="1027" name="Rectangle 3"/>
          <p:cNvSpPr>
            <a:spLocks noGrp="1" noChangeArrowheads="1"/>
          </p:cNvSpPr>
          <p:nvPr>
            <p:ph type="body" idx="1"/>
          </p:nvPr>
        </p:nvSpPr>
        <p:spPr bwMode="auto">
          <a:xfrm>
            <a:off x="685800" y="2209800"/>
            <a:ext cx="7772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smtClean="0"/>
              <a:t>Click to edit Master text styles</a:t>
            </a:r>
          </a:p>
          <a:p>
            <a:pPr lvl="1"/>
            <a:r>
              <a:rPr lang="en-US" altLang="sr-Latn-RS" smtClean="0"/>
              <a:t>Second level</a:t>
            </a:r>
          </a:p>
          <a:p>
            <a:pPr lvl="2"/>
            <a:r>
              <a:rPr lang="en-US" altLang="sr-Latn-RS" smtClean="0"/>
              <a:t>Third level</a:t>
            </a:r>
          </a:p>
          <a:p>
            <a:pPr lvl="3"/>
            <a:r>
              <a:rPr lang="en-US" altLang="sr-Latn-RS" smtClean="0"/>
              <a:t>Fourth level</a:t>
            </a:r>
          </a:p>
          <a:p>
            <a:pPr lvl="4"/>
            <a:r>
              <a:rPr lang="en-US" altLang="sr-Latn-R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b="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smtClean="0">
                <a:latin typeface="Arial" panose="020B0604020202020204" pitchFamily="34" charset="0"/>
              </a:defRPr>
            </a:lvl1pPr>
          </a:lstStyle>
          <a:p>
            <a:pPr>
              <a:defRPr/>
            </a:pPr>
            <a:fld id="{5ABA747E-D53D-4F06-BF98-AA6148E8AABA}" type="slidenum">
              <a:rPr lang="en-US" altLang="sr-Latn-RS"/>
              <a:pPr>
                <a:defRPr/>
              </a:pPr>
              <a:t>‹#›</a:t>
            </a:fld>
            <a:endParaRPr lang="en-US" altLang="sr-Latn-RS"/>
          </a:p>
        </p:txBody>
      </p:sp>
      <p:sp>
        <p:nvSpPr>
          <p:cNvPr id="1031" name="Rectangle 10"/>
          <p:cNvSpPr>
            <a:spLocks noChangeArrowheads="1"/>
          </p:cNvSpPr>
          <p:nvPr/>
        </p:nvSpPr>
        <p:spPr bwMode="auto">
          <a:xfrm>
            <a:off x="0" y="1066800"/>
            <a:ext cx="9144000" cy="152400"/>
          </a:xfrm>
          <a:prstGeom prst="rect">
            <a:avLst/>
          </a:prstGeom>
          <a:solidFill>
            <a:srgbClr val="C2113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endParaRPr lang="sr-Latn-RS" altLang="sr-Latn-RS"/>
          </a:p>
        </p:txBody>
      </p:sp>
      <p:sp>
        <p:nvSpPr>
          <p:cNvPr id="1032" name="Rectangle 11"/>
          <p:cNvSpPr>
            <a:spLocks noChangeArrowheads="1"/>
          </p:cNvSpPr>
          <p:nvPr/>
        </p:nvSpPr>
        <p:spPr bwMode="auto">
          <a:xfrm>
            <a:off x="0" y="1219200"/>
            <a:ext cx="152400" cy="5638800"/>
          </a:xfrm>
          <a:prstGeom prst="rect">
            <a:avLst/>
          </a:prstGeom>
          <a:solidFill>
            <a:srgbClr val="002A6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800" b="1">
                <a:solidFill>
                  <a:schemeClr val="tx1"/>
                </a:solidFill>
                <a:latin typeface="Times" panose="02020603050405020304" pitchFamily="18" charset="0"/>
              </a:defRPr>
            </a:lvl1pPr>
            <a:lvl2pPr marL="742950" indent="-285750">
              <a:defRPr sz="2800" b="1">
                <a:solidFill>
                  <a:schemeClr val="tx1"/>
                </a:solidFill>
                <a:latin typeface="Times" panose="02020603050405020304" pitchFamily="18" charset="0"/>
              </a:defRPr>
            </a:lvl2pPr>
            <a:lvl3pPr marL="1143000" indent="-228600">
              <a:defRPr sz="2800" b="1">
                <a:solidFill>
                  <a:schemeClr val="tx1"/>
                </a:solidFill>
                <a:latin typeface="Times" panose="02020603050405020304" pitchFamily="18" charset="0"/>
              </a:defRPr>
            </a:lvl3pPr>
            <a:lvl4pPr marL="1600200" indent="-228600">
              <a:defRPr sz="2800" b="1">
                <a:solidFill>
                  <a:schemeClr val="tx1"/>
                </a:solidFill>
                <a:latin typeface="Times" panose="02020603050405020304" pitchFamily="18" charset="0"/>
              </a:defRPr>
            </a:lvl4pPr>
            <a:lvl5pPr marL="2057400" indent="-228600">
              <a:defRPr sz="2800" b="1">
                <a:solidFill>
                  <a:schemeClr val="tx1"/>
                </a:solidFill>
                <a:latin typeface="Times" panose="02020603050405020304" pitchFamily="18" charset="0"/>
              </a:defRPr>
            </a:lvl5pPr>
            <a:lvl6pPr marL="2514600" indent="-228600" eaLnBrk="0" fontAlgn="base" hangingPunct="0">
              <a:spcBef>
                <a:spcPct val="0"/>
              </a:spcBef>
              <a:spcAft>
                <a:spcPct val="0"/>
              </a:spcAft>
              <a:defRPr sz="2800" b="1">
                <a:solidFill>
                  <a:schemeClr val="tx1"/>
                </a:solidFill>
                <a:latin typeface="Times" panose="02020603050405020304" pitchFamily="18" charset="0"/>
              </a:defRPr>
            </a:lvl6pPr>
            <a:lvl7pPr marL="2971800" indent="-228600" eaLnBrk="0" fontAlgn="base" hangingPunct="0">
              <a:spcBef>
                <a:spcPct val="0"/>
              </a:spcBef>
              <a:spcAft>
                <a:spcPct val="0"/>
              </a:spcAft>
              <a:defRPr sz="2800" b="1">
                <a:solidFill>
                  <a:schemeClr val="tx1"/>
                </a:solidFill>
                <a:latin typeface="Times" panose="02020603050405020304" pitchFamily="18" charset="0"/>
              </a:defRPr>
            </a:lvl7pPr>
            <a:lvl8pPr marL="3429000" indent="-228600" eaLnBrk="0" fontAlgn="base" hangingPunct="0">
              <a:spcBef>
                <a:spcPct val="0"/>
              </a:spcBef>
              <a:spcAft>
                <a:spcPct val="0"/>
              </a:spcAft>
              <a:defRPr sz="2800" b="1">
                <a:solidFill>
                  <a:schemeClr val="tx1"/>
                </a:solidFill>
                <a:latin typeface="Times" panose="02020603050405020304" pitchFamily="18" charset="0"/>
              </a:defRPr>
            </a:lvl8pPr>
            <a:lvl9pPr marL="3886200" indent="-228600" eaLnBrk="0" fontAlgn="base" hangingPunct="0">
              <a:spcBef>
                <a:spcPct val="0"/>
              </a:spcBef>
              <a:spcAft>
                <a:spcPct val="0"/>
              </a:spcAft>
              <a:defRPr sz="2800" b="1">
                <a:solidFill>
                  <a:schemeClr val="tx1"/>
                </a:solidFill>
                <a:latin typeface="Times" panose="02020603050405020304" pitchFamily="18" charset="0"/>
              </a:defRPr>
            </a:lvl9pPr>
          </a:lstStyle>
          <a:p>
            <a:pPr algn="ctr"/>
            <a:endParaRPr lang="sr-Latn-RS" altLang="sr-Latn-RS" b="0">
              <a:solidFill>
                <a:srgbClr val="002A6C"/>
              </a:solidFill>
            </a:endParaRPr>
          </a:p>
        </p:txBody>
      </p:sp>
      <p:pic>
        <p:nvPicPr>
          <p:cNvPr id="1033" name="Picture 20"/>
          <p:cNvPicPr>
            <a:picLocks noChangeAspect="1" noChangeArrowheads="1"/>
          </p:cNvPicPr>
          <p:nvPr/>
        </p:nvPicPr>
        <p:blipFill>
          <a:blip r:embed="rId13" cstate="print">
            <a:extLst>
              <a:ext uri="{28A0092B-C50C-407E-A947-70E740481C1C}">
                <a14:useLocalDpi xmlns:a14="http://schemas.microsoft.com/office/drawing/2010/main" val="0"/>
              </a:ext>
            </a:extLst>
          </a:blip>
          <a:stretch>
            <a:fillRect/>
          </a:stretch>
        </p:blipFill>
        <p:spPr bwMode="auto">
          <a:xfrm>
            <a:off x="381000" y="234226"/>
            <a:ext cx="5181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3" r:id="rId1"/>
    <p:sldLayoutId id="2147483803" r:id="rId2"/>
    <p:sldLayoutId id="2147483804" r:id="rId3"/>
    <p:sldLayoutId id="2147483805" r:id="rId4"/>
    <p:sldLayoutId id="2147483806" r:id="rId5"/>
    <p:sldLayoutId id="2147483807" r:id="rId6"/>
    <p:sldLayoutId id="2147483808" r:id="rId7"/>
    <p:sldLayoutId id="2147483809" r:id="rId8"/>
    <p:sldLayoutId id="2147483810" r:id="rId9"/>
    <p:sldLayoutId id="2147483811" r:id="rId10"/>
    <p:sldLayoutId id="2147483812" r:id="rId11"/>
  </p:sldLayoutIdLst>
  <p:timing>
    <p:tnLst>
      <p:par>
        <p:cTn id="1" dur="indefinite" restart="never" nodeType="tmRoot"/>
      </p:par>
    </p:tnLst>
  </p:timing>
  <p:txStyles>
    <p:titleStyle>
      <a:lvl1pPr algn="l" rtl="0" eaLnBrk="1" fontAlgn="base" hangingPunct="1">
        <a:spcBef>
          <a:spcPct val="0"/>
        </a:spcBef>
        <a:spcAft>
          <a:spcPct val="0"/>
        </a:spcAft>
        <a:defRPr sz="2400" b="1">
          <a:solidFill>
            <a:schemeClr val="tx2"/>
          </a:solidFill>
          <a:latin typeface="+mj-lt"/>
          <a:ea typeface="+mj-ea"/>
          <a:cs typeface="+mj-cs"/>
        </a:defRPr>
      </a:lvl1pPr>
      <a:lvl2pPr algn="l" rtl="0" eaLnBrk="1" fontAlgn="base" hangingPunct="1">
        <a:spcBef>
          <a:spcPct val="0"/>
        </a:spcBef>
        <a:spcAft>
          <a:spcPct val="0"/>
        </a:spcAft>
        <a:defRPr sz="2400" b="1">
          <a:solidFill>
            <a:schemeClr val="tx2"/>
          </a:solidFill>
          <a:latin typeface="Arial" charset="0"/>
        </a:defRPr>
      </a:lvl2pPr>
      <a:lvl3pPr algn="l" rtl="0" eaLnBrk="1" fontAlgn="base" hangingPunct="1">
        <a:spcBef>
          <a:spcPct val="0"/>
        </a:spcBef>
        <a:spcAft>
          <a:spcPct val="0"/>
        </a:spcAft>
        <a:defRPr sz="2400" b="1">
          <a:solidFill>
            <a:schemeClr val="tx2"/>
          </a:solidFill>
          <a:latin typeface="Arial" charset="0"/>
        </a:defRPr>
      </a:lvl3pPr>
      <a:lvl4pPr algn="l" rtl="0" eaLnBrk="1" fontAlgn="base" hangingPunct="1">
        <a:spcBef>
          <a:spcPct val="0"/>
        </a:spcBef>
        <a:spcAft>
          <a:spcPct val="0"/>
        </a:spcAft>
        <a:defRPr sz="2400" b="1">
          <a:solidFill>
            <a:schemeClr val="tx2"/>
          </a:solidFill>
          <a:latin typeface="Arial" charset="0"/>
        </a:defRPr>
      </a:lvl4pPr>
      <a:lvl5pPr algn="l" rtl="0" eaLnBrk="1" fontAlgn="base" hangingPunct="1">
        <a:spcBef>
          <a:spcPct val="0"/>
        </a:spcBef>
        <a:spcAft>
          <a:spcPct val="0"/>
        </a:spcAft>
        <a:defRPr sz="2400" b="1">
          <a:solidFill>
            <a:schemeClr val="tx2"/>
          </a:solidFill>
          <a:latin typeface="Arial" charset="0"/>
        </a:defRPr>
      </a:lvl5pPr>
      <a:lvl6pPr marL="457200" algn="l" rtl="0" eaLnBrk="1" fontAlgn="base" hangingPunct="1">
        <a:spcBef>
          <a:spcPct val="0"/>
        </a:spcBef>
        <a:spcAft>
          <a:spcPct val="0"/>
        </a:spcAft>
        <a:defRPr sz="2400" b="1">
          <a:solidFill>
            <a:schemeClr val="tx2"/>
          </a:solidFill>
          <a:latin typeface="Arial" charset="0"/>
        </a:defRPr>
      </a:lvl6pPr>
      <a:lvl7pPr marL="914400" algn="l" rtl="0" eaLnBrk="1" fontAlgn="base" hangingPunct="1">
        <a:spcBef>
          <a:spcPct val="0"/>
        </a:spcBef>
        <a:spcAft>
          <a:spcPct val="0"/>
        </a:spcAft>
        <a:defRPr sz="2400" b="1">
          <a:solidFill>
            <a:schemeClr val="tx2"/>
          </a:solidFill>
          <a:latin typeface="Arial" charset="0"/>
        </a:defRPr>
      </a:lvl7pPr>
      <a:lvl8pPr marL="1371600" algn="l" rtl="0" eaLnBrk="1" fontAlgn="base" hangingPunct="1">
        <a:spcBef>
          <a:spcPct val="0"/>
        </a:spcBef>
        <a:spcAft>
          <a:spcPct val="0"/>
        </a:spcAft>
        <a:defRPr sz="2400" b="1">
          <a:solidFill>
            <a:schemeClr val="tx2"/>
          </a:solidFill>
          <a:latin typeface="Arial" charset="0"/>
        </a:defRPr>
      </a:lvl8pPr>
      <a:lvl9pPr marL="1828800" algn="l" rtl="0" eaLnBrk="1" fontAlgn="base" hangingPunct="1">
        <a:spcBef>
          <a:spcPct val="0"/>
        </a:spcBef>
        <a:spcAft>
          <a:spcPct val="0"/>
        </a:spcAft>
        <a:defRPr sz="2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1600">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10"/>
          <p:cNvSpPr txBox="1">
            <a:spLocks noChangeArrowheads="1"/>
          </p:cNvSpPr>
          <p:nvPr/>
        </p:nvSpPr>
        <p:spPr bwMode="auto">
          <a:xfrm>
            <a:off x="3276600" y="5562600"/>
            <a:ext cx="210978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2400">
                <a:solidFill>
                  <a:schemeClr val="tx1"/>
                </a:solidFill>
                <a:latin typeface="Arial" panose="020B0604020202020204" pitchFamily="34" charset="0"/>
              </a:defRPr>
            </a:lvl1pPr>
            <a:lvl2pPr marL="742950" indent="-285750">
              <a:spcBef>
                <a:spcPct val="20000"/>
              </a:spcBef>
              <a:buChar char="–"/>
              <a:defRPr sz="20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1600">
                <a:solidFill>
                  <a:schemeClr val="tx1"/>
                </a:solidFill>
                <a:latin typeface="Arial" panose="020B0604020202020204" pitchFamily="34" charset="0"/>
              </a:defRPr>
            </a:lvl4pPr>
            <a:lvl5pPr marL="2057400" indent="-228600">
              <a:spcBef>
                <a:spcPct val="20000"/>
              </a:spcBef>
              <a:buChar char="»"/>
              <a:defRPr sz="16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6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6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6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600">
                <a:solidFill>
                  <a:schemeClr val="tx1"/>
                </a:solidFill>
                <a:latin typeface="Arial" panose="020B0604020202020204" pitchFamily="34" charset="0"/>
              </a:defRPr>
            </a:lvl9pPr>
          </a:lstStyle>
          <a:p>
            <a:pPr algn="ctr">
              <a:spcBef>
                <a:spcPct val="0"/>
              </a:spcBef>
              <a:buFontTx/>
              <a:buNone/>
            </a:pPr>
            <a:r>
              <a:rPr lang="hr-BA" altLang="sr-Latn-RS" sz="1800" b="0" dirty="0" smtClean="0"/>
              <a:t>Sarajevo, 21.03.2018. godine  </a:t>
            </a:r>
            <a:endParaRPr lang="en-US" altLang="sr-Latn-RS" sz="1800" b="0" dirty="0"/>
          </a:p>
        </p:txBody>
      </p:sp>
      <p:sp>
        <p:nvSpPr>
          <p:cNvPr id="4099" name="Rectangle 2"/>
          <p:cNvSpPr>
            <a:spLocks noGrp="1" noChangeArrowheads="1"/>
          </p:cNvSpPr>
          <p:nvPr>
            <p:ph type="ctrTitle"/>
          </p:nvPr>
        </p:nvSpPr>
        <p:spPr>
          <a:xfrm>
            <a:off x="755576" y="2420888"/>
            <a:ext cx="7696200" cy="1295400"/>
          </a:xfrm>
        </p:spPr>
        <p:txBody>
          <a:bodyPr/>
          <a:lstStyle/>
          <a:p>
            <a:r>
              <a:rPr lang="hr-BA" altLang="sr-Latn-RS" sz="3000" dirty="0" smtClean="0"/>
              <a:t>PRESUDA USTAVNOG SUDA BOSNE I HERCEGOVINE U PREDMETU U-5/16</a:t>
            </a:r>
            <a:br>
              <a:rPr lang="hr-BA" altLang="sr-Latn-RS" sz="3000" dirty="0" smtClean="0"/>
            </a:br>
            <a:r>
              <a:rPr lang="hr-BA" altLang="sr-Latn-RS" sz="3200" dirty="0" smtClean="0"/>
              <a:t/>
            </a:r>
            <a:br>
              <a:rPr lang="hr-BA" altLang="sr-Latn-RS" sz="3200" dirty="0" smtClean="0"/>
            </a:br>
            <a:r>
              <a:rPr lang="hr-BA" altLang="sr-Latn-RS" sz="2400" dirty="0" smtClean="0"/>
              <a:t>Sudija Suda BiH Hilmo Vučinić</a:t>
            </a:r>
            <a:br>
              <a:rPr lang="hr-BA" altLang="sr-Latn-RS" sz="2400" dirty="0" smtClean="0"/>
            </a:br>
            <a:r>
              <a:rPr lang="hr-BA" altLang="sr-Latn-RS" sz="2400" dirty="0" smtClean="0"/>
              <a:t/>
            </a:r>
            <a:br>
              <a:rPr lang="hr-BA" altLang="sr-Latn-RS" sz="2400" dirty="0" smtClean="0"/>
            </a:br>
            <a:endParaRPr lang="en-US" altLang="sr-Latn-RS" sz="24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07504"/>
            <a:ext cx="7772400" cy="360040"/>
          </a:xfrm>
        </p:spPr>
        <p:txBody>
          <a:bodyPr/>
          <a:lstStyle/>
          <a:p>
            <a:endParaRPr lang="hr-BA" dirty="0"/>
          </a:p>
        </p:txBody>
      </p:sp>
      <p:sp>
        <p:nvSpPr>
          <p:cNvPr id="3" name="Content Placeholder 2"/>
          <p:cNvSpPr>
            <a:spLocks noGrp="1"/>
          </p:cNvSpPr>
          <p:nvPr>
            <p:ph idx="1"/>
          </p:nvPr>
        </p:nvSpPr>
        <p:spPr>
          <a:xfrm>
            <a:off x="827584" y="1412776"/>
            <a:ext cx="7772400" cy="4968552"/>
          </a:xfrm>
        </p:spPr>
        <p:txBody>
          <a:bodyPr/>
          <a:lstStyle/>
          <a:p>
            <a:pPr algn="just"/>
            <a:r>
              <a:rPr lang="hr-BA" sz="2000" dirty="0" smtClean="0"/>
              <a:t>Ustavni sud BiH prvenstveno zapaža da je zakonodavac kao uslov za produženje posebnih istražnih radnji upotrijebio sintagmu „posebno važni razlozi”, što predstavlja neodređeni pojam koji niti u jednoj drugoj odredbi zakona nije korišten.  </a:t>
            </a:r>
          </a:p>
          <a:p>
            <a:pPr marL="0" indent="0" algn="just">
              <a:buNone/>
            </a:pPr>
            <a:endParaRPr lang="hr-BA" sz="2000" dirty="0" smtClean="0"/>
          </a:p>
          <a:p>
            <a:pPr algn="just"/>
            <a:r>
              <a:rPr lang="hr-BA" sz="2000" dirty="0" smtClean="0"/>
              <a:t>Ustavni sud BiH smatra da osporene odredbe nisu dovoljno jasno propisivale opseg diskrecije dodijeljene sudiji za prethodni postupak, obzirom da se njegova diskrecija očituje u obliku neograničenih ovlasti kada tumači te neodređene pravne termine, tj. pretpostavku „iz posebno važnih razloga”, tako da ne garantuju pojedincu odgovarajuću zaštitu od proizvoljnog miješanja</a:t>
            </a:r>
            <a:r>
              <a:rPr lang="hr-BA" sz="2000" dirty="0" smtClean="0"/>
              <a:t>. (paragraf 58. Odluke) </a:t>
            </a:r>
            <a:endParaRPr lang="hr-BA" sz="2000" dirty="0"/>
          </a:p>
        </p:txBody>
      </p:sp>
    </p:spTree>
    <p:extLst>
      <p:ext uri="{BB962C8B-B14F-4D97-AF65-F5344CB8AC3E}">
        <p14:creationId xmlns:p14="http://schemas.microsoft.com/office/powerpoint/2010/main" val="858779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908720"/>
            <a:ext cx="7772400" cy="539080"/>
          </a:xfrm>
        </p:spPr>
        <p:txBody>
          <a:bodyPr/>
          <a:lstStyle/>
          <a:p>
            <a:endParaRPr lang="hr-BA" dirty="0"/>
          </a:p>
        </p:txBody>
      </p:sp>
      <p:sp>
        <p:nvSpPr>
          <p:cNvPr id="3" name="Content Placeholder 2"/>
          <p:cNvSpPr>
            <a:spLocks noGrp="1"/>
          </p:cNvSpPr>
          <p:nvPr>
            <p:ph idx="1"/>
          </p:nvPr>
        </p:nvSpPr>
        <p:spPr>
          <a:xfrm>
            <a:off x="685800" y="1412776"/>
            <a:ext cx="7772400" cy="4683224"/>
          </a:xfrm>
        </p:spPr>
        <p:txBody>
          <a:bodyPr/>
          <a:lstStyle/>
          <a:p>
            <a:pPr algn="just"/>
            <a:r>
              <a:rPr lang="hr-BA" dirty="0" smtClean="0"/>
              <a:t>Imajući u vidu da zakonodavac nije napravio bilo kakvu razliku između krivičnih djela na koja se produženje posebnih istražnih radnji ne treba odnositi, te da je pretpostavka iz posebno važnih razloga neprecizno određena i ne može poslužiti kao mjerilo te razlike, Ustavni sud BiH nalazi da osporena odredba u dijelu koji se odnosi na produženje istražnih radnji nije u skladu sa Ustavom BiH</a:t>
            </a:r>
            <a:r>
              <a:rPr lang="hr-BA" dirty="0" smtClean="0"/>
              <a:t>. (paragraf 59.Odluke)</a:t>
            </a:r>
            <a:endParaRPr lang="hr-BA" dirty="0" smtClean="0"/>
          </a:p>
          <a:p>
            <a:pPr marL="0" indent="0" algn="just">
              <a:buNone/>
            </a:pPr>
            <a:endParaRPr lang="hr-BA" dirty="0" smtClean="0"/>
          </a:p>
          <a:p>
            <a:pPr algn="just"/>
            <a:r>
              <a:rPr lang="hr-BA" dirty="0" smtClean="0"/>
              <a:t>  </a:t>
            </a:r>
            <a:endParaRPr lang="hr-BA" dirty="0"/>
          </a:p>
        </p:txBody>
      </p:sp>
    </p:spTree>
    <p:extLst>
      <p:ext uri="{BB962C8B-B14F-4D97-AF65-F5344CB8AC3E}">
        <p14:creationId xmlns:p14="http://schemas.microsoft.com/office/powerpoint/2010/main" val="3457935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2973"/>
            <a:ext cx="7772400" cy="609600"/>
          </a:xfrm>
        </p:spPr>
        <p:txBody>
          <a:bodyPr/>
          <a:lstStyle/>
          <a:p>
            <a:endParaRPr lang="hr-BA" dirty="0"/>
          </a:p>
        </p:txBody>
      </p:sp>
      <p:sp>
        <p:nvSpPr>
          <p:cNvPr id="3" name="Content Placeholder 2"/>
          <p:cNvSpPr>
            <a:spLocks noGrp="1"/>
          </p:cNvSpPr>
          <p:nvPr>
            <p:ph idx="1"/>
          </p:nvPr>
        </p:nvSpPr>
        <p:spPr>
          <a:xfrm>
            <a:off x="685800" y="1340768"/>
            <a:ext cx="7702624" cy="5112568"/>
          </a:xfrm>
        </p:spPr>
        <p:txBody>
          <a:bodyPr/>
          <a:lstStyle/>
          <a:p>
            <a:pPr algn="just"/>
            <a:r>
              <a:rPr lang="hr-BA" dirty="0" smtClean="0"/>
              <a:t>Prijedlog Radne grupe za izmjenu navedene odredbe:</a:t>
            </a:r>
          </a:p>
          <a:p>
            <a:pPr algn="just"/>
            <a:r>
              <a:rPr lang="vi-VN" dirty="0"/>
              <a:t>U članu 118. stav (3) mijenja se i  glasi:</a:t>
            </a:r>
          </a:p>
          <a:p>
            <a:pPr algn="just"/>
            <a:r>
              <a:rPr lang="vi-VN" dirty="0" smtClean="0"/>
              <a:t>„ </a:t>
            </a:r>
            <a:r>
              <a:rPr lang="vi-VN" dirty="0"/>
              <a:t>(3) Istražne radnje iz člana  116. stav (2)  tač. a) do d) i tačka g) ovog zakona, mogu trajati najduže do mjesec dana, a ako one daju rezultate i postoji razlog da se nastavi sa njihovim provođenjem radi prikupljanja dokaza, mogu se na obrazložen prijedlog tužitelja produžiti za još mjesec dana, s tim da mjere iz tač. a) do c) mogu trajati ukupno najduže šest mjeseci za krivična djela za koja se može izreći kazna zatvora preko pet godina ili teža kazna, a za ostala krivična djela najduže četiri mjeseca. </a:t>
            </a:r>
            <a:endParaRPr lang="hr-BA" dirty="0"/>
          </a:p>
        </p:txBody>
      </p:sp>
    </p:spTree>
    <p:extLst>
      <p:ext uri="{BB962C8B-B14F-4D97-AF65-F5344CB8AC3E}">
        <p14:creationId xmlns:p14="http://schemas.microsoft.com/office/powerpoint/2010/main" val="40157517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836712"/>
            <a:ext cx="7772400" cy="72008"/>
          </a:xfrm>
        </p:spPr>
        <p:txBody>
          <a:bodyPr/>
          <a:lstStyle/>
          <a:p>
            <a:endParaRPr lang="hr-BA" dirty="0"/>
          </a:p>
        </p:txBody>
      </p:sp>
      <p:sp>
        <p:nvSpPr>
          <p:cNvPr id="3" name="Content Placeholder 2"/>
          <p:cNvSpPr>
            <a:spLocks noGrp="1"/>
          </p:cNvSpPr>
          <p:nvPr>
            <p:ph idx="1"/>
          </p:nvPr>
        </p:nvSpPr>
        <p:spPr>
          <a:xfrm>
            <a:off x="685800" y="1340768"/>
            <a:ext cx="7772400" cy="4755232"/>
          </a:xfrm>
        </p:spPr>
        <p:txBody>
          <a:bodyPr/>
          <a:lstStyle/>
          <a:p>
            <a:pPr algn="just"/>
            <a:r>
              <a:rPr lang="vi-VN" sz="2200" dirty="0"/>
              <a:t>Mjere iz tač.  d) i g) mogu trajati ukupno najduže tri mjeseca za krivična djela za koja se može izreći kazna zatvora preko pet godina ili teža kazna, a za ostala krivična djela najduže dva mjeseca. Izuzetno u odnosu na krivično djelo organizovanog kriminala i krivična djela terorizma istražne radnje iz člana 116. stav (2) tač.  a) do d) i  tačka g) ovog zakona, ako one daju rezultate i postoji razlog da se nastavi sa njihovim provođenjem radi prikupljanja dokaza, mogu se na obrazložen prijedlog tužitelja produžiti još do tri mjeseca. Prijedlog za radnju iz člana 116. stav (2) tačka f) ovog zakona se može odnositi samo na jednokratni akt, a zahtjev za svaku narednu radnju protiv iste osobe mora sadržavati razloge koji opravdavaju njenu upotrebu.“ </a:t>
            </a:r>
          </a:p>
          <a:p>
            <a:endParaRPr lang="hr-BA" dirty="0"/>
          </a:p>
        </p:txBody>
      </p:sp>
    </p:spTree>
    <p:extLst>
      <p:ext uri="{BB962C8B-B14F-4D97-AF65-F5344CB8AC3E}">
        <p14:creationId xmlns:p14="http://schemas.microsoft.com/office/powerpoint/2010/main" val="41137228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268760"/>
            <a:ext cx="7772400" cy="788640"/>
          </a:xfrm>
        </p:spPr>
        <p:txBody>
          <a:bodyPr/>
          <a:lstStyle/>
          <a:p>
            <a:r>
              <a:rPr lang="hr-BA" dirty="0" smtClean="0"/>
              <a:t>SMJERNICE SUDA BiH ZA POSTUPANJE NAKON ODLUKE USTAVNOG SUDA BiH </a:t>
            </a:r>
            <a:endParaRPr lang="hr-BA" dirty="0"/>
          </a:p>
        </p:txBody>
      </p:sp>
      <p:sp>
        <p:nvSpPr>
          <p:cNvPr id="3" name="Content Placeholder 2"/>
          <p:cNvSpPr>
            <a:spLocks noGrp="1"/>
          </p:cNvSpPr>
          <p:nvPr>
            <p:ph idx="1"/>
          </p:nvPr>
        </p:nvSpPr>
        <p:spPr/>
        <p:txBody>
          <a:bodyPr/>
          <a:lstStyle/>
          <a:p>
            <a:pPr algn="just"/>
            <a:r>
              <a:rPr lang="vi-VN" sz="2200" dirty="0"/>
              <a:t>Kada je u pitanju postupanje Suda BiH u predmetima otvorenim od dana donošenja Odluke Ustavnog suda BiH do konačnog usaglašavanja neustavnih odredbi ZKP BiH od strane nadležnih zakonodavnih tijela, zauzet je stav da će Sud BiH prilikom primjene neustavnih odredbi postupati in concreto u odnosu na svaki pojedinačni slučaj, primjenu neustavnih standarda svesti na minimum, te prilikom odlučivanja o proporcionalnosti pojedinih mjera primjenjivati međunarodne standarde i standarde na koje je u obrazloženju Odluke ukazao Ustavni sud BiH</a:t>
            </a:r>
            <a:r>
              <a:rPr lang="vi-VN" dirty="0"/>
              <a:t>. </a:t>
            </a:r>
            <a:endParaRPr lang="hr-BA" dirty="0"/>
          </a:p>
        </p:txBody>
      </p:sp>
    </p:spTree>
    <p:extLst>
      <p:ext uri="{BB962C8B-B14F-4D97-AF65-F5344CB8AC3E}">
        <p14:creationId xmlns:p14="http://schemas.microsoft.com/office/powerpoint/2010/main" val="6662065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476672"/>
            <a:ext cx="7772400" cy="609600"/>
          </a:xfrm>
        </p:spPr>
        <p:txBody>
          <a:bodyPr/>
          <a:lstStyle/>
          <a:p>
            <a:endParaRPr lang="hr-BA" dirty="0"/>
          </a:p>
        </p:txBody>
      </p:sp>
      <p:sp>
        <p:nvSpPr>
          <p:cNvPr id="3" name="Content Placeholder 2"/>
          <p:cNvSpPr>
            <a:spLocks noGrp="1"/>
          </p:cNvSpPr>
          <p:nvPr>
            <p:ph idx="1"/>
          </p:nvPr>
        </p:nvSpPr>
        <p:spPr>
          <a:xfrm>
            <a:off x="683568" y="1196752"/>
            <a:ext cx="7920880" cy="6264696"/>
          </a:xfrm>
        </p:spPr>
        <p:txBody>
          <a:bodyPr/>
          <a:lstStyle/>
          <a:p>
            <a:pPr algn="just"/>
            <a:r>
              <a:rPr lang="hr-BA" sz="2000" dirty="0"/>
              <a:t>Dejstvo odluke moguće je razmatrati</a:t>
            </a:r>
            <a:r>
              <a:rPr lang="hr-BA" sz="2000" dirty="0" smtClean="0"/>
              <a:t>:</a:t>
            </a:r>
          </a:p>
          <a:p>
            <a:pPr marL="0" indent="0" algn="just">
              <a:buNone/>
            </a:pPr>
            <a:endParaRPr lang="hr-BA" sz="2000" dirty="0"/>
          </a:p>
          <a:p>
            <a:pPr algn="just"/>
            <a:r>
              <a:rPr lang="hr-BA" sz="2000" dirty="0"/>
              <a:t>1.	U periodu od objavljivanja odluke Ustavnog suda BiH do isteka roka za usaglašavanje (decembar 2017).</a:t>
            </a:r>
          </a:p>
          <a:p>
            <a:pPr algn="just"/>
            <a:r>
              <a:rPr lang="hr-BA" sz="2000" dirty="0"/>
              <a:t>2.	U slučaju neusaglašavanja u roku od šest mjeseci, od isteka šest mjeseci pa nadalje. </a:t>
            </a:r>
            <a:endParaRPr lang="hr-BA" sz="2000" dirty="0" smtClean="0"/>
          </a:p>
          <a:p>
            <a:pPr marL="0" indent="0" algn="just">
              <a:buNone/>
            </a:pPr>
            <a:endParaRPr lang="hr-BA" sz="2000" dirty="0"/>
          </a:p>
          <a:p>
            <a:pPr algn="just"/>
            <a:r>
              <a:rPr lang="vi-VN" sz="2000" dirty="0"/>
              <a:t>1)	Na praktičnom nivou može se posebno razmotriti nekoliko slučajeva. U svim slučajevima u pristupu problemu trebalo bi poći od zakonitosti na koju ukazuje Ustavni sud, a koja uključuje standarde „ legitimnog interesa društva“ i standard „nužno u demokratskom društvu“. Legitimni interesi podrazumijeva potrebu suprotstavljanja kriminalu i sprječavanje najtežih oblika kriminala, a nužno u demokratskom društvu srazmjernost cilja i obima uplitanja države u prava pojedinca. </a:t>
            </a:r>
          </a:p>
          <a:p>
            <a:endParaRPr lang="vi-VN" dirty="0"/>
          </a:p>
        </p:txBody>
      </p:sp>
    </p:spTree>
    <p:extLst>
      <p:ext uri="{BB962C8B-B14F-4D97-AF65-F5344CB8AC3E}">
        <p14:creationId xmlns:p14="http://schemas.microsoft.com/office/powerpoint/2010/main" val="40819055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836712"/>
            <a:ext cx="7772400" cy="611088"/>
          </a:xfrm>
        </p:spPr>
        <p:txBody>
          <a:bodyPr/>
          <a:lstStyle/>
          <a:p>
            <a:endParaRPr lang="hr-BA" dirty="0"/>
          </a:p>
        </p:txBody>
      </p:sp>
      <p:sp>
        <p:nvSpPr>
          <p:cNvPr id="3" name="Content Placeholder 2"/>
          <p:cNvSpPr>
            <a:spLocks noGrp="1"/>
          </p:cNvSpPr>
          <p:nvPr>
            <p:ph idx="1"/>
          </p:nvPr>
        </p:nvSpPr>
        <p:spPr>
          <a:xfrm>
            <a:off x="683568" y="980728"/>
            <a:ext cx="7772400" cy="4899248"/>
          </a:xfrm>
        </p:spPr>
        <p:txBody>
          <a:bodyPr/>
          <a:lstStyle/>
          <a:p>
            <a:pPr algn="just"/>
            <a:endParaRPr lang="hr-BA" dirty="0" smtClean="0"/>
          </a:p>
          <a:p>
            <a:pPr algn="just"/>
            <a:r>
              <a:rPr lang="vi-VN" dirty="0" smtClean="0"/>
              <a:t>a</a:t>
            </a:r>
            <a:r>
              <a:rPr lang="vi-VN" dirty="0"/>
              <a:t>)	Slučajevi u kojima su već primijenjene odredbe ZKP BiH koje su proglašene neustavnim (imunitet, posebne istražne radnje). Problem se može pojaviti u fazi suđenja i u postupku po žalbi ukoliko odbrana uloži prigovore nezakonitosti dokaza sa obrazloženjem da su dokazi pribavljeni na osnovu odredaba koje nisu saglasne sa ustavom. Sud bi se u ovakvim slučajevima trebao  pozvati na odluke Ustavnog suda tako što bi razmotrio da li su u konkretnom slučajevu postojali uslovi pod kojima odredba ZKP ne bi bila neustavna. </a:t>
            </a:r>
          </a:p>
          <a:p>
            <a:endParaRPr lang="hr-BA" dirty="0"/>
          </a:p>
        </p:txBody>
      </p:sp>
    </p:spTree>
    <p:extLst>
      <p:ext uri="{BB962C8B-B14F-4D97-AF65-F5344CB8AC3E}">
        <p14:creationId xmlns:p14="http://schemas.microsoft.com/office/powerpoint/2010/main" val="1324542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36712"/>
            <a:ext cx="7772400" cy="72008"/>
          </a:xfrm>
        </p:spPr>
        <p:txBody>
          <a:bodyPr/>
          <a:lstStyle/>
          <a:p>
            <a:endParaRPr lang="hr-BA" dirty="0"/>
          </a:p>
        </p:txBody>
      </p:sp>
      <p:sp>
        <p:nvSpPr>
          <p:cNvPr id="3" name="Content Placeholder 2"/>
          <p:cNvSpPr>
            <a:spLocks noGrp="1"/>
          </p:cNvSpPr>
          <p:nvPr>
            <p:ph idx="1"/>
          </p:nvPr>
        </p:nvSpPr>
        <p:spPr>
          <a:xfrm>
            <a:off x="685800" y="1340768"/>
            <a:ext cx="7846640" cy="5184576"/>
          </a:xfrm>
        </p:spPr>
        <p:txBody>
          <a:bodyPr/>
          <a:lstStyle/>
          <a:p>
            <a:pPr algn="just"/>
            <a:r>
              <a:rPr lang="vi-VN" sz="2200" dirty="0"/>
              <a:t>b)	Novi prijedlozi za Posebne istražne radnje i dalje se mogu podnositi za krivična djela iz tačke d) člana 117. ZKP. Međutim, tužilac bi sada bio dužan da obrazloži postojanje uslova koji bi ovi zakonsku odredbu činili usaglašenom sa Ustavom. Dakle, tužilac bi bio dužan da obrazloži postojanje osnova sumnje i činjenicu da s obzirom na vrstu krivičnog djela i radnje izvršenja na drugi način nije moguće pribaviti dokaze, kao i činjenicu da se radi o teškom krivičnom djelu za čije procesuiranje postoje važni društveni razlozi (porast vrste kriminala, međunarodne posljedice i sl.). Takođe, sada i SPP ima obavezu da to jasno obrazloži u naredbi koju izdaje. </a:t>
            </a:r>
            <a:endParaRPr lang="hr-BA" sz="2200" dirty="0"/>
          </a:p>
        </p:txBody>
      </p:sp>
    </p:spTree>
    <p:extLst>
      <p:ext uri="{BB962C8B-B14F-4D97-AF65-F5344CB8AC3E}">
        <p14:creationId xmlns:p14="http://schemas.microsoft.com/office/powerpoint/2010/main" val="3023161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35009"/>
            <a:ext cx="7772400" cy="45719"/>
          </a:xfrm>
        </p:spPr>
        <p:txBody>
          <a:bodyPr/>
          <a:lstStyle/>
          <a:p>
            <a:endParaRPr lang="hr-BA" dirty="0"/>
          </a:p>
        </p:txBody>
      </p:sp>
      <p:sp>
        <p:nvSpPr>
          <p:cNvPr id="3" name="Content Placeholder 2"/>
          <p:cNvSpPr>
            <a:spLocks noGrp="1"/>
          </p:cNvSpPr>
          <p:nvPr>
            <p:ph idx="1"/>
          </p:nvPr>
        </p:nvSpPr>
        <p:spPr>
          <a:xfrm>
            <a:off x="683568" y="881336"/>
            <a:ext cx="7918648" cy="5976664"/>
          </a:xfrm>
        </p:spPr>
        <p:txBody>
          <a:bodyPr/>
          <a:lstStyle/>
          <a:p>
            <a:endParaRPr lang="hr-BA" sz="2000" dirty="0" smtClean="0"/>
          </a:p>
          <a:p>
            <a:pPr algn="just"/>
            <a:r>
              <a:rPr lang="hr-BA" sz="2000" dirty="0" smtClean="0"/>
              <a:t>c</a:t>
            </a:r>
            <a:r>
              <a:rPr lang="hr-BA" sz="2000" dirty="0"/>
              <a:t>)	Okončani prvostepeni predmeti u kojima su primjenjivane posebne istražne radnje. Ovdje se problem pojavljuje u žalbenom postupku. Dakle, odbrana se prvi put može  pozovati na odluku Ustavnog suda. Žalbeni sud ovaj prigovor ne bi mogao ignorisati. </a:t>
            </a:r>
            <a:endParaRPr lang="hr-BA" sz="2000" dirty="0" smtClean="0"/>
          </a:p>
          <a:p>
            <a:pPr algn="just"/>
            <a:endParaRPr lang="hr-BA" sz="2000" dirty="0" smtClean="0"/>
          </a:p>
          <a:p>
            <a:pPr algn="just"/>
            <a:r>
              <a:rPr lang="vi-VN" sz="2000" dirty="0"/>
              <a:t>d)	Pravosnažno okončani krivični predmeti u kojima su dokazi pribavljeni primjenom odredaba ZKP-a koje su proglašene neustavnim. Moguće je da će se pojaviti prijedlozi za ponavljanje postupka zbog proglašene neustavnosti odredaba ZKP, sa pozivanjem na član 327.stav 1.tačka f) („Ako Ustavni sud BiH, Dom za ljudska prava ili Evropski sud za ljudska prava utvrdi da su u toku postupka kršena ljudska prava i osnovne slobode i ako je presuda zasnovana na tom kršenju“). </a:t>
            </a:r>
            <a:endParaRPr lang="hr-BA" sz="2000" dirty="0"/>
          </a:p>
        </p:txBody>
      </p:sp>
    </p:spTree>
    <p:extLst>
      <p:ext uri="{BB962C8B-B14F-4D97-AF65-F5344CB8AC3E}">
        <p14:creationId xmlns:p14="http://schemas.microsoft.com/office/powerpoint/2010/main" val="2343484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404664"/>
            <a:ext cx="7772400" cy="609600"/>
          </a:xfrm>
        </p:spPr>
        <p:txBody>
          <a:bodyPr/>
          <a:lstStyle/>
          <a:p>
            <a:endParaRPr lang="hr-BA" dirty="0"/>
          </a:p>
        </p:txBody>
      </p:sp>
      <p:sp>
        <p:nvSpPr>
          <p:cNvPr id="3" name="Content Placeholder 2"/>
          <p:cNvSpPr>
            <a:spLocks noGrp="1"/>
          </p:cNvSpPr>
          <p:nvPr>
            <p:ph idx="1"/>
          </p:nvPr>
        </p:nvSpPr>
        <p:spPr>
          <a:xfrm>
            <a:off x="685800" y="1340768"/>
            <a:ext cx="7772400" cy="4755232"/>
          </a:xfrm>
        </p:spPr>
        <p:txBody>
          <a:bodyPr/>
          <a:lstStyle/>
          <a:p>
            <a:pPr algn="just"/>
            <a:r>
              <a:rPr lang="vi-VN" dirty="0"/>
              <a:t>Zakon očigledno ima u vidi slučajeve u kojima je u već pokrenutom postupku pred Ustavnim sudom utvrđeno kršenje ljudskih prava, a ne proglašenje neustavnih odredbi kao poseban osnov za ponavljanje postupka. Nema jasnih argumenata da bi se moglo prihvatiti široko tumačenje, zbog čega član 327. tačka f) ZKP treba tumačiti u strogom gramatičkom smislu. </a:t>
            </a:r>
            <a:endParaRPr lang="hr-BA" dirty="0"/>
          </a:p>
        </p:txBody>
      </p:sp>
    </p:spTree>
    <p:extLst>
      <p:ext uri="{BB962C8B-B14F-4D97-AF65-F5344CB8AC3E}">
        <p14:creationId xmlns:p14="http://schemas.microsoft.com/office/powerpoint/2010/main" val="10818111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3"/>
          <p:cNvSpPr>
            <a:spLocks noGrp="1"/>
          </p:cNvSpPr>
          <p:nvPr>
            <p:ph type="title"/>
          </p:nvPr>
        </p:nvSpPr>
        <p:spPr>
          <a:xfrm>
            <a:off x="685800" y="908720"/>
            <a:ext cx="7772400" cy="72008"/>
          </a:xfrm>
        </p:spPr>
        <p:txBody>
          <a:bodyPr/>
          <a:lstStyle/>
          <a:p>
            <a:endParaRPr lang="bs-Latn-BA" altLang="sr-Latn-RS" dirty="0" smtClean="0"/>
          </a:p>
        </p:txBody>
      </p:sp>
      <p:sp>
        <p:nvSpPr>
          <p:cNvPr id="6147" name="Content Placeholder 4"/>
          <p:cNvSpPr>
            <a:spLocks noGrp="1"/>
          </p:cNvSpPr>
          <p:nvPr>
            <p:ph idx="1"/>
          </p:nvPr>
        </p:nvSpPr>
        <p:spPr>
          <a:xfrm>
            <a:off x="685800" y="1556792"/>
            <a:ext cx="7772400" cy="5184576"/>
          </a:xfrm>
        </p:spPr>
        <p:txBody>
          <a:bodyPr/>
          <a:lstStyle/>
          <a:p>
            <a:pPr algn="just"/>
            <a:r>
              <a:rPr lang="bs-Latn-BA" altLang="sr-Latn-RS" sz="2000" dirty="0" smtClean="0"/>
              <a:t>Odlukom Ustavnog suda Bosne i Hercegovine broj: U-5/16 djelomično je usvojen zahtjev Borjane Krišto, druge zamjenice Predsjedatelja Zastupničkog doma u vrijeme podnošenja zahtjeva, te je utvrđeno da odredbe člana 117. tačka d) i 118. stav 3. Zakona o krivičnom postupku Bosne i Hercegovine (ZKP BiH) nisu sukladne odredbama člana I/2., u vezi sa članom II/3. f) Ustava Bosne  i Hercegovine. </a:t>
            </a:r>
          </a:p>
          <a:p>
            <a:pPr marL="0" indent="0" algn="just">
              <a:buNone/>
            </a:pPr>
            <a:endParaRPr lang="bs-Latn-BA" altLang="sr-Latn-RS" sz="2000" dirty="0" smtClean="0"/>
          </a:p>
          <a:p>
            <a:pPr algn="just"/>
            <a:r>
              <a:rPr lang="bs-Latn-BA" altLang="sr-Latn-RS" sz="2000" dirty="0" smtClean="0"/>
              <a:t>U pogledu člana 117. tačka d) ZKP BiH podnositeljica zahtjeva je istakla da je navedenom odredbom omogućeno da se izuzetak pretvori u pravilo, odnosno u krivično zakonodavstvo se unose elementi nesrazmjernosti, prekomjernosti i skrivene arbitrarnosti.   </a:t>
            </a:r>
          </a:p>
          <a:p>
            <a:pPr algn="just"/>
            <a:endParaRPr lang="bs-Latn-BA" altLang="sr-Latn-R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188640"/>
            <a:ext cx="7772400" cy="720080"/>
          </a:xfrm>
        </p:spPr>
        <p:txBody>
          <a:bodyPr/>
          <a:lstStyle/>
          <a:p>
            <a:endParaRPr lang="hr-BA" dirty="0"/>
          </a:p>
        </p:txBody>
      </p:sp>
      <p:sp>
        <p:nvSpPr>
          <p:cNvPr id="3" name="Content Placeholder 2"/>
          <p:cNvSpPr>
            <a:spLocks noGrp="1"/>
          </p:cNvSpPr>
          <p:nvPr>
            <p:ph idx="1"/>
          </p:nvPr>
        </p:nvSpPr>
        <p:spPr>
          <a:xfrm>
            <a:off x="685800" y="1340768"/>
            <a:ext cx="7846640" cy="5256584"/>
          </a:xfrm>
        </p:spPr>
        <p:txBody>
          <a:bodyPr/>
          <a:lstStyle/>
          <a:p>
            <a:pPr algn="just"/>
            <a:r>
              <a:rPr lang="hr-BA" dirty="0"/>
              <a:t>2)	Pošto je izvjesno da Parlament neće u ostavljenom roku od 6 mjeseci izvršiti usaglašavanje ZKP BiH sa Ustavom, treba očekivati prigovore da su osporene odredbe prestale da važe. Sud će morati odlučivati o ovakvim prigovorima i dati jasne i uvjerljive razloge. Nema jasnih pravnih razloga za zauzimanje stava da se smatra da su osporene odredbe prestale da važe. Ustavni sud to nigdje nije jasno rekao. Iz ‘’poruka’’ i konteksta odluka Ustavnog suda može se nesumnjivo zaključiti da je neophodno njihovo konkretizovanje kako bi bili vidljivi “legitimni interesi društva” i “ravnoteža ciljeva”. Otuda je za Sud jedini izlaz da nastavi sa praksom koju je uspostavio nakon donošenja odluka Ustavnog suda. </a:t>
            </a:r>
          </a:p>
        </p:txBody>
      </p:sp>
    </p:spTree>
    <p:extLst>
      <p:ext uri="{BB962C8B-B14F-4D97-AF65-F5344CB8AC3E}">
        <p14:creationId xmlns:p14="http://schemas.microsoft.com/office/powerpoint/2010/main" val="34452788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11560" y="548680"/>
            <a:ext cx="7772400" cy="72008"/>
          </a:xfrm>
        </p:spPr>
        <p:txBody>
          <a:bodyPr/>
          <a:lstStyle/>
          <a:p>
            <a:endParaRPr lang="bs-Latn-BA" altLang="sr-Latn-RS" dirty="0" smtClean="0"/>
          </a:p>
        </p:txBody>
      </p:sp>
      <p:sp>
        <p:nvSpPr>
          <p:cNvPr id="8195" name="Content Placeholder 2"/>
          <p:cNvSpPr>
            <a:spLocks noGrp="1"/>
          </p:cNvSpPr>
          <p:nvPr>
            <p:ph idx="1"/>
          </p:nvPr>
        </p:nvSpPr>
        <p:spPr>
          <a:xfrm>
            <a:off x="685800" y="1556792"/>
            <a:ext cx="7772400" cy="4539208"/>
          </a:xfrm>
        </p:spPr>
        <p:txBody>
          <a:bodyPr/>
          <a:lstStyle/>
          <a:p>
            <a:pPr algn="just"/>
            <a:r>
              <a:rPr lang="bs-Latn-BA" altLang="sr-Latn-RS" sz="2000" dirty="0" smtClean="0"/>
              <a:t>Neovisno o legitimnom cilju, preko navedene odredbe otvorena je mogućnost poduzimanja istražnih radnji za gotovo sva krivična djela navedena u krivičnom zakonu. </a:t>
            </a:r>
          </a:p>
          <a:p>
            <a:pPr marL="0" indent="0" algn="just">
              <a:buNone/>
            </a:pPr>
            <a:endParaRPr lang="bs-Latn-BA" altLang="sr-Latn-RS" sz="2000" dirty="0" smtClean="0"/>
          </a:p>
          <a:p>
            <a:pPr algn="just"/>
            <a:r>
              <a:rPr lang="bs-Latn-BA" altLang="sr-Latn-RS" sz="2000" dirty="0" smtClean="0"/>
              <a:t>Razmatrajući apelaciju Ustavni sud BiH podsjeća da je nesporno da se određivanjem, odnosno primjenom posebnih istražnih radnji država miješa u ostvarivanje prava pojedinca iz člana 8. Evropske konvencije o ljudskim pravima i osnovnim slobodama (EKLJP). Takvo miješanje opravdano je u smislu stava 2- člana 8. samo je „u skladu sa zakonom“, teži jednom ili više legitimnih ciljeva navedenih u stavu 2., te je nužno u demokratskom društvu, kako bi se postigao taj cilj ili ciljevi (</a:t>
            </a:r>
            <a:r>
              <a:rPr lang="bs-Latn-BA" altLang="sr-Latn-RS" sz="2000" i="1" dirty="0" smtClean="0"/>
              <a:t>Kvasnica protiv Slovačke</a:t>
            </a:r>
            <a:r>
              <a:rPr lang="bs-Latn-BA" altLang="sr-Latn-RS" sz="2000" dirty="0" smtClean="0"/>
              <a:t>). (paragraf 47. odluke)</a:t>
            </a:r>
            <a:endParaRPr lang="bs-Latn-BA" altLang="sr-Latn-RS" sz="2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flipV="1">
            <a:off x="685800" y="1124744"/>
            <a:ext cx="7772400" cy="323056"/>
          </a:xfrm>
        </p:spPr>
        <p:txBody>
          <a:bodyPr/>
          <a:lstStyle/>
          <a:p>
            <a:endParaRPr lang="bs-Latn-BA" altLang="sr-Latn-RS" dirty="0" smtClean="0"/>
          </a:p>
        </p:txBody>
      </p:sp>
      <p:sp>
        <p:nvSpPr>
          <p:cNvPr id="10243" name="Content Placeholder 2"/>
          <p:cNvSpPr>
            <a:spLocks noGrp="1"/>
          </p:cNvSpPr>
          <p:nvPr>
            <p:ph idx="1"/>
          </p:nvPr>
        </p:nvSpPr>
        <p:spPr>
          <a:xfrm>
            <a:off x="685800" y="1412776"/>
            <a:ext cx="7846640" cy="4968552"/>
          </a:xfrm>
        </p:spPr>
        <p:txBody>
          <a:bodyPr/>
          <a:lstStyle/>
          <a:p>
            <a:pPr algn="just"/>
            <a:r>
              <a:rPr lang="bs-Latn-BA" altLang="sr-Latn-RS" sz="1600" dirty="0" smtClean="0"/>
              <a:t>Propisivanjem da se posebne istražne radnje mogu odrediti za veliku većinu krivičnih djela propisanih Krivičnim zakonom u okviru kojih su i djela koja nemaju obilježja teških krivičnih djela zakonodavac nije osigurao da će miješanje u pravo iz člana 8. EKLJP biti u onoj mjeri u kojoj je strogo nužno za očuvanje demokratskih institucija, odnosno nije osigurao srazmjer između težine zadiranja u pravo privatnosti i legitimnog cilja koji se želi postići primjenom te posebne mjere.</a:t>
            </a:r>
          </a:p>
          <a:p>
            <a:pPr marL="0" indent="0" algn="just">
              <a:buNone/>
            </a:pPr>
            <a:endParaRPr lang="bs-Latn-BA" altLang="sr-Latn-RS" sz="1600" dirty="0" smtClean="0"/>
          </a:p>
          <a:p>
            <a:pPr algn="just"/>
            <a:r>
              <a:rPr lang="bs-Latn-BA" altLang="sr-Latn-RS" sz="1600" dirty="0" smtClean="0"/>
              <a:t>Na koji način će zakonodavac urediti ovo pitanje,  da li će podići opću granicu kazne za koje se mogu određivati posebne istražne radnje, kombinirajući sa određenim krivičnim djelima ili grupama krivičnih djela koja zbog svoje specifičnosti bez obzira na propisanu kaznu, zahtijevaju da budu obuhvaćena zakonskom odredbom krivičnih djela za koje se mogu odrediti   posebne istražne radnje nije u nadležnosti Ustavnog suda, međutim zakonodavac se kod određivanja krivičnih djela za koja se mogu odrediti posebne istražne radnje mora ograničiti samo na ono što je nužno u demokratskom društvu, odnosno omogućiti srazmjer između prava u privatnost i legitimnog cilja koji se želi postići primjenom te posebne istražne radnje</a:t>
            </a:r>
            <a:r>
              <a:rPr lang="bs-Latn-BA" altLang="sr-Latn-RS" sz="1600" dirty="0" smtClean="0"/>
              <a:t>. (paragraf 50.odluke) </a:t>
            </a:r>
            <a:endParaRPr lang="bs-Latn-BA" altLang="sr-Latn-R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685800" y="1052736"/>
            <a:ext cx="7772400" cy="395064"/>
          </a:xfrm>
        </p:spPr>
        <p:txBody>
          <a:bodyPr/>
          <a:lstStyle/>
          <a:p>
            <a:endParaRPr lang="hr-BA" dirty="0"/>
          </a:p>
        </p:txBody>
      </p:sp>
      <p:sp>
        <p:nvSpPr>
          <p:cNvPr id="3" name="Content Placeholder 2"/>
          <p:cNvSpPr>
            <a:spLocks noGrp="1"/>
          </p:cNvSpPr>
          <p:nvPr>
            <p:ph idx="1"/>
          </p:nvPr>
        </p:nvSpPr>
        <p:spPr>
          <a:xfrm>
            <a:off x="685800" y="1628800"/>
            <a:ext cx="7772400" cy="4467200"/>
          </a:xfrm>
        </p:spPr>
        <p:txBody>
          <a:bodyPr/>
          <a:lstStyle/>
          <a:p>
            <a:r>
              <a:rPr lang="vi-VN" dirty="0"/>
              <a:t>Član 117</a:t>
            </a:r>
            <a:r>
              <a:rPr lang="vi-VN" dirty="0" smtClean="0"/>
              <a:t>.</a:t>
            </a:r>
            <a:r>
              <a:rPr lang="hr-BA" dirty="0" smtClean="0"/>
              <a:t> ZKP BiH</a:t>
            </a:r>
            <a:r>
              <a:rPr lang="vi-VN" dirty="0" smtClean="0"/>
              <a:t> </a:t>
            </a:r>
            <a:r>
              <a:rPr lang="vi-VN" dirty="0"/>
              <a:t>:</a:t>
            </a:r>
          </a:p>
          <a:p>
            <a:r>
              <a:rPr lang="vi-VN" dirty="0"/>
              <a:t>Istražne radnje iz člana 116. ovog zakona mogu se odrediti za krivična djela:</a:t>
            </a:r>
          </a:p>
          <a:p>
            <a:endParaRPr lang="vi-VN" dirty="0"/>
          </a:p>
          <a:p>
            <a:r>
              <a:rPr lang="hr-BA" dirty="0" smtClean="0"/>
              <a:t>...</a:t>
            </a:r>
            <a:r>
              <a:rPr lang="vi-VN" dirty="0" smtClean="0"/>
              <a:t>d</a:t>
            </a:r>
            <a:r>
              <a:rPr lang="vi-VN" dirty="0"/>
              <a:t>) za koje se po zakonu može izreći kazna zatvora od tri godine ili teža kazna</a:t>
            </a:r>
            <a:r>
              <a:rPr lang="vi-VN" dirty="0" smtClean="0"/>
              <a:t>.</a:t>
            </a:r>
            <a:endParaRPr lang="hr-BA" dirty="0" smtClean="0"/>
          </a:p>
          <a:p>
            <a:endParaRPr lang="hr-BA" dirty="0">
              <a:solidFill>
                <a:srgbClr val="000000"/>
              </a:solidFill>
              <a:latin typeface="Calibri"/>
              <a:ea typeface="Calibri"/>
              <a:cs typeface="Calibri"/>
            </a:endParaRPr>
          </a:p>
          <a:p>
            <a:pPr>
              <a:spcAft>
                <a:spcPts val="0"/>
              </a:spcAft>
            </a:pPr>
            <a:r>
              <a:rPr lang="bs-Latn-BA" dirty="0">
                <a:latin typeface="Times New Roman"/>
                <a:ea typeface="Calibri"/>
                <a:cs typeface="Times New Roman"/>
              </a:rPr>
              <a:t> </a:t>
            </a:r>
            <a:endParaRPr lang="hr-BA" sz="2000" dirty="0">
              <a:latin typeface="Calibri"/>
              <a:ea typeface="Calibri"/>
              <a:cs typeface="Times New Roman"/>
            </a:endParaRPr>
          </a:p>
          <a:p>
            <a:endParaRPr lang="hr-BA" dirty="0" smtClean="0"/>
          </a:p>
          <a:p>
            <a:endParaRPr lang="vi-VN" dirty="0"/>
          </a:p>
          <a:p>
            <a:endParaRPr lang="hr-BA" dirty="0"/>
          </a:p>
        </p:txBody>
      </p:sp>
    </p:spTree>
    <p:extLst>
      <p:ext uri="{BB962C8B-B14F-4D97-AF65-F5344CB8AC3E}">
        <p14:creationId xmlns:p14="http://schemas.microsoft.com/office/powerpoint/2010/main" val="16682169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9592" y="404664"/>
            <a:ext cx="7772400" cy="609600"/>
          </a:xfrm>
        </p:spPr>
        <p:txBody>
          <a:bodyPr/>
          <a:lstStyle/>
          <a:p>
            <a:endParaRPr lang="hr-BA" dirty="0"/>
          </a:p>
        </p:txBody>
      </p:sp>
      <p:sp>
        <p:nvSpPr>
          <p:cNvPr id="3" name="Content Placeholder 2"/>
          <p:cNvSpPr>
            <a:spLocks noGrp="1"/>
          </p:cNvSpPr>
          <p:nvPr>
            <p:ph idx="1"/>
          </p:nvPr>
        </p:nvSpPr>
        <p:spPr>
          <a:xfrm>
            <a:off x="685800" y="1268760"/>
            <a:ext cx="7772400" cy="5040560"/>
          </a:xfrm>
        </p:spPr>
        <p:txBody>
          <a:bodyPr/>
          <a:lstStyle/>
          <a:p>
            <a:r>
              <a:rPr lang="vi-VN" dirty="0"/>
              <a:t>Prijedlog rješenja Radne grupe:</a:t>
            </a:r>
          </a:p>
          <a:p>
            <a:r>
              <a:rPr lang="hr-BA" dirty="0"/>
              <a:t>U članu 117. tačka d) mijenja se i  glasi:</a:t>
            </a:r>
          </a:p>
          <a:p>
            <a:pPr algn="just"/>
            <a:r>
              <a:rPr lang="vi-VN" dirty="0" smtClean="0"/>
              <a:t>„</a:t>
            </a:r>
            <a:r>
              <a:rPr lang="vi-VN" dirty="0"/>
              <a:t>d) Izazivanje nacionalne, rasne i vjerske mržnje, razdora i netrpeljivosti (član 145a.); Protupravno lišenje slobode (član 147.); Neovlašteno prisluškivanje, zvučno ili optičko snimanje (član 147a.); Povreda slobode opredjeljenja birača (član 151.); Krivotvorenje novca (član 205.); Krivotvorenje vrijednosnih papira (član 206.); Pranje novca (član 209.); Porezna utaja ili prevara (član 210.); Krijumčarenje (član 214.); Organiziranje grupe ljudi ili udruženja za krijumčarenje ili rasturanje neocarinjene robe (član 215.); Carinska prevara (član 216.); </a:t>
            </a:r>
            <a:endParaRPr lang="hr-BA" dirty="0"/>
          </a:p>
        </p:txBody>
      </p:sp>
    </p:spTree>
    <p:extLst>
      <p:ext uri="{BB962C8B-B14F-4D97-AF65-F5344CB8AC3E}">
        <p14:creationId xmlns:p14="http://schemas.microsoft.com/office/powerpoint/2010/main" val="2729530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88640"/>
            <a:ext cx="7772400" cy="609600"/>
          </a:xfrm>
        </p:spPr>
        <p:txBody>
          <a:bodyPr/>
          <a:lstStyle/>
          <a:p>
            <a:endParaRPr lang="hr-BA" dirty="0"/>
          </a:p>
        </p:txBody>
      </p:sp>
      <p:sp>
        <p:nvSpPr>
          <p:cNvPr id="3" name="Content Placeholder 2"/>
          <p:cNvSpPr>
            <a:spLocks noGrp="1"/>
          </p:cNvSpPr>
          <p:nvPr>
            <p:ph idx="1"/>
          </p:nvPr>
        </p:nvSpPr>
        <p:spPr>
          <a:xfrm>
            <a:off x="685800" y="1340768"/>
            <a:ext cx="7772400" cy="4755232"/>
          </a:xfrm>
        </p:spPr>
        <p:txBody>
          <a:bodyPr/>
          <a:lstStyle/>
          <a:p>
            <a:pPr algn="just"/>
            <a:r>
              <a:rPr lang="vi-VN" sz="2000" dirty="0"/>
              <a:t>Primanje dara i drugih oblika koristi (član 217.); Davanje dara i drugih oblika koristi (član 218.); Primanje nagrade ili drugog oblika koristi za trgovinu uticajem (član 219.); Davanje nagrade ili drugog oblika koristi za trgovinu uticajem (član 219a.); Zloupotreba položaja ili ovlaštenja (član 220.); Pronevjera u službi (član 221 ); Prijevara u službi (član 222); Protuzakonito oslobođenje osobe lišene slobode (član 228.); Pomoć učinitelju poslije učinjenog krivičnog djela (član 232.); Pomoć osobi optuženoj od strane međunarodnog krivičnog suda (član 233.); Sprječavanje dokazivanja (član 236.); Otkrivanje identiteta zaštićenog svjedoka (član 240.); Ometanje rada pravosuđa (član 241.); Udruživanje radi činjenja krivičnih djela (član 249.) i Organizirani kriminal (član 250.).“</a:t>
            </a:r>
          </a:p>
          <a:p>
            <a:endParaRPr lang="hr-BA" dirty="0"/>
          </a:p>
        </p:txBody>
      </p:sp>
    </p:spTree>
    <p:extLst>
      <p:ext uri="{BB962C8B-B14F-4D97-AF65-F5344CB8AC3E}">
        <p14:creationId xmlns:p14="http://schemas.microsoft.com/office/powerpoint/2010/main" val="3558887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196752"/>
            <a:ext cx="7772400" cy="936104"/>
          </a:xfrm>
        </p:spPr>
        <p:txBody>
          <a:bodyPr/>
          <a:lstStyle/>
          <a:p>
            <a:pPr algn="ctr"/>
            <a:r>
              <a:rPr lang="hr-BA" dirty="0" smtClean="0"/>
              <a:t>Nadležnost za određivanje i trajanje posebnih istražnih radnji iz člana 118. stav 3. ZKP BiH</a:t>
            </a:r>
            <a:endParaRPr lang="hr-BA" dirty="0"/>
          </a:p>
        </p:txBody>
      </p:sp>
      <p:sp>
        <p:nvSpPr>
          <p:cNvPr id="3" name="Content Placeholder 2"/>
          <p:cNvSpPr>
            <a:spLocks noGrp="1"/>
          </p:cNvSpPr>
          <p:nvPr>
            <p:ph idx="1"/>
          </p:nvPr>
        </p:nvSpPr>
        <p:spPr>
          <a:xfrm>
            <a:off x="685800" y="2132856"/>
            <a:ext cx="7772400" cy="4725144"/>
          </a:xfrm>
        </p:spPr>
        <p:txBody>
          <a:bodyPr/>
          <a:lstStyle/>
          <a:p>
            <a:pPr algn="just"/>
            <a:r>
              <a:rPr lang="hr-BA" sz="2000" dirty="0" smtClean="0"/>
              <a:t>U apelaciji podnositeljica je istakla da prema ovim odredbama istražne radnje mogu trajati najduže mjesec dana, a iz posebno važnih razloga mogu se na obrazloženi prijedlog tužioca produžiti za još mjesec dana, s tim da mjere iz tačke a) i c) člana 116. zakona mogu trajati ukupno najduže 6 (šest) mjeseci.  Ovako dugi period ne može se smatrati srazmjernim rokom u odnosu na prirodu i potrebu za ograničavanje ustavnih prava. Dijelom odredbe koji glasi „posebno važnih razloga” povrijeđeno je načelo vladavine prava i pravo na pravično suđenje, zato što nije jasan i transparentan i ostavlja mogućnost arbitrarnog tumačenja i postupanja tijela pred kojim se vodi postupak.  Osim toga sporna odredba nije napravila nužnu distinkciju između tih djela i onih koja nemaju takva obilježja i na koja se produženje rokova ne treba odnositi.</a:t>
            </a:r>
          </a:p>
          <a:p>
            <a:endParaRPr lang="hr-BA" dirty="0"/>
          </a:p>
        </p:txBody>
      </p:sp>
    </p:spTree>
    <p:extLst>
      <p:ext uri="{BB962C8B-B14F-4D97-AF65-F5344CB8AC3E}">
        <p14:creationId xmlns:p14="http://schemas.microsoft.com/office/powerpoint/2010/main" val="31155762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576" y="404664"/>
            <a:ext cx="7772400" cy="609600"/>
          </a:xfrm>
        </p:spPr>
        <p:txBody>
          <a:bodyPr/>
          <a:lstStyle/>
          <a:p>
            <a:endParaRPr lang="hr-BA" dirty="0"/>
          </a:p>
        </p:txBody>
      </p:sp>
      <p:sp>
        <p:nvSpPr>
          <p:cNvPr id="3" name="Content Placeholder 2"/>
          <p:cNvSpPr>
            <a:spLocks noGrp="1"/>
          </p:cNvSpPr>
          <p:nvPr>
            <p:ph idx="1"/>
          </p:nvPr>
        </p:nvSpPr>
        <p:spPr>
          <a:xfrm>
            <a:off x="683568" y="1313384"/>
            <a:ext cx="7772400" cy="5544616"/>
          </a:xfrm>
        </p:spPr>
        <p:txBody>
          <a:bodyPr/>
          <a:lstStyle/>
          <a:p>
            <a:pPr algn="just"/>
            <a:r>
              <a:rPr lang="hr-BA" sz="2200" dirty="0" smtClean="0"/>
              <a:t>U svojoj odluci Ustavni sud BiH naglašava da prema standardima Evropskog suda domaći zakon mora biti dovoljno jasan i posebno precizan kako bi se pojedincu jasno ukazalo na to u kojim okolnostima i pod kojim uslovima tijela javne vlasti mogu odrediti posebne istražne radnje. Budući da se radi o tajnim mjerama koje nisu podložne preispitivanju od strane osobe na koje se one odnose ili šire javnosti, bilo bi suprotno vladavini prava da se zakonska diskrecija dodijeljena izvršnoj vlasti ili sudiji očituje u obliku neograničenih ovlasti, tako da zakon mora dovoljno jasno propisivati opseg takve diskrecije dodijeljena nadležnim tijelima, te način  njena ostvarivanja koji pojedincu jamči odgovarajuću zaštitu od proizvoljnog miješanja. </a:t>
            </a:r>
            <a:r>
              <a:rPr lang="hr-BA" sz="2200" dirty="0" smtClean="0"/>
              <a:t>(paragraf 55. odluke)</a:t>
            </a:r>
            <a:endParaRPr lang="hr-BA" sz="2200" dirty="0"/>
          </a:p>
        </p:txBody>
      </p:sp>
    </p:spTree>
    <p:extLst>
      <p:ext uri="{BB962C8B-B14F-4D97-AF65-F5344CB8AC3E}">
        <p14:creationId xmlns:p14="http://schemas.microsoft.com/office/powerpoint/2010/main" val="1243868679"/>
      </p:ext>
    </p:extLst>
  </p:cSld>
  <p:clrMapOvr>
    <a:masterClrMapping/>
  </p:clrMapOvr>
</p:sld>
</file>

<file path=ppt/theme/theme1.xml><?xml version="1.0" encoding="utf-8"?>
<a:theme xmlns:a="http://schemas.openxmlformats.org/drawingml/2006/main" name="Prezentacija PIR">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5184814A-9ECF-40A1-8E7D-18C8CCF2136A}" vid="{16CD00C5-D280-42CC-A04D-524917EA95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Prezentacija PIR</Template>
  <TotalTime>98</TotalTime>
  <Words>1631</Words>
  <Application>Microsoft Office PowerPoint</Application>
  <PresentationFormat>On-screen Show (4:3)</PresentationFormat>
  <Paragraphs>56</Paragraphs>
  <Slides>20</Slides>
  <Notes>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Prezentacija PIR</vt:lpstr>
      <vt:lpstr>PRESUDA USTAVNOG SUDA BOSNE I HERCEGOVINE U PREDMETU U-5/16  Sudija Suda BiH Hilmo Vučinić  </vt:lpstr>
      <vt:lpstr>PowerPoint Presentation</vt:lpstr>
      <vt:lpstr>PowerPoint Presentation</vt:lpstr>
      <vt:lpstr>PowerPoint Presentation</vt:lpstr>
      <vt:lpstr>PowerPoint Presentation</vt:lpstr>
      <vt:lpstr>PowerPoint Presentation</vt:lpstr>
      <vt:lpstr>PowerPoint Presentation</vt:lpstr>
      <vt:lpstr>Nadležnost za određivanje i trajanje posebnih istražnih radnji iz člana 118. stav 3. ZKP BiH</vt:lpstr>
      <vt:lpstr>PowerPoint Presentation</vt:lpstr>
      <vt:lpstr>PowerPoint Presentation</vt:lpstr>
      <vt:lpstr>PowerPoint Presentation</vt:lpstr>
      <vt:lpstr>PowerPoint Presentation</vt:lpstr>
      <vt:lpstr>PowerPoint Presentation</vt:lpstr>
      <vt:lpstr>SMJERNICE SUDA BiH ZA POSTUPANJE NAKON ODLUKE USTAVNOG SUDA BiH </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SUDAČKA KONTROLA OGRANIČAVANJA TEMELJNIH LJUDSKIH PRAVA I OSNOVNIH SLOBODA U POSTUPKU IZDAVANJA NAREDBI ZA PROVOĐENJE POSEBNIH ISTRAŽNIH RADNJI  Sudija Suda BiH Hilmo Vučinić  </dc:title>
  <dc:creator>Hilmo Vucinic</dc:creator>
  <cp:lastModifiedBy>Hilmo Vucinic</cp:lastModifiedBy>
  <cp:revision>24</cp:revision>
  <cp:lastPrinted>2004-09-30T16:41:33Z</cp:lastPrinted>
  <dcterms:created xsi:type="dcterms:W3CDTF">2018-03-16T10:11:43Z</dcterms:created>
  <dcterms:modified xsi:type="dcterms:W3CDTF">2018-03-19T09:06:29Z</dcterms:modified>
</cp:coreProperties>
</file>