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84" r:id="rId6"/>
    <p:sldId id="297" r:id="rId7"/>
    <p:sldId id="298" r:id="rId8"/>
    <p:sldId id="299" r:id="rId9"/>
    <p:sldId id="300" r:id="rId10"/>
    <p:sldId id="302" r:id="rId11"/>
    <p:sldId id="267" r:id="rId12"/>
    <p:sldId id="305" r:id="rId13"/>
    <p:sldId id="278" r:id="rId14"/>
    <p:sldId id="308" r:id="rId15"/>
    <p:sldId id="286" r:id="rId16"/>
    <p:sldId id="292" r:id="rId17"/>
    <p:sldId id="307" r:id="rId18"/>
    <p:sldId id="288" r:id="rId19"/>
    <p:sldId id="274" r:id="rId20"/>
    <p:sldId id="275" r:id="rId21"/>
    <p:sldId id="272" r:id="rId22"/>
    <p:sldId id="268" r:id="rId23"/>
    <p:sldId id="269" r:id="rId24"/>
    <p:sldId id="271" r:id="rId25"/>
    <p:sldId id="303" r:id="rId26"/>
    <p:sldId id="294" r:id="rId27"/>
    <p:sldId id="304" r:id="rId28"/>
    <p:sldId id="270" r:id="rId29"/>
    <p:sldId id="258" r:id="rId30"/>
    <p:sldId id="259" r:id="rId31"/>
    <p:sldId id="260" r:id="rId32"/>
    <p:sldId id="282" r:id="rId33"/>
    <p:sldId id="26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3" d="100"/>
          <a:sy n="93" d="100"/>
        </p:scale>
        <p:origin x="-372"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2142064"/>
            <a:ext cx="6815669" cy="1515533"/>
          </a:xfrm>
        </p:spPr>
        <p:txBody>
          <a:bodyPr/>
          <a:lstStyle/>
          <a:p>
            <a:r>
              <a:rPr lang="hr-BA" sz="4400" dirty="0" smtClean="0"/>
              <a:t>PREGOVARANJE U KRIVIČNOM POSTUPKU</a:t>
            </a:r>
            <a:endParaRPr lang="hr-BA" sz="4400" dirty="0"/>
          </a:p>
        </p:txBody>
      </p:sp>
      <p:sp>
        <p:nvSpPr>
          <p:cNvPr id="3" name="Subtitle 2"/>
          <p:cNvSpPr>
            <a:spLocks noGrp="1"/>
          </p:cNvSpPr>
          <p:nvPr>
            <p:ph type="subTitle" idx="1"/>
          </p:nvPr>
        </p:nvSpPr>
        <p:spPr/>
        <p:txBody>
          <a:bodyPr/>
          <a:lstStyle/>
          <a:p>
            <a:r>
              <a:rPr lang="hr-BA" dirty="0" smtClean="0"/>
              <a:t>Sabina Sarajlija</a:t>
            </a:r>
          </a:p>
          <a:p>
            <a:r>
              <a:rPr lang="hr-BA" dirty="0" smtClean="0"/>
              <a:t>Tužiteljica Kantonalno tužilaštvo Kantona Sarajevo</a:t>
            </a:r>
            <a:endParaRPr lang="hr-BA" dirty="0"/>
          </a:p>
        </p:txBody>
      </p:sp>
    </p:spTree>
    <p:extLst>
      <p:ext uri="{BB962C8B-B14F-4D97-AF65-F5344CB8AC3E}">
        <p14:creationId xmlns:p14="http://schemas.microsoft.com/office/powerpoint/2010/main" val="306940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PRAKSA KANTONALNOG TUŽILAŠTVA</a:t>
            </a:r>
            <a:endParaRPr lang="hr-BA" dirty="0"/>
          </a:p>
        </p:txBody>
      </p:sp>
      <p:sp>
        <p:nvSpPr>
          <p:cNvPr id="3" name="Content Placeholder 2"/>
          <p:cNvSpPr>
            <a:spLocks noGrp="1"/>
          </p:cNvSpPr>
          <p:nvPr>
            <p:ph idx="1"/>
          </p:nvPr>
        </p:nvSpPr>
        <p:spPr/>
        <p:txBody>
          <a:bodyPr>
            <a:normAutofit fontScale="85000" lnSpcReduction="20000"/>
          </a:bodyPr>
          <a:lstStyle/>
          <a:p>
            <a:pPr>
              <a:buFontTx/>
              <a:buChar char="-"/>
            </a:pPr>
            <a:r>
              <a:rPr lang="hr-BA" dirty="0" smtClean="0"/>
              <a:t>pismeni podnesak ili usmena inicijativa odbrane kao inicijalni akt za </a:t>
            </a:r>
            <a:r>
              <a:rPr lang="hr-BA" dirty="0" smtClean="0"/>
              <a:t>pregovore (tužilac ne bi trebao koristiti podatak o pokrenutim pregovorima pred sudom zbog mogućnosti stvaranja predubjeđenja kod suda...)</a:t>
            </a:r>
            <a:endParaRPr lang="hr-BA" dirty="0" smtClean="0"/>
          </a:p>
          <a:p>
            <a:pPr>
              <a:buFontTx/>
              <a:buChar char="-"/>
            </a:pPr>
            <a:r>
              <a:rPr lang="hr-BA" dirty="0"/>
              <a:t>o</a:t>
            </a:r>
            <a:r>
              <a:rPr lang="hr-BA" dirty="0" smtClean="0"/>
              <a:t>bavještavanje oštećenog</a:t>
            </a:r>
          </a:p>
          <a:p>
            <a:pPr>
              <a:buFontTx/>
              <a:buChar char="-"/>
            </a:pPr>
            <a:r>
              <a:rPr lang="hr-BA" dirty="0" smtClean="0"/>
              <a:t>postupajući tužilac traži saglasnost od GKT nakon što se s optuženim i braniocem dogovori oko krivičnopravne sankcije u formi podneska (obrazložen prijedlog za davanje </a:t>
            </a:r>
            <a:r>
              <a:rPr lang="hr-BA" dirty="0" err="1" smtClean="0"/>
              <a:t>saglasnosti</a:t>
            </a:r>
            <a:r>
              <a:rPr lang="hr-BA" dirty="0" smtClean="0"/>
              <a:t>)</a:t>
            </a:r>
          </a:p>
          <a:p>
            <a:pPr>
              <a:buFontTx/>
              <a:buChar char="-"/>
            </a:pPr>
            <a:r>
              <a:rPr lang="hr-BA" dirty="0" smtClean="0"/>
              <a:t>po prijemu saglasnosti potpisivanje sporazuma </a:t>
            </a:r>
          </a:p>
          <a:p>
            <a:pPr>
              <a:buFontTx/>
              <a:buChar char="-"/>
            </a:pPr>
            <a:r>
              <a:rPr lang="hr-BA" dirty="0" smtClean="0"/>
              <a:t>dostavljanje sporazuma </a:t>
            </a:r>
            <a:r>
              <a:rPr lang="hr-BA" dirty="0" smtClean="0"/>
              <a:t>sudu</a:t>
            </a:r>
          </a:p>
          <a:p>
            <a:pPr>
              <a:buFontTx/>
              <a:buChar char="-"/>
            </a:pPr>
            <a:r>
              <a:rPr lang="hr-BA" dirty="0" smtClean="0"/>
              <a:t>Najčešći je interes tužioca sporazum u početnoj fazi, ali nerijetko se i stari predmeti okončavaju na ovaj način</a:t>
            </a:r>
            <a:endParaRPr lang="hr-BA" dirty="0"/>
          </a:p>
        </p:txBody>
      </p:sp>
    </p:spTree>
    <p:extLst>
      <p:ext uri="{BB962C8B-B14F-4D97-AF65-F5344CB8AC3E}">
        <p14:creationId xmlns:p14="http://schemas.microsoft.com/office/powerpoint/2010/main" val="5782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Saradnja optuženog sa tužiocem kao oblik pregovaranja </a:t>
            </a:r>
            <a:endParaRPr lang="hr-BA" dirty="0"/>
          </a:p>
        </p:txBody>
      </p:sp>
      <p:sp>
        <p:nvSpPr>
          <p:cNvPr id="3" name="Content Placeholder 2"/>
          <p:cNvSpPr>
            <a:spLocks noGrp="1"/>
          </p:cNvSpPr>
          <p:nvPr>
            <p:ph idx="1"/>
          </p:nvPr>
        </p:nvSpPr>
        <p:spPr/>
        <p:txBody>
          <a:bodyPr>
            <a:normAutofit fontScale="70000" lnSpcReduction="20000"/>
          </a:bodyPr>
          <a:lstStyle/>
          <a:p>
            <a:pPr marL="0" indent="0" algn="just">
              <a:buNone/>
            </a:pPr>
            <a:r>
              <a:rPr lang="hr-BA" dirty="0" smtClean="0"/>
              <a:t>Oblici saradnje (pregovaranja u krivičnom postupku): imunitet, </a:t>
            </a:r>
            <a:r>
              <a:rPr lang="hr-BA" dirty="0" smtClean="0"/>
              <a:t>sporazum </a:t>
            </a:r>
            <a:r>
              <a:rPr lang="hr-BA" dirty="0" smtClean="0"/>
              <a:t>o priznanju </a:t>
            </a:r>
            <a:r>
              <a:rPr lang="hr-BA" dirty="0" smtClean="0"/>
              <a:t>krivnje, ukidanje pritvora, pravna kvalifikacija...</a:t>
            </a:r>
            <a:endParaRPr lang="hr-BA" dirty="0" smtClean="0"/>
          </a:p>
          <a:p>
            <a:pPr marL="0" indent="0" algn="just">
              <a:buNone/>
            </a:pPr>
            <a:r>
              <a:rPr lang="hr-BA" dirty="0"/>
              <a:t>U kojoj fazi se saslušava kao svjedok tužilaštva optuženi koji je zaključio </a:t>
            </a:r>
            <a:r>
              <a:rPr lang="hr-BA" dirty="0" smtClean="0"/>
              <a:t>sporazum, garancije za tužioca i optuženog? Koji je/su ispravan način?</a:t>
            </a:r>
          </a:p>
          <a:p>
            <a:pPr marL="457200" indent="-457200" algn="just">
              <a:buFont typeface="Arial"/>
              <a:buAutoNum type="alphaLcParenR"/>
            </a:pPr>
            <a:r>
              <a:rPr lang="hr-BA" dirty="0"/>
              <a:t>Podigne se optužnica </a:t>
            </a:r>
            <a:r>
              <a:rPr lang="hr-BA" dirty="0" smtClean="0"/>
              <a:t>protiv člana grupe i </a:t>
            </a:r>
            <a:r>
              <a:rPr lang="hr-BA" dirty="0"/>
              <a:t>predloži oslobođenje od </a:t>
            </a:r>
            <a:r>
              <a:rPr lang="hr-BA" dirty="0" smtClean="0"/>
              <a:t>kazne zbog značajne saradnje</a:t>
            </a:r>
            <a:endParaRPr lang="hr-BA" dirty="0"/>
          </a:p>
          <a:p>
            <a:pPr marL="457200" indent="-457200" algn="just">
              <a:buAutoNum type="alphaLcParenR"/>
            </a:pPr>
            <a:r>
              <a:rPr lang="hr-BA" dirty="0" smtClean="0"/>
              <a:t>Zaključenje sporazuma, razdvajanje postupka i prije razmatranja sporazuma tužilac predloži saslušanje u svojstvu svjedoka; </a:t>
            </a:r>
          </a:p>
          <a:p>
            <a:pPr marL="457200" indent="-457200" algn="just">
              <a:buAutoNum type="alphaLcParenR"/>
            </a:pPr>
            <a:r>
              <a:rPr lang="hr-BA" dirty="0" smtClean="0"/>
              <a:t>Postigne se </a:t>
            </a:r>
            <a:r>
              <a:rPr lang="hr-BA" dirty="0" smtClean="0"/>
              <a:t>neformalni </a:t>
            </a:r>
            <a:r>
              <a:rPr lang="hr-BA" dirty="0" smtClean="0"/>
              <a:t>dogovor </a:t>
            </a:r>
            <a:r>
              <a:rPr lang="hr-BA" dirty="0" smtClean="0"/>
              <a:t>o zaključenju sporazuma, traži od suda izmjena redoslijeda izvođenja dokaza na glavnom </a:t>
            </a:r>
            <a:r>
              <a:rPr lang="hr-BA" dirty="0" smtClean="0"/>
              <a:t>pretresu, svjedoči/iznosi odbranu optuženi </a:t>
            </a:r>
            <a:r>
              <a:rPr lang="hr-BA" dirty="0" smtClean="0"/>
              <a:t>koji sarađuje sa </a:t>
            </a:r>
            <a:r>
              <a:rPr lang="hr-BA" dirty="0" smtClean="0"/>
              <a:t>tužiocem, a potom zaključuje </a:t>
            </a:r>
            <a:r>
              <a:rPr lang="hr-BA" dirty="0" smtClean="0"/>
              <a:t>sporazum i predmet </a:t>
            </a:r>
            <a:r>
              <a:rPr lang="hr-BA" dirty="0"/>
              <a:t>protiv njega </a:t>
            </a:r>
            <a:r>
              <a:rPr lang="hr-BA" dirty="0" smtClean="0"/>
              <a:t>razdvaja;</a:t>
            </a:r>
            <a:endParaRPr lang="hr-BA" dirty="0" smtClean="0"/>
          </a:p>
          <a:p>
            <a:pPr marL="457200" indent="-457200" algn="just">
              <a:buAutoNum type="alphaLcParenR"/>
            </a:pPr>
            <a:r>
              <a:rPr lang="hr-BA" dirty="0" smtClean="0">
                <a:solidFill>
                  <a:schemeClr val="tx1"/>
                </a:solidFill>
              </a:rPr>
              <a:t>Nakon </a:t>
            </a:r>
            <a:r>
              <a:rPr lang="hr-BA" dirty="0">
                <a:solidFill>
                  <a:schemeClr val="tx1"/>
                </a:solidFill>
              </a:rPr>
              <a:t>pravomoćnosti </a:t>
            </a:r>
            <a:r>
              <a:rPr lang="hr-BA" dirty="0" smtClean="0">
                <a:solidFill>
                  <a:schemeClr val="tx1"/>
                </a:solidFill>
              </a:rPr>
              <a:t>presude </a:t>
            </a:r>
            <a:r>
              <a:rPr lang="hr-BA" dirty="0">
                <a:solidFill>
                  <a:schemeClr val="tx1"/>
                </a:solidFill>
              </a:rPr>
              <a:t>u razdvojenom </a:t>
            </a:r>
            <a:r>
              <a:rPr lang="hr-BA" dirty="0" smtClean="0">
                <a:solidFill>
                  <a:schemeClr val="tx1"/>
                </a:solidFill>
              </a:rPr>
              <a:t>postupku, saoptuženi se saslušava kao svjedok i predlaže kao </a:t>
            </a:r>
            <a:r>
              <a:rPr lang="hr-BA" dirty="0">
                <a:solidFill>
                  <a:schemeClr val="tx1"/>
                </a:solidFill>
              </a:rPr>
              <a:t>dodatni </a:t>
            </a:r>
            <a:r>
              <a:rPr lang="hr-BA" dirty="0" smtClean="0">
                <a:solidFill>
                  <a:schemeClr val="tx1"/>
                </a:solidFill>
              </a:rPr>
              <a:t>dokaz - svjedok; </a:t>
            </a:r>
            <a:r>
              <a:rPr lang="hr-BA" dirty="0" smtClean="0">
                <a:solidFill>
                  <a:schemeClr val="tx1"/>
                </a:solidFill>
              </a:rPr>
              <a:t>-NE PRUŽA NIKAKVE GARANCIJE TUŽIOCU!</a:t>
            </a:r>
            <a:endParaRPr lang="hr-BA" dirty="0">
              <a:solidFill>
                <a:schemeClr val="tx1"/>
              </a:solidFill>
            </a:endParaRPr>
          </a:p>
          <a:p>
            <a:pPr marL="0" indent="0">
              <a:buNone/>
            </a:pPr>
            <a:endParaRPr lang="hr-BA" dirty="0"/>
          </a:p>
          <a:p>
            <a:pPr marL="0" indent="0">
              <a:buNone/>
            </a:pPr>
            <a:endParaRPr lang="hr-BA" dirty="0"/>
          </a:p>
        </p:txBody>
      </p:sp>
    </p:spTree>
    <p:extLst>
      <p:ext uri="{BB962C8B-B14F-4D97-AF65-F5344CB8AC3E}">
        <p14:creationId xmlns:p14="http://schemas.microsoft.com/office/powerpoint/2010/main" val="157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Saslušanje u svojstvu svjedoka </a:t>
            </a:r>
            <a:r>
              <a:rPr lang="bs-Latn-BA" dirty="0" err="1" smtClean="0"/>
              <a:t>saoptuženog</a:t>
            </a:r>
            <a:r>
              <a:rPr lang="bs-Latn-BA" dirty="0" smtClean="0"/>
              <a:t> koji je </a:t>
            </a:r>
            <a:r>
              <a:rPr lang="bs-Latn-BA" dirty="0" err="1" smtClean="0"/>
              <a:t>zaključio</a:t>
            </a:r>
            <a:r>
              <a:rPr lang="bs-Latn-BA" dirty="0" smtClean="0"/>
              <a:t> sporazum o </a:t>
            </a:r>
            <a:r>
              <a:rPr lang="bs-Latn-BA" dirty="0" err="1" smtClean="0"/>
              <a:t>prizanju</a:t>
            </a:r>
            <a:r>
              <a:rPr lang="bs-Latn-BA" dirty="0" smtClean="0"/>
              <a:t> krivnje </a:t>
            </a:r>
            <a:endParaRPr lang="en-US" dirty="0"/>
          </a:p>
        </p:txBody>
      </p:sp>
      <p:sp>
        <p:nvSpPr>
          <p:cNvPr id="3" name="Content Placeholder 2"/>
          <p:cNvSpPr>
            <a:spLocks noGrp="1"/>
          </p:cNvSpPr>
          <p:nvPr>
            <p:ph idx="1"/>
          </p:nvPr>
        </p:nvSpPr>
        <p:spPr/>
        <p:txBody>
          <a:bodyPr>
            <a:normAutofit fontScale="92500" lnSpcReduction="20000"/>
          </a:bodyPr>
          <a:lstStyle/>
          <a:p>
            <a:pPr algn="just"/>
            <a:r>
              <a:rPr lang="bs-Latn-BA" dirty="0" smtClean="0"/>
              <a:t>Optuženi se ne može saslušati kao svjedok sve dok mu ne prestane svojstvo optuženog, odnosno dok presuda po kojoj je oglašen krivim (najčešće donesena kao posljedica razmotrenog sporazuma o priznanju krivnje) ne postane pravosnažna. Tek tada tužilac može takvo lice (sad već bivšeg optuženog) saslušati kao svjedoka i takav iskaz koristiti i prilikom njegovog saslušanja na glavnom pretresu. U suprotnom, ne može se koristiti kao dokaz iskaz svjedoka uzet od osobe dok joj je još trajalo svojstvo </a:t>
            </a:r>
            <a:r>
              <a:rPr lang="bs-Latn-BA" dirty="0" smtClean="0"/>
              <a:t>optuženog.</a:t>
            </a:r>
            <a:endParaRPr lang="bs-Latn-BA" dirty="0" smtClean="0"/>
          </a:p>
          <a:p>
            <a:pPr marL="0" indent="0">
              <a:buNone/>
            </a:pPr>
            <a:r>
              <a:rPr lang="bs-Latn-BA" dirty="0" smtClean="0"/>
              <a:t>Presuda Vrhovnog suda FBIH broj 04 0 K 006356 15 Kž od 15.4.2015. </a:t>
            </a:r>
            <a:r>
              <a:rPr lang="bs-Latn-BA" dirty="0" smtClean="0"/>
              <a:t>godine</a:t>
            </a:r>
          </a:p>
          <a:p>
            <a:pPr marL="0" indent="0">
              <a:buNone/>
            </a:pPr>
            <a:r>
              <a:rPr lang="bs-Latn-BA" dirty="0" smtClean="0"/>
              <a:t>ŠTA JE KORIŠTENJEM IZJAVE OSUMNJIČENOG (SARADNIKA) U OSNOVNOM PREDMETU?</a:t>
            </a:r>
            <a:r>
              <a:rPr lang="bs-Latn-BA" dirty="0" smtClean="0"/>
              <a:t> </a:t>
            </a:r>
            <a:endParaRPr lang="en-US" dirty="0"/>
          </a:p>
        </p:txBody>
      </p:sp>
    </p:spTree>
    <p:extLst>
      <p:ext uri="{BB962C8B-B14F-4D97-AF65-F5344CB8AC3E}">
        <p14:creationId xmlns:p14="http://schemas.microsoft.com/office/powerpoint/2010/main" val="75510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Imunitet kao način pregovaranja u krivičnom postupku</a:t>
            </a:r>
            <a:endParaRPr lang="hr-BA" dirty="0"/>
          </a:p>
        </p:txBody>
      </p:sp>
      <p:sp>
        <p:nvSpPr>
          <p:cNvPr id="3" name="Content Placeholder 2"/>
          <p:cNvSpPr>
            <a:spLocks noGrp="1"/>
          </p:cNvSpPr>
          <p:nvPr>
            <p:ph idx="1"/>
          </p:nvPr>
        </p:nvSpPr>
        <p:spPr/>
        <p:txBody>
          <a:bodyPr>
            <a:normAutofit fontScale="92500" lnSpcReduction="10000"/>
          </a:bodyPr>
          <a:lstStyle/>
          <a:p>
            <a:pPr algn="just"/>
            <a:r>
              <a:rPr lang="hr-BA" dirty="0" smtClean="0"/>
              <a:t>I</a:t>
            </a:r>
            <a:r>
              <a:rPr lang="en-CA" dirty="0" err="1" smtClean="0"/>
              <a:t>munitet</a:t>
            </a:r>
            <a:r>
              <a:rPr lang="en-CA" dirty="0" smtClean="0"/>
              <a:t> </a:t>
            </a:r>
            <a:r>
              <a:rPr lang="en-CA" dirty="0" err="1"/>
              <a:t>kao</a:t>
            </a:r>
            <a:r>
              <a:rPr lang="en-CA" dirty="0"/>
              <a:t> </a:t>
            </a:r>
            <a:r>
              <a:rPr lang="en-CA" b="1" dirty="0" err="1"/>
              <a:t>oblik</a:t>
            </a:r>
            <a:r>
              <a:rPr lang="en-CA" b="1" dirty="0"/>
              <a:t> </a:t>
            </a:r>
            <a:r>
              <a:rPr lang="en-CA" b="1" dirty="0" err="1"/>
              <a:t>zaštite</a:t>
            </a:r>
            <a:r>
              <a:rPr lang="en-CA" b="1" dirty="0"/>
              <a:t> od </a:t>
            </a:r>
            <a:r>
              <a:rPr lang="en-CA" b="1" dirty="0" err="1"/>
              <a:t>samooptuživanja</a:t>
            </a:r>
            <a:r>
              <a:rPr lang="en-CA" b="1" dirty="0"/>
              <a:t> </a:t>
            </a:r>
            <a:r>
              <a:rPr lang="en-CA" dirty="0"/>
              <a:t>se </a:t>
            </a:r>
            <a:r>
              <a:rPr lang="en-CA" dirty="0" err="1"/>
              <a:t>primjenjuje</a:t>
            </a:r>
            <a:r>
              <a:rPr lang="en-CA" dirty="0"/>
              <a:t> </a:t>
            </a:r>
            <a:r>
              <a:rPr lang="en-CA" dirty="0" err="1"/>
              <a:t>prema</a:t>
            </a:r>
            <a:r>
              <a:rPr lang="en-CA" dirty="0"/>
              <a:t> </a:t>
            </a:r>
            <a:r>
              <a:rPr lang="en-CA" dirty="0" err="1"/>
              <a:t>onim</a:t>
            </a:r>
            <a:r>
              <a:rPr lang="en-CA" dirty="0"/>
              <a:t> </a:t>
            </a:r>
            <a:r>
              <a:rPr lang="en-CA" dirty="0" err="1"/>
              <a:t>osobama</a:t>
            </a:r>
            <a:r>
              <a:rPr lang="en-CA" dirty="0"/>
              <a:t> </a:t>
            </a:r>
            <a:r>
              <a:rPr lang="en-CA" dirty="0" err="1"/>
              <a:t>koje</a:t>
            </a:r>
            <a:r>
              <a:rPr lang="en-CA" dirty="0"/>
              <a:t> bi </a:t>
            </a:r>
            <a:r>
              <a:rPr lang="en-CA" b="1" dirty="0" err="1">
                <a:solidFill>
                  <a:srgbClr val="FF0000"/>
                </a:solidFill>
              </a:rPr>
              <a:t>odavanjem</a:t>
            </a:r>
            <a:r>
              <a:rPr lang="en-CA" b="1" dirty="0">
                <a:solidFill>
                  <a:srgbClr val="FF0000"/>
                </a:solidFill>
              </a:rPr>
              <a:t> </a:t>
            </a:r>
            <a:r>
              <a:rPr lang="en-CA" b="1" dirty="0" err="1">
                <a:solidFill>
                  <a:srgbClr val="FF0000"/>
                </a:solidFill>
              </a:rPr>
              <a:t>različitih</a:t>
            </a:r>
            <a:r>
              <a:rPr lang="en-CA" b="1" dirty="0">
                <a:solidFill>
                  <a:srgbClr val="FF0000"/>
                </a:solidFill>
              </a:rPr>
              <a:t> </a:t>
            </a:r>
            <a:r>
              <a:rPr lang="en-CA" b="1" dirty="0" err="1">
                <a:solidFill>
                  <a:srgbClr val="FF0000"/>
                </a:solidFill>
              </a:rPr>
              <a:t>informacija</a:t>
            </a:r>
            <a:r>
              <a:rPr lang="en-CA" b="1" dirty="0">
                <a:solidFill>
                  <a:srgbClr val="FF0000"/>
                </a:solidFill>
              </a:rPr>
              <a:t>, </a:t>
            </a:r>
            <a:r>
              <a:rPr lang="en-CA" b="1" dirty="0" err="1">
                <a:solidFill>
                  <a:srgbClr val="FF0000"/>
                </a:solidFill>
              </a:rPr>
              <a:t>podataka</a:t>
            </a:r>
            <a:r>
              <a:rPr lang="en-CA" b="1" dirty="0">
                <a:solidFill>
                  <a:srgbClr val="FF0000"/>
                </a:solidFill>
              </a:rPr>
              <a:t> </a:t>
            </a:r>
            <a:r>
              <a:rPr lang="en-CA" b="1" dirty="0" err="1">
                <a:solidFill>
                  <a:srgbClr val="FF0000"/>
                </a:solidFill>
              </a:rPr>
              <a:t>i</a:t>
            </a:r>
            <a:r>
              <a:rPr lang="en-CA" b="1" dirty="0">
                <a:solidFill>
                  <a:srgbClr val="FF0000"/>
                </a:solidFill>
              </a:rPr>
              <a:t> </a:t>
            </a:r>
            <a:r>
              <a:rPr lang="en-CA" b="1" dirty="0" err="1">
                <a:solidFill>
                  <a:srgbClr val="FF0000"/>
                </a:solidFill>
              </a:rPr>
              <a:t>dokaza</a:t>
            </a:r>
            <a:r>
              <a:rPr lang="en-CA" b="1" dirty="0">
                <a:solidFill>
                  <a:srgbClr val="FF0000"/>
                </a:solidFill>
              </a:rPr>
              <a:t> </a:t>
            </a:r>
            <a:r>
              <a:rPr lang="en-CA" dirty="0" err="1"/>
              <a:t>organima</a:t>
            </a:r>
            <a:r>
              <a:rPr lang="en-CA" dirty="0"/>
              <a:t> </a:t>
            </a:r>
            <a:r>
              <a:rPr lang="en-CA" dirty="0" err="1"/>
              <a:t>gonjenja</a:t>
            </a:r>
            <a:r>
              <a:rPr lang="en-CA" dirty="0"/>
              <a:t>, </a:t>
            </a:r>
            <a:r>
              <a:rPr lang="en-CA" u="sng" dirty="0" err="1"/>
              <a:t>sebe</a:t>
            </a:r>
            <a:r>
              <a:rPr lang="en-CA" u="sng" dirty="0"/>
              <a:t> </a:t>
            </a:r>
            <a:r>
              <a:rPr lang="en-CA" u="sng" dirty="0" err="1"/>
              <a:t>izložile</a:t>
            </a:r>
            <a:r>
              <a:rPr lang="en-CA" u="sng" dirty="0"/>
              <a:t> </a:t>
            </a:r>
            <a:r>
              <a:rPr lang="en-CA" u="sng" dirty="0" err="1"/>
              <a:t>krivičnom</a:t>
            </a:r>
            <a:r>
              <a:rPr lang="en-CA" u="sng" dirty="0"/>
              <a:t> </a:t>
            </a:r>
            <a:r>
              <a:rPr lang="en-CA" u="sng" dirty="0" err="1"/>
              <a:t>progonu</a:t>
            </a:r>
            <a:r>
              <a:rPr lang="en-CA" dirty="0"/>
              <a:t>, </a:t>
            </a:r>
            <a:r>
              <a:rPr lang="en-CA" dirty="0" err="1"/>
              <a:t>te</a:t>
            </a:r>
            <a:r>
              <a:rPr lang="en-CA" dirty="0"/>
              <a:t> se u </a:t>
            </a:r>
            <a:r>
              <a:rPr lang="en-CA" dirty="0" err="1"/>
              <a:t>većini</a:t>
            </a:r>
            <a:r>
              <a:rPr lang="en-CA" dirty="0"/>
              <a:t> </a:t>
            </a:r>
            <a:r>
              <a:rPr lang="en-CA" dirty="0" err="1"/>
              <a:t>država</a:t>
            </a:r>
            <a:r>
              <a:rPr lang="en-CA" dirty="0"/>
              <a:t> </a:t>
            </a:r>
            <a:r>
              <a:rPr lang="en-CA" dirty="0" err="1"/>
              <a:t>daje</a:t>
            </a:r>
            <a:r>
              <a:rPr lang="en-CA" dirty="0"/>
              <a:t> </a:t>
            </a:r>
            <a:r>
              <a:rPr lang="en-CA" dirty="0" err="1"/>
              <a:t>odlukom</a:t>
            </a:r>
            <a:r>
              <a:rPr lang="en-CA" dirty="0"/>
              <a:t> </a:t>
            </a:r>
            <a:r>
              <a:rPr lang="en-CA" dirty="0" err="1"/>
              <a:t>tužioca</a:t>
            </a:r>
            <a:r>
              <a:rPr lang="en-CA" dirty="0"/>
              <a:t>, </a:t>
            </a:r>
            <a:r>
              <a:rPr lang="en-CA" dirty="0" err="1"/>
              <a:t>najčešće</a:t>
            </a:r>
            <a:r>
              <a:rPr lang="en-CA" dirty="0"/>
              <a:t> u </a:t>
            </a:r>
            <a:r>
              <a:rPr lang="en-CA" dirty="0" err="1"/>
              <a:t>zamjenu</a:t>
            </a:r>
            <a:r>
              <a:rPr lang="en-CA" dirty="0"/>
              <a:t> </a:t>
            </a:r>
            <a:r>
              <a:rPr lang="en-CA" dirty="0" err="1"/>
              <a:t>za</a:t>
            </a:r>
            <a:r>
              <a:rPr lang="en-CA" dirty="0"/>
              <a:t> </a:t>
            </a:r>
            <a:r>
              <a:rPr lang="en-CA" dirty="0" err="1"/>
              <a:t>svjedočenje</a:t>
            </a:r>
            <a:r>
              <a:rPr lang="en-CA" dirty="0"/>
              <a:t> </a:t>
            </a:r>
            <a:r>
              <a:rPr lang="en-CA" dirty="0" err="1"/>
              <a:t>protiv</a:t>
            </a:r>
            <a:r>
              <a:rPr lang="en-CA" dirty="0"/>
              <a:t> </a:t>
            </a:r>
            <a:r>
              <a:rPr lang="en-CA" dirty="0" err="1"/>
              <a:t>drugog</a:t>
            </a:r>
            <a:r>
              <a:rPr lang="en-CA" dirty="0"/>
              <a:t> </a:t>
            </a:r>
            <a:r>
              <a:rPr lang="en-CA" dirty="0" err="1"/>
              <a:t>počinitelja</a:t>
            </a:r>
            <a:r>
              <a:rPr lang="en-CA" dirty="0"/>
              <a:t>, a </a:t>
            </a:r>
            <a:r>
              <a:rPr lang="en-CA" dirty="0" err="1"/>
              <a:t>uglavnom</a:t>
            </a:r>
            <a:r>
              <a:rPr lang="en-CA" dirty="0"/>
              <a:t> se </a:t>
            </a:r>
            <a:r>
              <a:rPr lang="en-CA" dirty="0" err="1"/>
              <a:t>primjenjuje</a:t>
            </a:r>
            <a:r>
              <a:rPr lang="en-CA" dirty="0"/>
              <a:t> </a:t>
            </a:r>
            <a:r>
              <a:rPr lang="en-CA" dirty="0" err="1"/>
              <a:t>kao</a:t>
            </a:r>
            <a:r>
              <a:rPr lang="en-CA" dirty="0"/>
              <a:t> </a:t>
            </a:r>
            <a:r>
              <a:rPr lang="en-CA" dirty="0" err="1"/>
              <a:t>efikasno</a:t>
            </a:r>
            <a:r>
              <a:rPr lang="en-CA" dirty="0"/>
              <a:t> </a:t>
            </a:r>
            <a:r>
              <a:rPr lang="en-CA" dirty="0" err="1"/>
              <a:t>sredstvo</a:t>
            </a:r>
            <a:r>
              <a:rPr lang="en-CA" dirty="0"/>
              <a:t> </a:t>
            </a:r>
            <a:r>
              <a:rPr lang="en-CA" dirty="0" err="1"/>
              <a:t>za</a:t>
            </a:r>
            <a:r>
              <a:rPr lang="en-CA" dirty="0"/>
              <a:t> „</a:t>
            </a:r>
            <a:r>
              <a:rPr lang="en-CA" dirty="0" err="1"/>
              <a:t>razbijanje</a:t>
            </a:r>
            <a:r>
              <a:rPr lang="en-CA" dirty="0"/>
              <a:t>“ </a:t>
            </a:r>
            <a:r>
              <a:rPr lang="en-CA" dirty="0" err="1"/>
              <a:t>zločinačkih</a:t>
            </a:r>
            <a:r>
              <a:rPr lang="en-CA" dirty="0"/>
              <a:t> </a:t>
            </a:r>
            <a:r>
              <a:rPr lang="en-CA" dirty="0" err="1"/>
              <a:t>udruženja</a:t>
            </a:r>
            <a:r>
              <a:rPr lang="en-CA" dirty="0"/>
              <a:t> </a:t>
            </a:r>
            <a:r>
              <a:rPr lang="en-CA" dirty="0" err="1"/>
              <a:t>i</a:t>
            </a:r>
            <a:r>
              <a:rPr lang="en-CA" dirty="0"/>
              <a:t> </a:t>
            </a:r>
            <a:r>
              <a:rPr lang="en-CA" dirty="0" err="1"/>
              <a:t>procesuiranje</a:t>
            </a:r>
            <a:r>
              <a:rPr lang="en-CA" dirty="0"/>
              <a:t> </a:t>
            </a:r>
            <a:r>
              <a:rPr lang="en-CA" dirty="0" err="1"/>
              <a:t>teških</a:t>
            </a:r>
            <a:r>
              <a:rPr lang="en-CA" dirty="0"/>
              <a:t> </a:t>
            </a:r>
            <a:r>
              <a:rPr lang="en-CA" dirty="0" err="1"/>
              <a:t>krivičnih</a:t>
            </a:r>
            <a:r>
              <a:rPr lang="en-CA" dirty="0"/>
              <a:t> </a:t>
            </a:r>
            <a:r>
              <a:rPr lang="en-CA" dirty="0" err="1"/>
              <a:t>djela</a:t>
            </a:r>
            <a:r>
              <a:rPr lang="en-CA" dirty="0"/>
              <a:t> </a:t>
            </a:r>
            <a:r>
              <a:rPr lang="en-CA" dirty="0" err="1"/>
              <a:t>organiziranog</a:t>
            </a:r>
            <a:r>
              <a:rPr lang="en-CA" dirty="0"/>
              <a:t> </a:t>
            </a:r>
            <a:r>
              <a:rPr lang="en-CA" dirty="0" err="1"/>
              <a:t>kriminala</a:t>
            </a:r>
            <a:r>
              <a:rPr lang="en-CA" dirty="0"/>
              <a:t> </a:t>
            </a:r>
            <a:r>
              <a:rPr lang="en-CA" dirty="0" err="1"/>
              <a:t>i</a:t>
            </a:r>
            <a:r>
              <a:rPr lang="en-CA" dirty="0"/>
              <a:t> </a:t>
            </a:r>
            <a:r>
              <a:rPr lang="en-CA" dirty="0" err="1"/>
              <a:t>terorizma</a:t>
            </a:r>
            <a:r>
              <a:rPr lang="en-CA" dirty="0"/>
              <a:t>. </a:t>
            </a:r>
            <a:endParaRPr lang="hr-BA" dirty="0"/>
          </a:p>
          <a:p>
            <a:pPr algn="just"/>
            <a:r>
              <a:rPr lang="en-CA" b="1" dirty="0" err="1" smtClean="0">
                <a:solidFill>
                  <a:srgbClr val="FF0000"/>
                </a:solidFill>
              </a:rPr>
              <a:t>Pokajnik</a:t>
            </a:r>
            <a:r>
              <a:rPr lang="en-CA" dirty="0" smtClean="0"/>
              <a:t> </a:t>
            </a:r>
            <a:r>
              <a:rPr lang="en-CA" dirty="0"/>
              <a:t>je </a:t>
            </a:r>
            <a:r>
              <a:rPr lang="en-CA" dirty="0" err="1"/>
              <a:t>uobičajeni</a:t>
            </a:r>
            <a:r>
              <a:rPr lang="en-CA" dirty="0"/>
              <a:t> (ne </a:t>
            </a:r>
            <a:r>
              <a:rPr lang="en-CA" dirty="0" err="1"/>
              <a:t>i</a:t>
            </a:r>
            <a:r>
              <a:rPr lang="en-CA" dirty="0"/>
              <a:t> </a:t>
            </a:r>
            <a:r>
              <a:rPr lang="en-CA" dirty="0" err="1"/>
              <a:t>zakonski</a:t>
            </a:r>
            <a:r>
              <a:rPr lang="en-CA" dirty="0"/>
              <a:t>) </a:t>
            </a:r>
            <a:r>
              <a:rPr lang="en-CA" dirty="0" err="1"/>
              <a:t>naziv</a:t>
            </a:r>
            <a:r>
              <a:rPr lang="en-CA" dirty="0"/>
              <a:t> </a:t>
            </a:r>
            <a:r>
              <a:rPr lang="en-CA" dirty="0" err="1"/>
              <a:t>za</a:t>
            </a:r>
            <a:r>
              <a:rPr lang="en-CA" dirty="0"/>
              <a:t> </a:t>
            </a:r>
            <a:r>
              <a:rPr lang="en-CA" dirty="0" err="1"/>
              <a:t>osobu</a:t>
            </a:r>
            <a:r>
              <a:rPr lang="en-CA" dirty="0"/>
              <a:t> </a:t>
            </a:r>
            <a:r>
              <a:rPr lang="en-CA" dirty="0" err="1"/>
              <a:t>koja</a:t>
            </a:r>
            <a:r>
              <a:rPr lang="en-CA" dirty="0"/>
              <a:t> </a:t>
            </a:r>
            <a:r>
              <a:rPr lang="en-CA" dirty="0" err="1"/>
              <a:t>kao</a:t>
            </a:r>
            <a:r>
              <a:rPr lang="en-CA" dirty="0"/>
              <a:t> </a:t>
            </a:r>
            <a:r>
              <a:rPr lang="en-CA" dirty="0" err="1"/>
              <a:t>član</a:t>
            </a:r>
            <a:r>
              <a:rPr lang="en-CA" dirty="0"/>
              <a:t> </a:t>
            </a:r>
            <a:r>
              <a:rPr lang="en-CA" dirty="0" err="1"/>
              <a:t>zločinačke</a:t>
            </a:r>
            <a:r>
              <a:rPr lang="en-CA" dirty="0"/>
              <a:t> </a:t>
            </a:r>
            <a:r>
              <a:rPr lang="en-CA" dirty="0" err="1"/>
              <a:t>organizacije</a:t>
            </a:r>
            <a:r>
              <a:rPr lang="en-CA" dirty="0"/>
              <a:t> </a:t>
            </a:r>
            <a:r>
              <a:rPr lang="en-CA" dirty="0" err="1"/>
              <a:t>iznese</a:t>
            </a:r>
            <a:r>
              <a:rPr lang="en-CA" dirty="0"/>
              <a:t> </a:t>
            </a:r>
            <a:r>
              <a:rPr lang="en-CA" dirty="0" err="1"/>
              <a:t>tijelima</a:t>
            </a:r>
            <a:r>
              <a:rPr lang="en-CA" dirty="0"/>
              <a:t> </a:t>
            </a:r>
            <a:r>
              <a:rPr lang="en-CA" dirty="0" err="1"/>
              <a:t>krivičnog</a:t>
            </a:r>
            <a:r>
              <a:rPr lang="en-CA" dirty="0"/>
              <a:t> </a:t>
            </a:r>
            <a:r>
              <a:rPr lang="en-CA" dirty="0" err="1"/>
              <a:t>postupka</a:t>
            </a:r>
            <a:r>
              <a:rPr lang="en-CA" dirty="0"/>
              <a:t> </a:t>
            </a:r>
            <a:r>
              <a:rPr lang="en-CA" dirty="0" err="1"/>
              <a:t>podatke</a:t>
            </a:r>
            <a:r>
              <a:rPr lang="en-CA" dirty="0"/>
              <a:t> o </a:t>
            </a:r>
            <a:r>
              <a:rPr lang="en-CA" dirty="0" err="1"/>
              <a:t>toj</a:t>
            </a:r>
            <a:r>
              <a:rPr lang="en-CA" dirty="0"/>
              <a:t> </a:t>
            </a:r>
            <a:r>
              <a:rPr lang="en-CA" dirty="0" err="1"/>
              <a:t>organizaciji</a:t>
            </a:r>
            <a:r>
              <a:rPr lang="en-CA" dirty="0"/>
              <a:t> </a:t>
            </a:r>
            <a:r>
              <a:rPr lang="en-CA" dirty="0" err="1"/>
              <a:t>očekujući</a:t>
            </a:r>
            <a:r>
              <a:rPr lang="en-CA" dirty="0"/>
              <a:t> da se </a:t>
            </a:r>
            <a:r>
              <a:rPr lang="en-CA" dirty="0" err="1"/>
              <a:t>zbog</a:t>
            </a:r>
            <a:r>
              <a:rPr lang="en-CA" dirty="0"/>
              <a:t> toga </a:t>
            </a:r>
            <a:r>
              <a:rPr lang="en-CA" dirty="0" err="1"/>
              <a:t>protiv</a:t>
            </a:r>
            <a:r>
              <a:rPr lang="en-CA" dirty="0"/>
              <a:t> </a:t>
            </a:r>
            <a:r>
              <a:rPr lang="en-CA" dirty="0" err="1"/>
              <a:t>nje</a:t>
            </a:r>
            <a:r>
              <a:rPr lang="en-CA" dirty="0"/>
              <a:t> ne </a:t>
            </a:r>
            <a:r>
              <a:rPr lang="en-CA" dirty="0" err="1"/>
              <a:t>pokreni</a:t>
            </a:r>
            <a:r>
              <a:rPr lang="en-CA" dirty="0"/>
              <a:t> </a:t>
            </a:r>
            <a:r>
              <a:rPr lang="en-CA" dirty="0" err="1"/>
              <a:t>krivični</a:t>
            </a:r>
            <a:r>
              <a:rPr lang="en-CA" dirty="0"/>
              <a:t> </a:t>
            </a:r>
            <a:r>
              <a:rPr lang="en-CA" dirty="0" err="1"/>
              <a:t>postupak</a:t>
            </a:r>
            <a:r>
              <a:rPr lang="en-CA" dirty="0"/>
              <a:t>. </a:t>
            </a:r>
            <a:endParaRPr lang="hr-BA" dirty="0"/>
          </a:p>
          <a:p>
            <a:pPr marL="0" indent="0">
              <a:buNone/>
            </a:pPr>
            <a:endParaRPr lang="hr-BA" dirty="0"/>
          </a:p>
        </p:txBody>
      </p:sp>
    </p:spTree>
    <p:extLst>
      <p:ext uri="{BB962C8B-B14F-4D97-AF65-F5344CB8AC3E}">
        <p14:creationId xmlns:p14="http://schemas.microsoft.com/office/powerpoint/2010/main" val="84920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sz="3600" b="1" dirty="0" smtClean="0"/>
              <a:t>Međunarodni </a:t>
            </a:r>
            <a:r>
              <a:rPr lang="hr-BA" sz="3600" b="1" dirty="0"/>
              <a:t>standardi </a:t>
            </a:r>
            <a:br>
              <a:rPr lang="hr-BA" sz="3600" b="1" dirty="0"/>
            </a:br>
            <a:r>
              <a:rPr lang="en-CA" sz="3600" b="1" dirty="0" err="1"/>
              <a:t>Konvencija</a:t>
            </a:r>
            <a:r>
              <a:rPr lang="en-CA" sz="3600" b="1" dirty="0"/>
              <a:t> </a:t>
            </a:r>
            <a:r>
              <a:rPr lang="en-CA" sz="3600" b="1" dirty="0" err="1"/>
              <a:t>Ujedinjenih</a:t>
            </a:r>
            <a:r>
              <a:rPr lang="en-CA" sz="3600" b="1" dirty="0"/>
              <a:t> </a:t>
            </a:r>
            <a:r>
              <a:rPr lang="en-CA" sz="3600" b="1" dirty="0" err="1"/>
              <a:t>nacija</a:t>
            </a:r>
            <a:r>
              <a:rPr lang="en-CA" sz="3600" b="1" dirty="0"/>
              <a:t> </a:t>
            </a:r>
            <a:r>
              <a:rPr lang="en-CA" sz="3600" b="1" dirty="0" err="1"/>
              <a:t>protiv</a:t>
            </a:r>
            <a:r>
              <a:rPr lang="en-CA" sz="3600" b="1" dirty="0"/>
              <a:t> </a:t>
            </a:r>
            <a:r>
              <a:rPr lang="en-CA" sz="3600" b="1" dirty="0" err="1"/>
              <a:t>transnacionalnog</a:t>
            </a:r>
            <a:r>
              <a:rPr lang="en-CA" sz="3600" b="1" dirty="0"/>
              <a:t> </a:t>
            </a:r>
            <a:r>
              <a:rPr lang="en-CA" sz="3600" b="1" dirty="0" err="1"/>
              <a:t>organizovanog</a:t>
            </a:r>
            <a:r>
              <a:rPr lang="en-CA" sz="3600" b="1" dirty="0"/>
              <a:t> </a:t>
            </a:r>
            <a:r>
              <a:rPr lang="en-CA" sz="3600" b="1" dirty="0" err="1"/>
              <a:t>kriminala</a:t>
            </a:r>
            <a:endParaRPr lang="hr-BA" sz="3600" dirty="0"/>
          </a:p>
        </p:txBody>
      </p:sp>
      <p:sp>
        <p:nvSpPr>
          <p:cNvPr id="3" name="Content Placeholder 2"/>
          <p:cNvSpPr>
            <a:spLocks noGrp="1"/>
          </p:cNvSpPr>
          <p:nvPr>
            <p:ph idx="1"/>
          </p:nvPr>
        </p:nvSpPr>
        <p:spPr/>
        <p:txBody>
          <a:bodyPr>
            <a:normAutofit fontScale="85000" lnSpcReduction="10000"/>
          </a:bodyPr>
          <a:lstStyle/>
          <a:p>
            <a:pPr algn="just"/>
            <a:r>
              <a:rPr lang="en-CA" dirty="0" err="1" smtClean="0"/>
              <a:t>Svaka</a:t>
            </a:r>
            <a:r>
              <a:rPr lang="en-CA" dirty="0" smtClean="0"/>
              <a:t> </a:t>
            </a:r>
            <a:r>
              <a:rPr lang="en-CA" dirty="0" err="1"/>
              <a:t>država</a:t>
            </a:r>
            <a:r>
              <a:rPr lang="en-CA" dirty="0"/>
              <a:t> </a:t>
            </a:r>
            <a:r>
              <a:rPr lang="en-CA" dirty="0" err="1"/>
              <a:t>stranka</a:t>
            </a:r>
            <a:r>
              <a:rPr lang="en-CA" dirty="0"/>
              <a:t> </a:t>
            </a:r>
            <a:r>
              <a:rPr lang="en-CA" dirty="0" err="1"/>
              <a:t>treba</a:t>
            </a:r>
            <a:r>
              <a:rPr lang="en-CA" dirty="0"/>
              <a:t> </a:t>
            </a:r>
            <a:r>
              <a:rPr lang="en-CA" dirty="0" err="1"/>
              <a:t>poduzeti</a:t>
            </a:r>
            <a:r>
              <a:rPr lang="en-CA" dirty="0"/>
              <a:t> </a:t>
            </a:r>
            <a:r>
              <a:rPr lang="en-CA" dirty="0" err="1"/>
              <a:t>odgovarajuće</a:t>
            </a:r>
            <a:r>
              <a:rPr lang="en-CA" dirty="0"/>
              <a:t> </a:t>
            </a:r>
            <a:r>
              <a:rPr lang="en-CA" dirty="0" err="1"/>
              <a:t>mjere</a:t>
            </a:r>
            <a:r>
              <a:rPr lang="en-CA" dirty="0"/>
              <a:t> </a:t>
            </a:r>
            <a:r>
              <a:rPr lang="en-CA" dirty="0" err="1"/>
              <a:t>za</a:t>
            </a:r>
            <a:r>
              <a:rPr lang="en-CA" dirty="0"/>
              <a:t> </a:t>
            </a:r>
            <a:r>
              <a:rPr lang="en-CA" b="1" dirty="0" err="1">
                <a:solidFill>
                  <a:srgbClr val="FF0000"/>
                </a:solidFill>
              </a:rPr>
              <a:t>poticanje</a:t>
            </a:r>
            <a:r>
              <a:rPr lang="en-CA" b="1" dirty="0">
                <a:solidFill>
                  <a:srgbClr val="FF0000"/>
                </a:solidFill>
              </a:rPr>
              <a:t> </a:t>
            </a:r>
            <a:r>
              <a:rPr lang="en-CA" b="1" dirty="0" err="1">
                <a:solidFill>
                  <a:srgbClr val="FF0000"/>
                </a:solidFill>
              </a:rPr>
              <a:t>osoba</a:t>
            </a:r>
            <a:r>
              <a:rPr lang="en-CA" b="1" dirty="0">
                <a:solidFill>
                  <a:srgbClr val="FF0000"/>
                </a:solidFill>
              </a:rPr>
              <a:t> </a:t>
            </a:r>
            <a:r>
              <a:rPr lang="en-CA" dirty="0" err="1"/>
              <a:t>koje</a:t>
            </a:r>
            <a:r>
              <a:rPr lang="en-CA" dirty="0"/>
              <a:t> </a:t>
            </a:r>
            <a:r>
              <a:rPr lang="en-CA" dirty="0" err="1"/>
              <a:t>sudjeluju</a:t>
            </a:r>
            <a:r>
              <a:rPr lang="en-CA" dirty="0"/>
              <a:t> </a:t>
            </a:r>
            <a:r>
              <a:rPr lang="en-CA" dirty="0" err="1"/>
              <a:t>ili</a:t>
            </a:r>
            <a:r>
              <a:rPr lang="en-CA" dirty="0"/>
              <a:t> </a:t>
            </a:r>
            <a:r>
              <a:rPr lang="en-CA" dirty="0" err="1"/>
              <a:t>koje</a:t>
            </a:r>
            <a:r>
              <a:rPr lang="en-CA" dirty="0"/>
              <a:t> </a:t>
            </a:r>
            <a:r>
              <a:rPr lang="en-CA" dirty="0" err="1"/>
              <a:t>su</a:t>
            </a:r>
            <a:r>
              <a:rPr lang="en-CA" dirty="0"/>
              <a:t> </a:t>
            </a:r>
            <a:r>
              <a:rPr lang="en-CA" dirty="0" err="1"/>
              <a:t>sudjelovale</a:t>
            </a:r>
            <a:r>
              <a:rPr lang="en-CA" dirty="0"/>
              <a:t> u </a:t>
            </a:r>
            <a:r>
              <a:rPr lang="en-CA" dirty="0" err="1"/>
              <a:t>organizovanim</a:t>
            </a:r>
            <a:r>
              <a:rPr lang="en-CA" dirty="0"/>
              <a:t> </a:t>
            </a:r>
            <a:r>
              <a:rPr lang="en-CA" dirty="0" err="1"/>
              <a:t>kriminalnim</a:t>
            </a:r>
            <a:r>
              <a:rPr lang="en-CA" dirty="0"/>
              <a:t> </a:t>
            </a:r>
            <a:r>
              <a:rPr lang="en-CA" dirty="0" err="1"/>
              <a:t>grupama</a:t>
            </a:r>
            <a:r>
              <a:rPr lang="en-CA" dirty="0"/>
              <a:t> </a:t>
            </a:r>
            <a:r>
              <a:rPr lang="en-CA" b="1" dirty="0" err="1">
                <a:solidFill>
                  <a:srgbClr val="FF0000"/>
                </a:solidFill>
              </a:rPr>
              <a:t>na</a:t>
            </a:r>
            <a:r>
              <a:rPr lang="en-CA" b="1" dirty="0">
                <a:solidFill>
                  <a:srgbClr val="FF0000"/>
                </a:solidFill>
              </a:rPr>
              <a:t> </a:t>
            </a:r>
            <a:r>
              <a:rPr lang="en-CA" b="1" dirty="0" err="1">
                <a:solidFill>
                  <a:srgbClr val="FF0000"/>
                </a:solidFill>
              </a:rPr>
              <a:t>pružanje</a:t>
            </a:r>
            <a:r>
              <a:rPr lang="en-CA" b="1" dirty="0">
                <a:solidFill>
                  <a:srgbClr val="FF0000"/>
                </a:solidFill>
              </a:rPr>
              <a:t> </a:t>
            </a:r>
            <a:r>
              <a:rPr lang="en-CA" b="1" dirty="0" err="1">
                <a:solidFill>
                  <a:srgbClr val="FF0000"/>
                </a:solidFill>
              </a:rPr>
              <a:t>informacija</a:t>
            </a:r>
            <a:r>
              <a:rPr lang="en-CA" b="1" dirty="0">
                <a:solidFill>
                  <a:srgbClr val="FF0000"/>
                </a:solidFill>
              </a:rPr>
              <a:t> </a:t>
            </a:r>
            <a:r>
              <a:rPr lang="en-CA" dirty="0" err="1"/>
              <a:t>korisnih</a:t>
            </a:r>
            <a:r>
              <a:rPr lang="en-CA" dirty="0"/>
              <a:t> </a:t>
            </a:r>
            <a:r>
              <a:rPr lang="en-CA" dirty="0" err="1"/>
              <a:t>nadležnim</a:t>
            </a:r>
            <a:r>
              <a:rPr lang="en-CA" dirty="0"/>
              <a:t> </a:t>
            </a:r>
            <a:r>
              <a:rPr lang="en-CA" dirty="0" err="1"/>
              <a:t>organima</a:t>
            </a:r>
            <a:r>
              <a:rPr lang="en-CA" dirty="0"/>
              <a:t> </a:t>
            </a:r>
            <a:r>
              <a:rPr lang="en-CA" dirty="0" err="1"/>
              <a:t>prilikom</a:t>
            </a:r>
            <a:r>
              <a:rPr lang="en-CA" dirty="0"/>
              <a:t> </a:t>
            </a:r>
            <a:r>
              <a:rPr lang="en-CA" dirty="0" err="1"/>
              <a:t>istrage</a:t>
            </a:r>
            <a:r>
              <a:rPr lang="en-CA" dirty="0"/>
              <a:t> </a:t>
            </a:r>
            <a:r>
              <a:rPr lang="en-CA" dirty="0" err="1"/>
              <a:t>i</a:t>
            </a:r>
            <a:r>
              <a:rPr lang="en-CA" dirty="0"/>
              <a:t> </a:t>
            </a:r>
            <a:r>
              <a:rPr lang="en-CA" dirty="0" err="1"/>
              <a:t>dokaznog</a:t>
            </a:r>
            <a:r>
              <a:rPr lang="en-CA" dirty="0"/>
              <a:t> </a:t>
            </a:r>
            <a:r>
              <a:rPr lang="en-CA" dirty="0" err="1"/>
              <a:t>postupka</a:t>
            </a:r>
            <a:r>
              <a:rPr lang="en-CA" dirty="0"/>
              <a:t> o </a:t>
            </a:r>
            <a:r>
              <a:rPr lang="en-CA" dirty="0" err="1" smtClean="0"/>
              <a:t>stvarima</a:t>
            </a:r>
            <a:endParaRPr lang="hr-BA" dirty="0" smtClean="0"/>
          </a:p>
          <a:p>
            <a:pPr algn="just"/>
            <a:r>
              <a:rPr lang="en-CA" dirty="0" err="1" smtClean="0"/>
              <a:t>Svaka</a:t>
            </a:r>
            <a:r>
              <a:rPr lang="en-CA" dirty="0" smtClean="0"/>
              <a:t> </a:t>
            </a:r>
            <a:r>
              <a:rPr lang="en-CA" dirty="0" err="1"/>
              <a:t>država</a:t>
            </a:r>
            <a:r>
              <a:rPr lang="en-CA" dirty="0"/>
              <a:t> </a:t>
            </a:r>
            <a:r>
              <a:rPr lang="en-CA" dirty="0" err="1"/>
              <a:t>će</a:t>
            </a:r>
            <a:r>
              <a:rPr lang="en-CA" dirty="0"/>
              <a:t> </a:t>
            </a:r>
            <a:r>
              <a:rPr lang="en-CA" dirty="0" err="1"/>
              <a:t>razmotriti</a:t>
            </a:r>
            <a:r>
              <a:rPr lang="en-CA" dirty="0"/>
              <a:t> </a:t>
            </a:r>
            <a:r>
              <a:rPr lang="en-CA" dirty="0" err="1"/>
              <a:t>stvaranje</a:t>
            </a:r>
            <a:r>
              <a:rPr lang="en-CA" dirty="0"/>
              <a:t> </a:t>
            </a:r>
            <a:r>
              <a:rPr lang="en-CA" dirty="0" err="1"/>
              <a:t>mogućnosti</a:t>
            </a:r>
            <a:r>
              <a:rPr lang="en-CA" dirty="0"/>
              <a:t>, u </a:t>
            </a:r>
            <a:r>
              <a:rPr lang="en-CA" dirty="0" err="1"/>
              <a:t>odgovarajućim</a:t>
            </a:r>
            <a:r>
              <a:rPr lang="en-CA" dirty="0"/>
              <a:t> </a:t>
            </a:r>
            <a:r>
              <a:rPr lang="en-CA" dirty="0" err="1"/>
              <a:t>slučajevima</a:t>
            </a:r>
            <a:r>
              <a:rPr lang="en-CA" dirty="0"/>
              <a:t>, </a:t>
            </a:r>
            <a:r>
              <a:rPr lang="en-CA" b="1" dirty="0" err="1">
                <a:solidFill>
                  <a:srgbClr val="FF0000"/>
                </a:solidFill>
              </a:rPr>
              <a:t>ublažavanja</a:t>
            </a:r>
            <a:r>
              <a:rPr lang="en-CA" b="1" dirty="0">
                <a:solidFill>
                  <a:srgbClr val="FF0000"/>
                </a:solidFill>
              </a:rPr>
              <a:t> </a:t>
            </a:r>
            <a:r>
              <a:rPr lang="en-CA" b="1" dirty="0" err="1">
                <a:solidFill>
                  <a:srgbClr val="FF0000"/>
                </a:solidFill>
              </a:rPr>
              <a:t>kazne</a:t>
            </a:r>
            <a:r>
              <a:rPr lang="en-CA" b="1" dirty="0">
                <a:solidFill>
                  <a:srgbClr val="FF0000"/>
                </a:solidFill>
              </a:rPr>
              <a:t> </a:t>
            </a:r>
            <a:r>
              <a:rPr lang="en-CA" b="1" dirty="0" err="1">
                <a:solidFill>
                  <a:srgbClr val="FF0000"/>
                </a:solidFill>
              </a:rPr>
              <a:t>optužene</a:t>
            </a:r>
            <a:r>
              <a:rPr lang="en-CA" b="1" dirty="0">
                <a:solidFill>
                  <a:srgbClr val="FF0000"/>
                </a:solidFill>
              </a:rPr>
              <a:t> </a:t>
            </a:r>
            <a:r>
              <a:rPr lang="en-CA" b="1" dirty="0" err="1">
                <a:solidFill>
                  <a:srgbClr val="FF0000"/>
                </a:solidFill>
              </a:rPr>
              <a:t>osobe</a:t>
            </a:r>
            <a:r>
              <a:rPr lang="en-CA" b="1" dirty="0">
                <a:solidFill>
                  <a:srgbClr val="FF0000"/>
                </a:solidFill>
              </a:rPr>
              <a:t> </a:t>
            </a:r>
            <a:r>
              <a:rPr lang="en-CA" b="1" dirty="0" err="1">
                <a:solidFill>
                  <a:srgbClr val="FF0000"/>
                </a:solidFill>
              </a:rPr>
              <a:t>koja</a:t>
            </a:r>
            <a:r>
              <a:rPr lang="en-CA" b="1" dirty="0">
                <a:solidFill>
                  <a:srgbClr val="FF0000"/>
                </a:solidFill>
              </a:rPr>
              <a:t> </a:t>
            </a:r>
            <a:r>
              <a:rPr lang="en-CA" b="1" dirty="0" err="1">
                <a:solidFill>
                  <a:srgbClr val="FF0000"/>
                </a:solidFill>
              </a:rPr>
              <a:t>ostvari</a:t>
            </a:r>
            <a:r>
              <a:rPr lang="en-CA" b="1" dirty="0">
                <a:solidFill>
                  <a:srgbClr val="FF0000"/>
                </a:solidFill>
              </a:rPr>
              <a:t> </a:t>
            </a:r>
            <a:r>
              <a:rPr lang="en-CA" b="1" dirty="0" err="1">
                <a:solidFill>
                  <a:srgbClr val="FF0000"/>
                </a:solidFill>
              </a:rPr>
              <a:t>znatnu</a:t>
            </a:r>
            <a:r>
              <a:rPr lang="en-CA" b="1" dirty="0">
                <a:solidFill>
                  <a:srgbClr val="FF0000"/>
                </a:solidFill>
              </a:rPr>
              <a:t> </a:t>
            </a:r>
            <a:r>
              <a:rPr lang="en-CA" b="1" dirty="0" err="1">
                <a:solidFill>
                  <a:srgbClr val="FF0000"/>
                </a:solidFill>
              </a:rPr>
              <a:t>saradnju</a:t>
            </a:r>
            <a:r>
              <a:rPr lang="en-CA" b="1" dirty="0">
                <a:solidFill>
                  <a:srgbClr val="FF0000"/>
                </a:solidFill>
              </a:rPr>
              <a:t> u </a:t>
            </a:r>
            <a:r>
              <a:rPr lang="en-CA" b="1" dirty="0" err="1">
                <a:solidFill>
                  <a:srgbClr val="FF0000"/>
                </a:solidFill>
              </a:rPr>
              <a:t>istrazi</a:t>
            </a:r>
            <a:r>
              <a:rPr lang="en-CA" b="1" dirty="0">
                <a:solidFill>
                  <a:srgbClr val="FF0000"/>
                </a:solidFill>
              </a:rPr>
              <a:t> </a:t>
            </a:r>
            <a:r>
              <a:rPr lang="en-CA" dirty="0" err="1"/>
              <a:t>ili</a:t>
            </a:r>
            <a:r>
              <a:rPr lang="en-CA" dirty="0"/>
              <a:t> </a:t>
            </a:r>
            <a:r>
              <a:rPr lang="en-CA" dirty="0" err="1"/>
              <a:t>gonjenju</a:t>
            </a:r>
            <a:r>
              <a:rPr lang="en-CA" dirty="0"/>
              <a:t> </a:t>
            </a:r>
            <a:r>
              <a:rPr lang="en-CA" dirty="0" err="1"/>
              <a:t>krivičnog</a:t>
            </a:r>
            <a:r>
              <a:rPr lang="en-CA" dirty="0"/>
              <a:t> </a:t>
            </a:r>
            <a:r>
              <a:rPr lang="en-CA" dirty="0" err="1"/>
              <a:t>djela</a:t>
            </a:r>
            <a:r>
              <a:rPr lang="en-CA" dirty="0"/>
              <a:t> </a:t>
            </a:r>
            <a:r>
              <a:rPr lang="en-CA" dirty="0" err="1"/>
              <a:t>obuhvaćenog</a:t>
            </a:r>
            <a:r>
              <a:rPr lang="en-CA" dirty="0"/>
              <a:t> </a:t>
            </a:r>
            <a:r>
              <a:rPr lang="en-CA" dirty="0" err="1"/>
              <a:t>ovom</a:t>
            </a:r>
            <a:r>
              <a:rPr lang="en-CA" dirty="0"/>
              <a:t> </a:t>
            </a:r>
            <a:r>
              <a:rPr lang="en-CA" dirty="0" err="1" smtClean="0"/>
              <a:t>Konvencijom</a:t>
            </a:r>
            <a:endParaRPr lang="hr-BA" dirty="0"/>
          </a:p>
          <a:p>
            <a:pPr algn="just"/>
            <a:r>
              <a:rPr lang="en-CA" dirty="0" err="1" smtClean="0"/>
              <a:t>Svaka</a:t>
            </a:r>
            <a:r>
              <a:rPr lang="en-CA" dirty="0" smtClean="0"/>
              <a:t> </a:t>
            </a:r>
            <a:r>
              <a:rPr lang="en-CA" dirty="0" err="1"/>
              <a:t>država</a:t>
            </a:r>
            <a:r>
              <a:rPr lang="en-CA" dirty="0"/>
              <a:t> </a:t>
            </a:r>
            <a:r>
              <a:rPr lang="en-CA" dirty="0" err="1"/>
              <a:t>stranka</a:t>
            </a:r>
            <a:r>
              <a:rPr lang="en-CA" dirty="0"/>
              <a:t> </a:t>
            </a:r>
            <a:r>
              <a:rPr lang="en-CA" dirty="0" err="1"/>
              <a:t>će</a:t>
            </a:r>
            <a:r>
              <a:rPr lang="en-CA" dirty="0"/>
              <a:t> </a:t>
            </a:r>
            <a:r>
              <a:rPr lang="en-CA" dirty="0" err="1"/>
              <a:t>razmotriti</a:t>
            </a:r>
            <a:r>
              <a:rPr lang="en-CA" dirty="0"/>
              <a:t> </a:t>
            </a:r>
            <a:r>
              <a:rPr lang="en-CA" dirty="0" err="1"/>
              <a:t>stvaranje</a:t>
            </a:r>
            <a:r>
              <a:rPr lang="en-CA" dirty="0"/>
              <a:t> </a:t>
            </a:r>
            <a:r>
              <a:rPr lang="en-CA" dirty="0" err="1"/>
              <a:t>mogućnosti</a:t>
            </a:r>
            <a:r>
              <a:rPr lang="en-CA" dirty="0"/>
              <a:t>, u </a:t>
            </a:r>
            <a:r>
              <a:rPr lang="en-CA" dirty="0" err="1"/>
              <a:t>skladu</a:t>
            </a:r>
            <a:r>
              <a:rPr lang="en-CA" dirty="0"/>
              <a:t> </a:t>
            </a:r>
            <a:r>
              <a:rPr lang="en-CA" dirty="0" err="1"/>
              <a:t>sa</a:t>
            </a:r>
            <a:r>
              <a:rPr lang="en-CA" dirty="0"/>
              <a:t> </a:t>
            </a:r>
            <a:r>
              <a:rPr lang="en-CA" dirty="0" err="1"/>
              <a:t>osnovnim</a:t>
            </a:r>
            <a:r>
              <a:rPr lang="en-CA" dirty="0"/>
              <a:t> </a:t>
            </a:r>
            <a:r>
              <a:rPr lang="en-CA" dirty="0" err="1"/>
              <a:t>principima</a:t>
            </a:r>
            <a:r>
              <a:rPr lang="en-CA" dirty="0"/>
              <a:t> </a:t>
            </a:r>
            <a:r>
              <a:rPr lang="en-CA" dirty="0" err="1"/>
              <a:t>svog</a:t>
            </a:r>
            <a:r>
              <a:rPr lang="en-CA" dirty="0"/>
              <a:t> </a:t>
            </a:r>
            <a:r>
              <a:rPr lang="en-CA" dirty="0" err="1"/>
              <a:t>domaćeg</a:t>
            </a:r>
            <a:r>
              <a:rPr lang="en-CA" dirty="0"/>
              <a:t> </a:t>
            </a:r>
            <a:r>
              <a:rPr lang="en-CA" dirty="0" err="1"/>
              <a:t>prava</a:t>
            </a:r>
            <a:r>
              <a:rPr lang="en-CA" dirty="0"/>
              <a:t>, </a:t>
            </a:r>
            <a:r>
              <a:rPr lang="en-CA" b="1" dirty="0" err="1">
                <a:solidFill>
                  <a:srgbClr val="FF0000"/>
                </a:solidFill>
              </a:rPr>
              <a:t>davanja</a:t>
            </a:r>
            <a:r>
              <a:rPr lang="en-CA" b="1" dirty="0">
                <a:solidFill>
                  <a:srgbClr val="FF0000"/>
                </a:solidFill>
              </a:rPr>
              <a:t> </a:t>
            </a:r>
            <a:r>
              <a:rPr lang="en-CA" b="1" dirty="0" err="1">
                <a:solidFill>
                  <a:srgbClr val="FF0000"/>
                </a:solidFill>
              </a:rPr>
              <a:t>imuniteta</a:t>
            </a:r>
            <a:r>
              <a:rPr lang="en-CA" b="1" dirty="0">
                <a:solidFill>
                  <a:srgbClr val="FF0000"/>
                </a:solidFill>
              </a:rPr>
              <a:t> od </a:t>
            </a:r>
            <a:r>
              <a:rPr lang="en-CA" b="1" dirty="0" err="1">
                <a:solidFill>
                  <a:srgbClr val="FF0000"/>
                </a:solidFill>
              </a:rPr>
              <a:t>gonjenja</a:t>
            </a:r>
            <a:r>
              <a:rPr lang="en-CA" b="1" dirty="0">
                <a:solidFill>
                  <a:srgbClr val="FF0000"/>
                </a:solidFill>
              </a:rPr>
              <a:t> </a:t>
            </a:r>
            <a:r>
              <a:rPr lang="en-CA" b="1" dirty="0" err="1">
                <a:solidFill>
                  <a:srgbClr val="FF0000"/>
                </a:solidFill>
              </a:rPr>
              <a:t>osobi</a:t>
            </a:r>
            <a:r>
              <a:rPr lang="en-CA" b="1" dirty="0">
                <a:solidFill>
                  <a:srgbClr val="FF0000"/>
                </a:solidFill>
              </a:rPr>
              <a:t> </a:t>
            </a:r>
            <a:r>
              <a:rPr lang="en-CA" b="1" dirty="0" err="1">
                <a:solidFill>
                  <a:srgbClr val="FF0000"/>
                </a:solidFill>
              </a:rPr>
              <a:t>koja</a:t>
            </a:r>
            <a:r>
              <a:rPr lang="en-CA" b="1" dirty="0">
                <a:solidFill>
                  <a:srgbClr val="FF0000"/>
                </a:solidFill>
              </a:rPr>
              <a:t> </a:t>
            </a:r>
            <a:r>
              <a:rPr lang="en-CA" b="1" dirty="0" err="1">
                <a:solidFill>
                  <a:srgbClr val="FF0000"/>
                </a:solidFill>
              </a:rPr>
              <a:t>pruži</a:t>
            </a:r>
            <a:r>
              <a:rPr lang="en-CA" b="1" dirty="0">
                <a:solidFill>
                  <a:srgbClr val="FF0000"/>
                </a:solidFill>
              </a:rPr>
              <a:t> </a:t>
            </a:r>
            <a:r>
              <a:rPr lang="en-CA" b="1" dirty="0" err="1">
                <a:solidFill>
                  <a:srgbClr val="FF0000"/>
                </a:solidFill>
              </a:rPr>
              <a:t>znatnu</a:t>
            </a:r>
            <a:r>
              <a:rPr lang="en-CA" b="1" dirty="0">
                <a:solidFill>
                  <a:srgbClr val="FF0000"/>
                </a:solidFill>
              </a:rPr>
              <a:t> </a:t>
            </a:r>
            <a:r>
              <a:rPr lang="en-CA" b="1" dirty="0" err="1">
                <a:solidFill>
                  <a:srgbClr val="FF0000"/>
                </a:solidFill>
              </a:rPr>
              <a:t>saradnju</a:t>
            </a:r>
            <a:r>
              <a:rPr lang="en-CA" b="1" dirty="0">
                <a:solidFill>
                  <a:srgbClr val="FF0000"/>
                </a:solidFill>
              </a:rPr>
              <a:t> u </a:t>
            </a:r>
            <a:r>
              <a:rPr lang="en-CA" b="1" dirty="0" err="1">
                <a:solidFill>
                  <a:srgbClr val="FF0000"/>
                </a:solidFill>
              </a:rPr>
              <a:t>istrazi</a:t>
            </a:r>
            <a:r>
              <a:rPr lang="en-CA" b="1" dirty="0">
                <a:solidFill>
                  <a:srgbClr val="FF0000"/>
                </a:solidFill>
              </a:rPr>
              <a:t> </a:t>
            </a:r>
            <a:r>
              <a:rPr lang="en-CA" b="1" dirty="0" err="1">
                <a:solidFill>
                  <a:srgbClr val="FF0000"/>
                </a:solidFill>
              </a:rPr>
              <a:t>ili</a:t>
            </a:r>
            <a:r>
              <a:rPr lang="en-CA" b="1" dirty="0">
                <a:solidFill>
                  <a:srgbClr val="FF0000"/>
                </a:solidFill>
              </a:rPr>
              <a:t> </a:t>
            </a:r>
            <a:r>
              <a:rPr lang="en-CA" b="1" dirty="0" err="1">
                <a:solidFill>
                  <a:srgbClr val="FF0000"/>
                </a:solidFill>
              </a:rPr>
              <a:t>gonjenju</a:t>
            </a:r>
            <a:r>
              <a:rPr lang="en-CA" b="1" dirty="0">
                <a:solidFill>
                  <a:srgbClr val="FF0000"/>
                </a:solidFill>
              </a:rPr>
              <a:t> </a:t>
            </a:r>
            <a:r>
              <a:rPr lang="en-CA" b="1" dirty="0" err="1">
                <a:solidFill>
                  <a:srgbClr val="FF0000"/>
                </a:solidFill>
              </a:rPr>
              <a:t>prekršaja</a:t>
            </a:r>
            <a:r>
              <a:rPr lang="en-CA" b="1" dirty="0">
                <a:solidFill>
                  <a:srgbClr val="FF0000"/>
                </a:solidFill>
              </a:rPr>
              <a:t> </a:t>
            </a:r>
            <a:r>
              <a:rPr lang="en-CA" dirty="0" err="1"/>
              <a:t>obuhvaćenog</a:t>
            </a:r>
            <a:r>
              <a:rPr lang="en-CA" dirty="0"/>
              <a:t> </a:t>
            </a:r>
            <a:r>
              <a:rPr lang="en-CA" dirty="0" err="1"/>
              <a:t>ovom</a:t>
            </a:r>
            <a:r>
              <a:rPr lang="en-CA" dirty="0"/>
              <a:t> </a:t>
            </a:r>
            <a:r>
              <a:rPr lang="en-CA" dirty="0" err="1"/>
              <a:t>Konvencijom</a:t>
            </a:r>
            <a:r>
              <a:rPr lang="en-CA" dirty="0"/>
              <a:t>.</a:t>
            </a:r>
            <a:endParaRPr lang="hr-BA" dirty="0"/>
          </a:p>
          <a:p>
            <a:endParaRPr lang="hr-BA" dirty="0"/>
          </a:p>
        </p:txBody>
      </p:sp>
    </p:spTree>
    <p:extLst>
      <p:ext uri="{BB962C8B-B14F-4D97-AF65-F5344CB8AC3E}">
        <p14:creationId xmlns:p14="http://schemas.microsoft.com/office/powerpoint/2010/main" val="36858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err="1" smtClean="0"/>
              <a:t>Konvencija</a:t>
            </a:r>
            <a:r>
              <a:rPr lang="en-CA" b="1" dirty="0" smtClean="0"/>
              <a:t> </a:t>
            </a:r>
            <a:r>
              <a:rPr lang="en-CA" b="1" dirty="0" err="1"/>
              <a:t>Ujedinjenih</a:t>
            </a:r>
            <a:r>
              <a:rPr lang="en-CA" b="1" dirty="0"/>
              <a:t> </a:t>
            </a:r>
            <a:r>
              <a:rPr lang="en-CA" b="1" dirty="0" err="1"/>
              <a:t>nacija</a:t>
            </a:r>
            <a:r>
              <a:rPr lang="en-CA" b="1" dirty="0"/>
              <a:t> </a:t>
            </a:r>
            <a:r>
              <a:rPr lang="en-CA" b="1" dirty="0" err="1"/>
              <a:t>protiv</a:t>
            </a:r>
            <a:r>
              <a:rPr lang="en-CA" b="1" dirty="0"/>
              <a:t> </a:t>
            </a:r>
            <a:r>
              <a:rPr lang="en-CA" b="1" dirty="0" err="1"/>
              <a:t>korupcije</a:t>
            </a:r>
            <a:r>
              <a:rPr lang="en-CA" b="1" dirty="0"/>
              <a:t> </a:t>
            </a:r>
            <a:endParaRPr lang="hr-BA" dirty="0"/>
          </a:p>
        </p:txBody>
      </p:sp>
      <p:sp>
        <p:nvSpPr>
          <p:cNvPr id="3" name="Content Placeholder 2"/>
          <p:cNvSpPr>
            <a:spLocks noGrp="1"/>
          </p:cNvSpPr>
          <p:nvPr>
            <p:ph idx="1"/>
          </p:nvPr>
        </p:nvSpPr>
        <p:spPr/>
        <p:txBody>
          <a:bodyPr>
            <a:normAutofit/>
          </a:bodyPr>
          <a:lstStyle/>
          <a:p>
            <a:pPr algn="just"/>
            <a:r>
              <a:rPr lang="en-CA" dirty="0" err="1" smtClean="0"/>
              <a:t>davanje</a:t>
            </a:r>
            <a:r>
              <a:rPr lang="en-CA" dirty="0" smtClean="0"/>
              <a:t> </a:t>
            </a:r>
            <a:r>
              <a:rPr lang="en-CA" dirty="0" err="1"/>
              <a:t>mogućnosti</a:t>
            </a:r>
            <a:r>
              <a:rPr lang="en-CA" dirty="0"/>
              <a:t> </a:t>
            </a:r>
            <a:r>
              <a:rPr lang="en-CA" dirty="0" err="1"/>
              <a:t>blažeg</a:t>
            </a:r>
            <a:r>
              <a:rPr lang="en-CA" dirty="0"/>
              <a:t> </a:t>
            </a:r>
            <a:r>
              <a:rPr lang="en-CA" dirty="0" err="1"/>
              <a:t>kažnjavanja</a:t>
            </a:r>
            <a:r>
              <a:rPr lang="en-CA" dirty="0"/>
              <a:t>, </a:t>
            </a:r>
            <a:r>
              <a:rPr lang="en-CA" dirty="0" err="1"/>
              <a:t>odnosno</a:t>
            </a:r>
            <a:r>
              <a:rPr lang="en-CA" dirty="0"/>
              <a:t>, </a:t>
            </a:r>
            <a:r>
              <a:rPr lang="en-CA" dirty="0" err="1"/>
              <a:t>davanje</a:t>
            </a:r>
            <a:r>
              <a:rPr lang="en-CA" dirty="0"/>
              <a:t> </a:t>
            </a:r>
            <a:r>
              <a:rPr lang="en-CA" dirty="0" err="1"/>
              <a:t>imuniteta</a:t>
            </a:r>
            <a:r>
              <a:rPr lang="en-CA" dirty="0"/>
              <a:t>, </a:t>
            </a:r>
            <a:r>
              <a:rPr lang="en-CA" dirty="0" err="1"/>
              <a:t>vezano</a:t>
            </a:r>
            <a:r>
              <a:rPr lang="en-CA" dirty="0"/>
              <a:t> </a:t>
            </a:r>
            <a:r>
              <a:rPr lang="hr-BA" dirty="0" smtClean="0"/>
              <a:t>je </a:t>
            </a:r>
            <a:r>
              <a:rPr lang="en-CA" dirty="0" err="1" smtClean="0"/>
              <a:t>isključivo</a:t>
            </a:r>
            <a:r>
              <a:rPr lang="en-CA" dirty="0" smtClean="0"/>
              <a:t> </a:t>
            </a:r>
            <a:r>
              <a:rPr lang="en-CA" dirty="0" err="1"/>
              <a:t>za</a:t>
            </a:r>
            <a:r>
              <a:rPr lang="en-CA" dirty="0"/>
              <a:t> </a:t>
            </a:r>
            <a:r>
              <a:rPr lang="en-CA" dirty="0" err="1"/>
              <a:t>saradnju</a:t>
            </a:r>
            <a:r>
              <a:rPr lang="en-CA" dirty="0"/>
              <a:t> </a:t>
            </a:r>
            <a:r>
              <a:rPr lang="en-CA" dirty="0" err="1"/>
              <a:t>osoba</a:t>
            </a:r>
            <a:r>
              <a:rPr lang="en-CA" dirty="0"/>
              <a:t> u </a:t>
            </a:r>
            <a:r>
              <a:rPr lang="en-CA" dirty="0" err="1"/>
              <a:t>slučajevima</a:t>
            </a:r>
            <a:r>
              <a:rPr lang="en-CA" dirty="0"/>
              <a:t> </a:t>
            </a:r>
            <a:r>
              <a:rPr lang="en-CA" dirty="0" err="1"/>
              <a:t>izvršenja</a:t>
            </a:r>
            <a:r>
              <a:rPr lang="en-CA" dirty="0"/>
              <a:t> </a:t>
            </a:r>
            <a:r>
              <a:rPr lang="en-CA" b="1" dirty="0" err="1"/>
              <a:t>teških</a:t>
            </a:r>
            <a:r>
              <a:rPr lang="en-CA" b="1" dirty="0"/>
              <a:t> </a:t>
            </a:r>
            <a:r>
              <a:rPr lang="en-CA" b="1" dirty="0" err="1"/>
              <a:t>krivičnih</a:t>
            </a:r>
            <a:r>
              <a:rPr lang="en-CA" b="1" dirty="0"/>
              <a:t> </a:t>
            </a:r>
            <a:r>
              <a:rPr lang="en-CA" b="1" dirty="0" err="1"/>
              <a:t>djela</a:t>
            </a:r>
            <a:r>
              <a:rPr lang="en-CA" b="1" dirty="0"/>
              <a:t> </a:t>
            </a:r>
            <a:r>
              <a:rPr lang="en-CA" b="1" dirty="0" err="1"/>
              <a:t>organizovanog</a:t>
            </a:r>
            <a:r>
              <a:rPr lang="en-CA" b="1" dirty="0"/>
              <a:t> </a:t>
            </a:r>
            <a:r>
              <a:rPr lang="en-CA" b="1" dirty="0" err="1"/>
              <a:t>kriminala</a:t>
            </a:r>
            <a:r>
              <a:rPr lang="en-CA" dirty="0"/>
              <a:t>. </a:t>
            </a:r>
            <a:endParaRPr lang="hr-BA" dirty="0" smtClean="0"/>
          </a:p>
          <a:p>
            <a:pPr algn="just"/>
            <a:r>
              <a:rPr lang="en-CA" b="1" dirty="0" err="1" smtClean="0">
                <a:solidFill>
                  <a:srgbClr val="FF0000"/>
                </a:solidFill>
              </a:rPr>
              <a:t>ni</a:t>
            </a:r>
            <a:r>
              <a:rPr lang="en-CA" b="1" dirty="0" smtClean="0">
                <a:solidFill>
                  <a:srgbClr val="FF0000"/>
                </a:solidFill>
              </a:rPr>
              <a:t> </a:t>
            </a:r>
            <a:r>
              <a:rPr lang="en-CA" b="1" dirty="0" err="1">
                <a:solidFill>
                  <a:srgbClr val="FF0000"/>
                </a:solidFill>
              </a:rPr>
              <a:t>jedna</a:t>
            </a:r>
            <a:r>
              <a:rPr lang="en-CA" b="1" dirty="0">
                <a:solidFill>
                  <a:srgbClr val="FF0000"/>
                </a:solidFill>
              </a:rPr>
              <a:t> </a:t>
            </a:r>
            <a:r>
              <a:rPr lang="en-CA" b="1" dirty="0" err="1">
                <a:solidFill>
                  <a:srgbClr val="FF0000"/>
                </a:solidFill>
              </a:rPr>
              <a:t>ni</a:t>
            </a:r>
            <a:r>
              <a:rPr lang="en-CA" b="1" dirty="0">
                <a:solidFill>
                  <a:srgbClr val="FF0000"/>
                </a:solidFill>
              </a:rPr>
              <a:t> </a:t>
            </a:r>
            <a:r>
              <a:rPr lang="en-CA" b="1" dirty="0" err="1">
                <a:solidFill>
                  <a:srgbClr val="FF0000"/>
                </a:solidFill>
              </a:rPr>
              <a:t>druga</a:t>
            </a:r>
            <a:r>
              <a:rPr lang="en-CA" b="1" dirty="0">
                <a:solidFill>
                  <a:srgbClr val="FF0000"/>
                </a:solidFill>
              </a:rPr>
              <a:t> </a:t>
            </a:r>
            <a:r>
              <a:rPr lang="en-CA" b="1" dirty="0" err="1">
                <a:solidFill>
                  <a:srgbClr val="FF0000"/>
                </a:solidFill>
              </a:rPr>
              <a:t>Konvencija</a:t>
            </a:r>
            <a:r>
              <a:rPr lang="en-CA" b="1" dirty="0">
                <a:solidFill>
                  <a:srgbClr val="FF0000"/>
                </a:solidFill>
              </a:rPr>
              <a:t> ne </a:t>
            </a:r>
            <a:r>
              <a:rPr lang="en-CA" b="1" dirty="0" err="1">
                <a:solidFill>
                  <a:srgbClr val="FF0000"/>
                </a:solidFill>
              </a:rPr>
              <a:t>koriste</a:t>
            </a:r>
            <a:r>
              <a:rPr lang="en-CA" b="1" dirty="0">
                <a:solidFill>
                  <a:srgbClr val="FF0000"/>
                </a:solidFill>
              </a:rPr>
              <a:t> </a:t>
            </a:r>
            <a:r>
              <a:rPr lang="en-CA" b="1" dirty="0" err="1">
                <a:solidFill>
                  <a:srgbClr val="FF0000"/>
                </a:solidFill>
              </a:rPr>
              <a:t>termin</a:t>
            </a:r>
            <a:r>
              <a:rPr lang="en-CA" b="1" dirty="0">
                <a:solidFill>
                  <a:srgbClr val="FF0000"/>
                </a:solidFill>
              </a:rPr>
              <a:t> „</a:t>
            </a:r>
            <a:r>
              <a:rPr lang="en-CA" b="1" dirty="0" err="1">
                <a:solidFill>
                  <a:srgbClr val="FF0000"/>
                </a:solidFill>
              </a:rPr>
              <a:t>svjedok</a:t>
            </a:r>
            <a:r>
              <a:rPr lang="en-CA" b="1" dirty="0">
                <a:solidFill>
                  <a:srgbClr val="FF0000"/>
                </a:solidFill>
              </a:rPr>
              <a:t>“ </a:t>
            </a:r>
            <a:r>
              <a:rPr lang="en-CA" b="1" dirty="0" err="1">
                <a:solidFill>
                  <a:srgbClr val="FF0000"/>
                </a:solidFill>
              </a:rPr>
              <a:t>već</a:t>
            </a:r>
            <a:r>
              <a:rPr lang="en-CA" b="1" dirty="0">
                <a:solidFill>
                  <a:srgbClr val="FF0000"/>
                </a:solidFill>
              </a:rPr>
              <a:t> „</a:t>
            </a:r>
            <a:r>
              <a:rPr lang="en-CA" b="1" dirty="0" err="1">
                <a:solidFill>
                  <a:srgbClr val="FF0000"/>
                </a:solidFill>
              </a:rPr>
              <a:t>osoba</a:t>
            </a:r>
            <a:r>
              <a:rPr lang="en-CA" b="1" dirty="0">
                <a:solidFill>
                  <a:srgbClr val="FF0000"/>
                </a:solidFill>
              </a:rPr>
              <a:t> </a:t>
            </a:r>
            <a:r>
              <a:rPr lang="en-CA" b="1" dirty="0" err="1">
                <a:solidFill>
                  <a:srgbClr val="FF0000"/>
                </a:solidFill>
              </a:rPr>
              <a:t>koja</a:t>
            </a:r>
            <a:r>
              <a:rPr lang="en-CA" b="1" dirty="0">
                <a:solidFill>
                  <a:srgbClr val="FF0000"/>
                </a:solidFill>
              </a:rPr>
              <a:t> u </a:t>
            </a:r>
            <a:r>
              <a:rPr lang="en-CA" b="1" dirty="0" err="1">
                <a:solidFill>
                  <a:srgbClr val="FF0000"/>
                </a:solidFill>
              </a:rPr>
              <a:t>značajnoj</a:t>
            </a:r>
            <a:r>
              <a:rPr lang="en-CA" b="1" dirty="0">
                <a:solidFill>
                  <a:srgbClr val="FF0000"/>
                </a:solidFill>
              </a:rPr>
              <a:t> </a:t>
            </a:r>
            <a:r>
              <a:rPr lang="en-CA" b="1" dirty="0" err="1">
                <a:solidFill>
                  <a:srgbClr val="FF0000"/>
                </a:solidFill>
              </a:rPr>
              <a:t>mjeri</a:t>
            </a:r>
            <a:r>
              <a:rPr lang="en-CA" b="1" dirty="0">
                <a:solidFill>
                  <a:srgbClr val="FF0000"/>
                </a:solidFill>
              </a:rPr>
              <a:t> </a:t>
            </a:r>
            <a:r>
              <a:rPr lang="en-CA" b="1" dirty="0" err="1">
                <a:solidFill>
                  <a:srgbClr val="FF0000"/>
                </a:solidFill>
              </a:rPr>
              <a:t>sarađuje</a:t>
            </a:r>
            <a:r>
              <a:rPr lang="en-CA" b="1" dirty="0">
                <a:solidFill>
                  <a:srgbClr val="FF0000"/>
                </a:solidFill>
              </a:rPr>
              <a:t>...“ </a:t>
            </a:r>
            <a:r>
              <a:rPr lang="en-CA" b="1" dirty="0" err="1">
                <a:solidFill>
                  <a:srgbClr val="FF0000"/>
                </a:solidFill>
              </a:rPr>
              <a:t>ili</a:t>
            </a:r>
            <a:r>
              <a:rPr lang="en-CA" b="1" dirty="0">
                <a:solidFill>
                  <a:srgbClr val="FF0000"/>
                </a:solidFill>
              </a:rPr>
              <a:t> </a:t>
            </a:r>
            <a:r>
              <a:rPr lang="en-CA" b="1" dirty="0" err="1">
                <a:solidFill>
                  <a:srgbClr val="FF0000"/>
                </a:solidFill>
              </a:rPr>
              <a:t>termin</a:t>
            </a:r>
            <a:r>
              <a:rPr lang="en-CA" b="1" dirty="0">
                <a:solidFill>
                  <a:srgbClr val="FF0000"/>
                </a:solidFill>
              </a:rPr>
              <a:t> „</a:t>
            </a:r>
            <a:r>
              <a:rPr lang="en-CA" b="1" dirty="0" err="1">
                <a:solidFill>
                  <a:srgbClr val="FF0000"/>
                </a:solidFill>
              </a:rPr>
              <a:t>optužena</a:t>
            </a:r>
            <a:r>
              <a:rPr lang="en-CA" b="1" dirty="0">
                <a:solidFill>
                  <a:srgbClr val="FF0000"/>
                </a:solidFill>
              </a:rPr>
              <a:t> </a:t>
            </a:r>
            <a:r>
              <a:rPr lang="en-CA" b="1" dirty="0" err="1">
                <a:solidFill>
                  <a:srgbClr val="FF0000"/>
                </a:solidFill>
              </a:rPr>
              <a:t>osoba</a:t>
            </a:r>
            <a:r>
              <a:rPr lang="en-CA" b="1" dirty="0">
                <a:solidFill>
                  <a:srgbClr val="FF0000"/>
                </a:solidFill>
              </a:rPr>
              <a:t>“. </a:t>
            </a:r>
            <a:endParaRPr lang="hr-BA" b="1" dirty="0" smtClean="0">
              <a:solidFill>
                <a:srgbClr val="FF0000"/>
              </a:solidFill>
            </a:endParaRPr>
          </a:p>
        </p:txBody>
      </p:sp>
    </p:spTree>
    <p:extLst>
      <p:ext uri="{BB962C8B-B14F-4D97-AF65-F5344CB8AC3E}">
        <p14:creationId xmlns:p14="http://schemas.microsoft.com/office/powerpoint/2010/main" val="361299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522" y="863379"/>
            <a:ext cx="9601196" cy="1303867"/>
          </a:xfrm>
        </p:spPr>
        <p:txBody>
          <a:bodyPr>
            <a:noAutofit/>
          </a:bodyPr>
          <a:lstStyle/>
          <a:p>
            <a:r>
              <a:rPr lang="hr-BA" sz="3200" dirty="0" smtClean="0"/>
              <a:t/>
            </a:r>
            <a:br>
              <a:rPr lang="hr-BA" sz="3200" dirty="0" smtClean="0"/>
            </a:br>
            <a:r>
              <a:rPr lang="en-US" sz="3200" b="1" dirty="0" err="1" smtClean="0"/>
              <a:t>Preporuk</a:t>
            </a:r>
            <a:r>
              <a:rPr lang="bs-Latn-BA" sz="3200" b="1" dirty="0" smtClean="0"/>
              <a:t>a</a:t>
            </a:r>
            <a:r>
              <a:rPr lang="en-US" sz="3200" b="1" dirty="0" smtClean="0"/>
              <a:t> </a:t>
            </a:r>
            <a:r>
              <a:rPr lang="en-US" sz="3200" b="1" dirty="0" err="1"/>
              <a:t>Ministarskog</a:t>
            </a:r>
            <a:r>
              <a:rPr lang="en-US" sz="3200" b="1" dirty="0"/>
              <a:t> </a:t>
            </a:r>
            <a:r>
              <a:rPr lang="en-US" sz="3200" b="1" dirty="0" err="1"/>
              <a:t>vijeća</a:t>
            </a:r>
            <a:r>
              <a:rPr lang="en-US" sz="3200" b="1" dirty="0"/>
              <a:t> </a:t>
            </a:r>
            <a:r>
              <a:rPr lang="en-US" sz="3200" b="1" dirty="0" err="1"/>
              <a:t>Vijeća</a:t>
            </a:r>
            <a:r>
              <a:rPr lang="en-US" sz="3200" b="1" dirty="0"/>
              <a:t> </a:t>
            </a:r>
            <a:r>
              <a:rPr lang="en-US" sz="3200" b="1" dirty="0" err="1"/>
              <a:t>Evrope</a:t>
            </a:r>
            <a:r>
              <a:rPr lang="en-US" sz="3200" b="1" dirty="0"/>
              <a:t> </a:t>
            </a:r>
            <a:r>
              <a:rPr lang="en-US" sz="3200" b="1" dirty="0" err="1"/>
              <a:t>državama</a:t>
            </a:r>
            <a:r>
              <a:rPr lang="en-US" sz="3200" b="1" dirty="0"/>
              <a:t> </a:t>
            </a:r>
            <a:r>
              <a:rPr lang="en-US" sz="3200" b="1" dirty="0" err="1"/>
              <a:t>članicama</a:t>
            </a:r>
            <a:r>
              <a:rPr lang="en-US" sz="3200" b="1" dirty="0"/>
              <a:t> o </a:t>
            </a:r>
            <a:r>
              <a:rPr lang="en-US" sz="3200" b="1" dirty="0" err="1"/>
              <a:t>zaštiti</a:t>
            </a:r>
            <a:r>
              <a:rPr lang="en-US" sz="3200" b="1" dirty="0"/>
              <a:t> </a:t>
            </a:r>
            <a:r>
              <a:rPr lang="en-US" sz="3200" b="1" dirty="0" err="1"/>
              <a:t>svjedoka</a:t>
            </a:r>
            <a:r>
              <a:rPr lang="en-US" sz="3200" b="1" dirty="0"/>
              <a:t> </a:t>
            </a:r>
            <a:r>
              <a:rPr lang="en-US" sz="3200" b="1" dirty="0" err="1"/>
              <a:t>i</a:t>
            </a:r>
            <a:r>
              <a:rPr lang="en-US" sz="3200" b="1" dirty="0"/>
              <a:t> </a:t>
            </a:r>
            <a:r>
              <a:rPr lang="en-US" sz="3200" b="1" dirty="0" err="1"/>
              <a:t>saradnika</a:t>
            </a:r>
            <a:r>
              <a:rPr lang="en-US" sz="3200" b="1" dirty="0"/>
              <a:t> </a:t>
            </a:r>
            <a:r>
              <a:rPr lang="en-US" sz="3200" b="1" dirty="0" err="1"/>
              <a:t>pravde</a:t>
            </a:r>
            <a:r>
              <a:rPr lang="en-US" sz="3200" b="1" dirty="0"/>
              <a:t> </a:t>
            </a:r>
            <a:r>
              <a:rPr lang="en-US" sz="3200" b="1" dirty="0" err="1"/>
              <a:t>iz</a:t>
            </a:r>
            <a:r>
              <a:rPr lang="en-US" sz="3200" b="1" dirty="0"/>
              <a:t> 2005.g</a:t>
            </a:r>
          </a:p>
        </p:txBody>
      </p:sp>
      <p:sp>
        <p:nvSpPr>
          <p:cNvPr id="3" name="Content Placeholder 2"/>
          <p:cNvSpPr>
            <a:spLocks noGrp="1"/>
          </p:cNvSpPr>
          <p:nvPr>
            <p:ph idx="1"/>
          </p:nvPr>
        </p:nvSpPr>
        <p:spPr/>
        <p:txBody>
          <a:bodyPr>
            <a:normAutofit fontScale="92500" lnSpcReduction="10000"/>
          </a:bodyPr>
          <a:lstStyle/>
          <a:p>
            <a:pPr algn="just"/>
            <a:r>
              <a:rPr lang="en-CA" dirty="0" err="1"/>
              <a:t>Preporuka</a:t>
            </a:r>
            <a:r>
              <a:rPr lang="en-CA" dirty="0"/>
              <a:t> se </a:t>
            </a:r>
            <a:r>
              <a:rPr lang="en-CA" dirty="0" err="1"/>
              <a:t>odnosi</a:t>
            </a:r>
            <a:r>
              <a:rPr lang="en-CA" dirty="0"/>
              <a:t> </a:t>
            </a:r>
            <a:r>
              <a:rPr lang="en-CA" dirty="0" err="1"/>
              <a:t>na</a:t>
            </a:r>
            <a:r>
              <a:rPr lang="en-CA" dirty="0"/>
              <a:t> </a:t>
            </a:r>
            <a:r>
              <a:rPr lang="en-CA" b="1" dirty="0" err="1">
                <a:solidFill>
                  <a:srgbClr val="FF0000"/>
                </a:solidFill>
              </a:rPr>
              <a:t>osumnjičenu</a:t>
            </a:r>
            <a:r>
              <a:rPr lang="en-CA" b="1" dirty="0">
                <a:solidFill>
                  <a:srgbClr val="FF0000"/>
                </a:solidFill>
              </a:rPr>
              <a:t>, </a:t>
            </a:r>
            <a:r>
              <a:rPr lang="en-CA" b="1" dirty="0" err="1">
                <a:solidFill>
                  <a:srgbClr val="FF0000"/>
                </a:solidFill>
              </a:rPr>
              <a:t>optuženu</a:t>
            </a:r>
            <a:r>
              <a:rPr lang="en-CA" b="1" dirty="0">
                <a:solidFill>
                  <a:srgbClr val="FF0000"/>
                </a:solidFill>
              </a:rPr>
              <a:t> </a:t>
            </a:r>
            <a:r>
              <a:rPr lang="en-CA" b="1" dirty="0" err="1">
                <a:solidFill>
                  <a:srgbClr val="FF0000"/>
                </a:solidFill>
              </a:rPr>
              <a:t>i</a:t>
            </a:r>
            <a:r>
              <a:rPr lang="en-CA" b="1" dirty="0">
                <a:solidFill>
                  <a:srgbClr val="FF0000"/>
                </a:solidFill>
              </a:rPr>
              <a:t> </a:t>
            </a:r>
            <a:r>
              <a:rPr lang="en-CA" b="1" dirty="0" err="1">
                <a:solidFill>
                  <a:srgbClr val="FF0000"/>
                </a:solidFill>
              </a:rPr>
              <a:t>osuđenu</a:t>
            </a:r>
            <a:r>
              <a:rPr lang="en-CA" b="1" dirty="0">
                <a:solidFill>
                  <a:srgbClr val="FF0000"/>
                </a:solidFill>
              </a:rPr>
              <a:t> </a:t>
            </a:r>
            <a:r>
              <a:rPr lang="en-CA" b="1" dirty="0" err="1">
                <a:solidFill>
                  <a:srgbClr val="FF0000"/>
                </a:solidFill>
              </a:rPr>
              <a:t>osobu</a:t>
            </a:r>
            <a:r>
              <a:rPr lang="en-CA" b="1" dirty="0">
                <a:solidFill>
                  <a:srgbClr val="FF0000"/>
                </a:solidFill>
              </a:rPr>
              <a:t> </a:t>
            </a:r>
            <a:r>
              <a:rPr lang="en-CA" dirty="0" err="1"/>
              <a:t>koja</a:t>
            </a:r>
            <a:r>
              <a:rPr lang="en-CA" dirty="0"/>
              <a:t> </a:t>
            </a:r>
            <a:r>
              <a:rPr lang="en-CA" dirty="0" err="1"/>
              <a:t>pristaje</a:t>
            </a:r>
            <a:r>
              <a:rPr lang="en-CA" dirty="0"/>
              <a:t> </a:t>
            </a:r>
            <a:r>
              <a:rPr lang="en-CA" dirty="0" err="1"/>
              <a:t>na</a:t>
            </a:r>
            <a:r>
              <a:rPr lang="en-CA" dirty="0"/>
              <a:t> </a:t>
            </a:r>
            <a:r>
              <a:rPr lang="en-CA" dirty="0" err="1"/>
              <a:t>saradnju</a:t>
            </a:r>
            <a:r>
              <a:rPr lang="en-CA" dirty="0"/>
              <a:t> </a:t>
            </a:r>
            <a:r>
              <a:rPr lang="en-CA" dirty="0" err="1"/>
              <a:t>sa</a:t>
            </a:r>
            <a:r>
              <a:rPr lang="en-CA" dirty="0"/>
              <a:t> </a:t>
            </a:r>
            <a:r>
              <a:rPr lang="en-CA" dirty="0" err="1"/>
              <a:t>organima</a:t>
            </a:r>
            <a:r>
              <a:rPr lang="en-CA" dirty="0"/>
              <a:t> </a:t>
            </a:r>
            <a:r>
              <a:rPr lang="en-CA" dirty="0" err="1"/>
              <a:t>gonjenja</a:t>
            </a:r>
            <a:r>
              <a:rPr lang="en-CA" dirty="0"/>
              <a:t>, </a:t>
            </a:r>
            <a:r>
              <a:rPr lang="en-CA" dirty="0" err="1"/>
              <a:t>i</a:t>
            </a:r>
            <a:r>
              <a:rPr lang="en-CA" dirty="0"/>
              <a:t> to </a:t>
            </a:r>
            <a:r>
              <a:rPr lang="en-CA" dirty="0" err="1"/>
              <a:t>samo</a:t>
            </a:r>
            <a:r>
              <a:rPr lang="en-CA" dirty="0"/>
              <a:t> u </a:t>
            </a:r>
            <a:r>
              <a:rPr lang="en-CA" dirty="0" err="1"/>
              <a:t>vezi</a:t>
            </a:r>
            <a:r>
              <a:rPr lang="en-CA" dirty="0"/>
              <a:t> </a:t>
            </a:r>
            <a:r>
              <a:rPr lang="en-CA" dirty="0" err="1"/>
              <a:t>sa</a:t>
            </a:r>
            <a:r>
              <a:rPr lang="en-CA" dirty="0"/>
              <a:t> </a:t>
            </a:r>
            <a:r>
              <a:rPr lang="en-CA" dirty="0" err="1"/>
              <a:t>organizovanim</a:t>
            </a:r>
            <a:r>
              <a:rPr lang="en-CA" dirty="0"/>
              <a:t> </a:t>
            </a:r>
            <a:r>
              <a:rPr lang="en-CA" dirty="0" err="1"/>
              <a:t>kriminalom</a:t>
            </a:r>
            <a:r>
              <a:rPr lang="en-CA" dirty="0"/>
              <a:t> </a:t>
            </a:r>
            <a:r>
              <a:rPr lang="en-CA" dirty="0" err="1"/>
              <a:t>i</a:t>
            </a:r>
            <a:r>
              <a:rPr lang="en-CA" dirty="0"/>
              <a:t> </a:t>
            </a:r>
            <a:r>
              <a:rPr lang="en-CA" dirty="0" err="1"/>
              <a:t>drugim</a:t>
            </a:r>
            <a:r>
              <a:rPr lang="en-CA" dirty="0"/>
              <a:t> </a:t>
            </a:r>
            <a:r>
              <a:rPr lang="en-CA" dirty="0" err="1"/>
              <a:t>teškim</a:t>
            </a:r>
            <a:r>
              <a:rPr lang="en-CA" dirty="0"/>
              <a:t> </a:t>
            </a:r>
            <a:r>
              <a:rPr lang="en-CA" dirty="0" err="1"/>
              <a:t>krivičnim</a:t>
            </a:r>
            <a:r>
              <a:rPr lang="en-CA" dirty="0"/>
              <a:t> </a:t>
            </a:r>
            <a:r>
              <a:rPr lang="en-CA" dirty="0" err="1" smtClean="0"/>
              <a:t>djelima</a:t>
            </a:r>
            <a:r>
              <a:rPr lang="hr-BA" dirty="0" smtClean="0"/>
              <a:t> (nije obavezujuća ali jeste upućujuća)</a:t>
            </a:r>
          </a:p>
          <a:p>
            <a:pPr algn="just"/>
            <a:r>
              <a:rPr lang="en-CA" b="1" i="1" dirty="0" err="1">
                <a:solidFill>
                  <a:srgbClr val="00B050"/>
                </a:solidFill>
              </a:rPr>
              <a:t>Prema</a:t>
            </a:r>
            <a:r>
              <a:rPr lang="en-CA" b="1" i="1" dirty="0">
                <a:solidFill>
                  <a:srgbClr val="00B050"/>
                </a:solidFill>
              </a:rPr>
              <a:t> tome, </a:t>
            </a:r>
            <a:r>
              <a:rPr lang="en-CA" b="1" i="1" dirty="0" err="1">
                <a:solidFill>
                  <a:srgbClr val="00B050"/>
                </a:solidFill>
              </a:rPr>
              <a:t>Konvencije</a:t>
            </a:r>
            <a:r>
              <a:rPr lang="en-CA" b="1" i="1" dirty="0">
                <a:solidFill>
                  <a:srgbClr val="00B050"/>
                </a:solidFill>
              </a:rPr>
              <a:t> </a:t>
            </a:r>
            <a:r>
              <a:rPr lang="en-CA" b="1" i="1" dirty="0" err="1">
                <a:solidFill>
                  <a:srgbClr val="00B050"/>
                </a:solidFill>
              </a:rPr>
              <a:t>propisuju</a:t>
            </a:r>
            <a:r>
              <a:rPr lang="en-CA" b="1" i="1" dirty="0">
                <a:solidFill>
                  <a:srgbClr val="00B050"/>
                </a:solidFill>
              </a:rPr>
              <a:t> </a:t>
            </a:r>
            <a:r>
              <a:rPr lang="en-CA" b="1" i="1" dirty="0" err="1">
                <a:solidFill>
                  <a:srgbClr val="00B050"/>
                </a:solidFill>
              </a:rPr>
              <a:t>davanje</a:t>
            </a:r>
            <a:r>
              <a:rPr lang="en-CA" b="1" i="1" dirty="0">
                <a:solidFill>
                  <a:srgbClr val="00B050"/>
                </a:solidFill>
              </a:rPr>
              <a:t> </a:t>
            </a:r>
            <a:r>
              <a:rPr lang="en-CA" b="1" i="1" dirty="0" err="1">
                <a:solidFill>
                  <a:srgbClr val="00B050"/>
                </a:solidFill>
              </a:rPr>
              <a:t>imuniteta</a:t>
            </a:r>
            <a:r>
              <a:rPr lang="en-CA" b="1" i="1" dirty="0">
                <a:solidFill>
                  <a:srgbClr val="00B050"/>
                </a:solidFill>
              </a:rPr>
              <a:t> </a:t>
            </a:r>
            <a:r>
              <a:rPr lang="en-CA" b="1" i="1" dirty="0" err="1">
                <a:solidFill>
                  <a:srgbClr val="00B050"/>
                </a:solidFill>
              </a:rPr>
              <a:t>osobi</a:t>
            </a:r>
            <a:r>
              <a:rPr lang="en-CA" b="1" i="1" dirty="0">
                <a:solidFill>
                  <a:srgbClr val="00B050"/>
                </a:solidFill>
              </a:rPr>
              <a:t> </a:t>
            </a:r>
            <a:r>
              <a:rPr lang="en-CA" b="1" i="1" dirty="0" err="1">
                <a:solidFill>
                  <a:srgbClr val="00B050"/>
                </a:solidFill>
              </a:rPr>
              <a:t>koja</a:t>
            </a:r>
            <a:r>
              <a:rPr lang="en-CA" b="1" i="1" dirty="0">
                <a:solidFill>
                  <a:srgbClr val="00B050"/>
                </a:solidFill>
              </a:rPr>
              <a:t> je </a:t>
            </a:r>
            <a:r>
              <a:rPr lang="en-CA" b="1" i="1" dirty="0" err="1">
                <a:solidFill>
                  <a:srgbClr val="00B050"/>
                </a:solidFill>
              </a:rPr>
              <a:t>učestvovala</a:t>
            </a:r>
            <a:r>
              <a:rPr lang="en-CA" b="1" i="1" dirty="0">
                <a:solidFill>
                  <a:srgbClr val="00B050"/>
                </a:solidFill>
              </a:rPr>
              <a:t> u </a:t>
            </a:r>
            <a:r>
              <a:rPr lang="en-CA" b="1" i="1" dirty="0" err="1">
                <a:solidFill>
                  <a:srgbClr val="00B050"/>
                </a:solidFill>
              </a:rPr>
              <a:t>izvršenju</a:t>
            </a:r>
            <a:r>
              <a:rPr lang="en-CA" b="1" i="1" dirty="0">
                <a:solidFill>
                  <a:srgbClr val="00B050"/>
                </a:solidFill>
              </a:rPr>
              <a:t> </a:t>
            </a:r>
            <a:r>
              <a:rPr lang="en-CA" b="1" i="1" dirty="0" err="1">
                <a:solidFill>
                  <a:srgbClr val="00B050"/>
                </a:solidFill>
              </a:rPr>
              <a:t>teških</a:t>
            </a:r>
            <a:r>
              <a:rPr lang="en-CA" b="1" i="1" dirty="0">
                <a:solidFill>
                  <a:srgbClr val="00B050"/>
                </a:solidFill>
              </a:rPr>
              <a:t> </a:t>
            </a:r>
            <a:r>
              <a:rPr lang="en-CA" b="1" i="1" dirty="0" err="1">
                <a:solidFill>
                  <a:srgbClr val="00B050"/>
                </a:solidFill>
              </a:rPr>
              <a:t>krivičnih</a:t>
            </a:r>
            <a:r>
              <a:rPr lang="en-CA" b="1" i="1" dirty="0">
                <a:solidFill>
                  <a:srgbClr val="00B050"/>
                </a:solidFill>
              </a:rPr>
              <a:t> </a:t>
            </a:r>
            <a:r>
              <a:rPr lang="en-CA" b="1" i="1" dirty="0" err="1">
                <a:solidFill>
                  <a:srgbClr val="00B050"/>
                </a:solidFill>
              </a:rPr>
              <a:t>djela</a:t>
            </a:r>
            <a:r>
              <a:rPr lang="en-CA" b="1" i="1" dirty="0">
                <a:solidFill>
                  <a:srgbClr val="00B050"/>
                </a:solidFill>
              </a:rPr>
              <a:t> </a:t>
            </a:r>
            <a:r>
              <a:rPr lang="en-CA" b="1" i="1" dirty="0" err="1">
                <a:solidFill>
                  <a:srgbClr val="00B050"/>
                </a:solidFill>
              </a:rPr>
              <a:t>što</a:t>
            </a:r>
            <a:r>
              <a:rPr lang="en-CA" b="1" i="1" dirty="0">
                <a:solidFill>
                  <a:srgbClr val="00B050"/>
                </a:solidFill>
              </a:rPr>
              <a:t> </a:t>
            </a:r>
            <a:r>
              <a:rPr lang="en-CA" b="1" i="1" dirty="0" err="1">
                <a:solidFill>
                  <a:srgbClr val="00B050"/>
                </a:solidFill>
              </a:rPr>
              <a:t>znači</a:t>
            </a:r>
            <a:r>
              <a:rPr lang="en-CA" b="1" i="1" dirty="0">
                <a:solidFill>
                  <a:srgbClr val="00B050"/>
                </a:solidFill>
              </a:rPr>
              <a:t> </a:t>
            </a:r>
            <a:r>
              <a:rPr lang="en-CA" b="1" i="1" dirty="0" err="1">
                <a:solidFill>
                  <a:srgbClr val="00B050"/>
                </a:solidFill>
              </a:rPr>
              <a:t>osumnjičenoj</a:t>
            </a:r>
            <a:r>
              <a:rPr lang="en-CA" b="1" i="1" dirty="0">
                <a:solidFill>
                  <a:srgbClr val="00B050"/>
                </a:solidFill>
              </a:rPr>
              <a:t> </a:t>
            </a:r>
            <a:r>
              <a:rPr lang="en-CA" b="1" i="1" dirty="0" err="1">
                <a:solidFill>
                  <a:srgbClr val="00B050"/>
                </a:solidFill>
              </a:rPr>
              <a:t>i</a:t>
            </a:r>
            <a:r>
              <a:rPr lang="en-CA" b="1" i="1" dirty="0">
                <a:solidFill>
                  <a:srgbClr val="00B050"/>
                </a:solidFill>
              </a:rPr>
              <a:t> </a:t>
            </a:r>
            <a:r>
              <a:rPr lang="en-CA" b="1" i="1" dirty="0" err="1">
                <a:solidFill>
                  <a:srgbClr val="00B050"/>
                </a:solidFill>
              </a:rPr>
              <a:t>optuženoj</a:t>
            </a:r>
            <a:r>
              <a:rPr lang="en-CA" b="1" i="1" dirty="0">
                <a:solidFill>
                  <a:srgbClr val="00B050"/>
                </a:solidFill>
              </a:rPr>
              <a:t> </a:t>
            </a:r>
            <a:r>
              <a:rPr lang="en-CA" b="1" i="1" dirty="0" err="1">
                <a:solidFill>
                  <a:srgbClr val="00B050"/>
                </a:solidFill>
              </a:rPr>
              <a:t>osobi</a:t>
            </a:r>
            <a:r>
              <a:rPr lang="hr-BA" b="1" i="1" dirty="0">
                <a:solidFill>
                  <a:srgbClr val="00B050"/>
                </a:solidFill>
              </a:rPr>
              <a:t>, a naš zakonodavac je to loše „preveo” u formulaciju „imunitet svjedoka</a:t>
            </a:r>
            <a:r>
              <a:rPr lang="hr-BA" b="1" i="1" dirty="0" smtClean="0">
                <a:solidFill>
                  <a:srgbClr val="00B050"/>
                </a:solidFill>
              </a:rPr>
              <a:t>”</a:t>
            </a:r>
            <a:endParaRPr lang="hr-BA" dirty="0"/>
          </a:p>
          <a:p>
            <a:pPr algn="just"/>
            <a:r>
              <a:rPr lang="en-CA" dirty="0" err="1" smtClean="0"/>
              <a:t>osuđujuća</a:t>
            </a:r>
            <a:r>
              <a:rPr lang="en-CA" dirty="0" smtClean="0"/>
              <a:t> </a:t>
            </a:r>
            <a:r>
              <a:rPr lang="en-CA" dirty="0" err="1"/>
              <a:t>presuda</a:t>
            </a:r>
            <a:r>
              <a:rPr lang="en-CA" dirty="0"/>
              <a:t> ne bi </a:t>
            </a:r>
            <a:r>
              <a:rPr lang="en-CA" dirty="0" err="1"/>
              <a:t>trebala</a:t>
            </a:r>
            <a:r>
              <a:rPr lang="en-CA" dirty="0"/>
              <a:t> </a:t>
            </a:r>
            <a:r>
              <a:rPr lang="en-CA" dirty="0" err="1"/>
              <a:t>biti</a:t>
            </a:r>
            <a:r>
              <a:rPr lang="en-CA" dirty="0"/>
              <a:t> </a:t>
            </a:r>
            <a:r>
              <a:rPr lang="en-CA" dirty="0" err="1"/>
              <a:t>zasnovana</a:t>
            </a:r>
            <a:r>
              <a:rPr lang="en-CA" dirty="0"/>
              <a:t> </a:t>
            </a:r>
            <a:r>
              <a:rPr lang="en-CA" dirty="0" err="1"/>
              <a:t>samo</a:t>
            </a:r>
            <a:r>
              <a:rPr lang="en-CA" dirty="0"/>
              <a:t> (</a:t>
            </a:r>
            <a:r>
              <a:rPr lang="en-CA" dirty="0" err="1"/>
              <a:t>ili</a:t>
            </a:r>
            <a:r>
              <a:rPr lang="en-CA" dirty="0"/>
              <a:t> </a:t>
            </a:r>
            <a:r>
              <a:rPr lang="en-CA" dirty="0" err="1"/>
              <a:t>najvećim</a:t>
            </a:r>
            <a:r>
              <a:rPr lang="en-CA" dirty="0"/>
              <a:t> </a:t>
            </a:r>
            <a:r>
              <a:rPr lang="en-CA" dirty="0" err="1"/>
              <a:t>dijelom</a:t>
            </a:r>
            <a:r>
              <a:rPr lang="en-CA" dirty="0"/>
              <a:t>) </a:t>
            </a:r>
            <a:r>
              <a:rPr lang="en-CA" dirty="0" err="1"/>
              <a:t>na</a:t>
            </a:r>
            <a:r>
              <a:rPr lang="en-CA" dirty="0"/>
              <a:t> </a:t>
            </a:r>
            <a:r>
              <a:rPr lang="en-CA" dirty="0" err="1"/>
              <a:t>dokazima</a:t>
            </a:r>
            <a:r>
              <a:rPr lang="en-CA" dirty="0"/>
              <a:t> </a:t>
            </a:r>
            <a:r>
              <a:rPr lang="en-CA" dirty="0" err="1"/>
              <a:t>koje</a:t>
            </a:r>
            <a:r>
              <a:rPr lang="en-CA" dirty="0"/>
              <a:t> </a:t>
            </a:r>
            <a:r>
              <a:rPr lang="en-CA" dirty="0" err="1"/>
              <a:t>su</a:t>
            </a:r>
            <a:r>
              <a:rPr lang="en-CA" dirty="0"/>
              <a:t> </a:t>
            </a:r>
            <a:r>
              <a:rPr lang="en-CA" dirty="0" err="1"/>
              <a:t>obezbijedili</a:t>
            </a:r>
            <a:r>
              <a:rPr lang="en-CA" dirty="0"/>
              <a:t> „</a:t>
            </a:r>
            <a:r>
              <a:rPr lang="en-CA" dirty="0" err="1"/>
              <a:t>anonimni</a:t>
            </a:r>
            <a:r>
              <a:rPr lang="en-CA" dirty="0"/>
              <a:t>“ </a:t>
            </a:r>
            <a:r>
              <a:rPr lang="en-CA" dirty="0" err="1" smtClean="0"/>
              <a:t>svjedoci</a:t>
            </a:r>
            <a:endParaRPr lang="hr-BA" dirty="0" smtClean="0"/>
          </a:p>
          <a:p>
            <a:endParaRPr lang="en-US" dirty="0"/>
          </a:p>
        </p:txBody>
      </p:sp>
    </p:spTree>
    <p:extLst>
      <p:ext uri="{BB962C8B-B14F-4D97-AF65-F5344CB8AC3E}">
        <p14:creationId xmlns:p14="http://schemas.microsoft.com/office/powerpoint/2010/main" val="80590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Zakon suzbijanju korupcije organizovanog kriminala u </a:t>
            </a:r>
            <a:r>
              <a:rPr lang="hr-BA" dirty="0" err="1" smtClean="0"/>
              <a:t>FBiH</a:t>
            </a:r>
            <a:r>
              <a:rPr lang="hr-BA" dirty="0" smtClean="0"/>
              <a:t> </a:t>
            </a:r>
            <a:endParaRPr lang="hr-BA" dirty="0"/>
          </a:p>
        </p:txBody>
      </p:sp>
      <p:sp>
        <p:nvSpPr>
          <p:cNvPr id="3" name="Content Placeholder 2"/>
          <p:cNvSpPr>
            <a:spLocks noGrp="1"/>
          </p:cNvSpPr>
          <p:nvPr>
            <p:ph idx="1"/>
          </p:nvPr>
        </p:nvSpPr>
        <p:spPr/>
        <p:txBody>
          <a:bodyPr>
            <a:normAutofit fontScale="85000" lnSpcReduction="20000"/>
          </a:bodyPr>
          <a:lstStyle/>
          <a:p>
            <a:r>
              <a:rPr lang="hr-BA" dirty="0" smtClean="0"/>
              <a:t>Čl. 2 stav 7 Saradnik pravosuđa</a:t>
            </a:r>
          </a:p>
          <a:p>
            <a:r>
              <a:rPr lang="hr-BA" dirty="0" smtClean="0"/>
              <a:t>Čl. 12 stav 2 </a:t>
            </a:r>
          </a:p>
          <a:p>
            <a:r>
              <a:rPr lang="hr-BA" dirty="0" smtClean="0"/>
              <a:t>(</a:t>
            </a:r>
            <a:r>
              <a:rPr lang="hr-BA" dirty="0"/>
              <a:t>2) U svojstvu saradnika pravosuđa se može saslušati kao svjedok osoba koja je postala pripadnik grupe za organizirani kriminal:</a:t>
            </a:r>
            <a:br>
              <a:rPr lang="hr-BA" dirty="0"/>
            </a:br>
            <a:r>
              <a:rPr lang="hr-BA" dirty="0"/>
              <a:t>a) protiv koje je podnesen službeni izvještaj, </a:t>
            </a:r>
            <a:r>
              <a:rPr lang="hr-BA" b="1" dirty="0"/>
              <a:t>donesena naredba o provođenju istrage </a:t>
            </a:r>
            <a:r>
              <a:rPr lang="hr-BA" dirty="0"/>
              <a:t>ili se vodi krivični postupak za krivična djela iz člana 25. stav 1. </a:t>
            </a:r>
            <a:r>
              <a:rPr lang="hr-BA" dirty="0" smtClean="0"/>
              <a:t>ovog </a:t>
            </a:r>
            <a:r>
              <a:rPr lang="hr-BA" dirty="0"/>
              <a:t>zakona učinjena u okvirima grupe za organizirani kriminal i</a:t>
            </a:r>
            <a:br>
              <a:rPr lang="hr-BA" dirty="0"/>
            </a:br>
            <a:r>
              <a:rPr lang="hr-BA" dirty="0"/>
              <a:t>b) ako je iskaz te osobe važan za otkrivanje i dokazivanje krivičnih djela učinjenih u okvirima</a:t>
            </a:r>
            <a:br>
              <a:rPr lang="hr-BA" dirty="0"/>
            </a:br>
            <a:r>
              <a:rPr lang="hr-BA" dirty="0"/>
              <a:t>grupe za organizirani kriminal ili njihovih učinilaca, odnosno za sprečavanje krivičnih djela grupe za organizirani kriminal</a:t>
            </a:r>
            <a:r>
              <a:rPr lang="hr-BA" dirty="0" smtClean="0"/>
              <a:t>.</a:t>
            </a:r>
          </a:p>
          <a:p>
            <a:r>
              <a:rPr lang="hr-BA" dirty="0" smtClean="0"/>
              <a:t>Pravilno implementirani međunarodni standardi </a:t>
            </a:r>
            <a:endParaRPr lang="hr-BA" dirty="0"/>
          </a:p>
        </p:txBody>
      </p:sp>
    </p:spTree>
    <p:extLst>
      <p:ext uri="{BB962C8B-B14F-4D97-AF65-F5344CB8AC3E}">
        <p14:creationId xmlns:p14="http://schemas.microsoft.com/office/powerpoint/2010/main" val="190713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sz="2700" b="1" dirty="0" smtClean="0">
                <a:solidFill>
                  <a:schemeClr val="tx1"/>
                </a:solidFill>
              </a:rPr>
              <a:t>Praksa ESLJP </a:t>
            </a:r>
            <a:br>
              <a:rPr lang="hr-BA" sz="2700" b="1" dirty="0" smtClean="0">
                <a:solidFill>
                  <a:schemeClr val="tx1"/>
                </a:solidFill>
              </a:rPr>
            </a:br>
            <a:r>
              <a:rPr lang="en-CA" sz="2700" dirty="0" smtClean="0"/>
              <a:t>X </a:t>
            </a:r>
            <a:r>
              <a:rPr lang="en-CA" sz="2700" dirty="0"/>
              <a:t>v. the United Kingdom (No. 7306/75); </a:t>
            </a:r>
            <a:r>
              <a:rPr lang="en-CA" sz="2700" dirty="0" err="1"/>
              <a:t>Menesses</a:t>
            </a:r>
            <a:r>
              <a:rPr lang="en-CA" sz="2700" dirty="0"/>
              <a:t> v. Italy (18666/91); Flanders v. the Netherlands (25982/94). </a:t>
            </a:r>
            <a:endParaRPr lang="hr-BA" dirty="0"/>
          </a:p>
        </p:txBody>
      </p:sp>
      <p:sp>
        <p:nvSpPr>
          <p:cNvPr id="3" name="Content Placeholder 2"/>
          <p:cNvSpPr>
            <a:spLocks noGrp="1"/>
          </p:cNvSpPr>
          <p:nvPr>
            <p:ph idx="1"/>
          </p:nvPr>
        </p:nvSpPr>
        <p:spPr/>
        <p:txBody>
          <a:bodyPr>
            <a:normAutofit fontScale="92500" lnSpcReduction="10000"/>
          </a:bodyPr>
          <a:lstStyle/>
          <a:p>
            <a:pPr algn="just"/>
            <a:r>
              <a:rPr lang="en-CA" dirty="0" smtClean="0"/>
              <a:t>u </a:t>
            </a:r>
            <a:r>
              <a:rPr lang="en-CA" dirty="0" err="1"/>
              <a:t>smislu</a:t>
            </a:r>
            <a:r>
              <a:rPr lang="en-CA" dirty="0"/>
              <a:t> </a:t>
            </a:r>
            <a:r>
              <a:rPr lang="en-CA" dirty="0" err="1"/>
              <a:t>člana</a:t>
            </a:r>
            <a:r>
              <a:rPr lang="en-CA" dirty="0"/>
              <a:t> 6. </a:t>
            </a:r>
            <a:r>
              <a:rPr lang="en-CA" dirty="0" err="1"/>
              <a:t>stav</a:t>
            </a:r>
            <a:r>
              <a:rPr lang="en-CA" dirty="0"/>
              <a:t> 1. </a:t>
            </a:r>
            <a:r>
              <a:rPr lang="en-CA" dirty="0" err="1"/>
              <a:t>Evropske</a:t>
            </a:r>
            <a:r>
              <a:rPr lang="en-CA" dirty="0"/>
              <a:t> </a:t>
            </a:r>
            <a:r>
              <a:rPr lang="en-CA" dirty="0" err="1" smtClean="0"/>
              <a:t>konvencije</a:t>
            </a:r>
            <a:r>
              <a:rPr lang="hr-BA" dirty="0" smtClean="0"/>
              <a:t>, </a:t>
            </a:r>
            <a:r>
              <a:rPr lang="en-CA" dirty="0" err="1" smtClean="0"/>
              <a:t>samo</a:t>
            </a:r>
            <a:r>
              <a:rPr lang="en-CA" dirty="0" smtClean="0"/>
              <a:t> </a:t>
            </a:r>
            <a:r>
              <a:rPr lang="en-CA" dirty="0" err="1"/>
              <a:t>na</a:t>
            </a:r>
            <a:r>
              <a:rPr lang="en-CA" dirty="0"/>
              <a:t> </a:t>
            </a:r>
            <a:r>
              <a:rPr lang="en-CA" dirty="0" err="1"/>
              <a:t>iskazu</a:t>
            </a:r>
            <a:r>
              <a:rPr lang="en-CA" dirty="0"/>
              <a:t> </a:t>
            </a:r>
            <a:r>
              <a:rPr lang="en-CA" dirty="0" err="1"/>
              <a:t>takvog</a:t>
            </a:r>
            <a:r>
              <a:rPr lang="en-CA" dirty="0"/>
              <a:t> </a:t>
            </a:r>
            <a:r>
              <a:rPr lang="en-CA" dirty="0" err="1"/>
              <a:t>svjedoka</a:t>
            </a:r>
            <a:r>
              <a:rPr lang="en-CA" dirty="0"/>
              <a:t>, </a:t>
            </a:r>
            <a:r>
              <a:rPr lang="en-CA" dirty="0" err="1"/>
              <a:t>bez</a:t>
            </a:r>
            <a:r>
              <a:rPr lang="en-CA" dirty="0"/>
              <a:t> </a:t>
            </a:r>
            <a:r>
              <a:rPr lang="en-CA" dirty="0" err="1"/>
              <a:t>drugih</a:t>
            </a:r>
            <a:r>
              <a:rPr lang="en-CA" dirty="0"/>
              <a:t> </a:t>
            </a:r>
            <a:r>
              <a:rPr lang="en-CA" dirty="0" err="1"/>
              <a:t>dokaza</a:t>
            </a:r>
            <a:r>
              <a:rPr lang="en-CA" dirty="0"/>
              <a:t> </a:t>
            </a:r>
            <a:r>
              <a:rPr lang="en-CA" dirty="0" err="1"/>
              <a:t>dovedenih</a:t>
            </a:r>
            <a:r>
              <a:rPr lang="en-CA" dirty="0"/>
              <a:t> u </a:t>
            </a:r>
            <a:r>
              <a:rPr lang="en-CA" dirty="0" err="1"/>
              <a:t>vezu</a:t>
            </a:r>
            <a:r>
              <a:rPr lang="en-CA" dirty="0"/>
              <a:t> </a:t>
            </a:r>
            <a:r>
              <a:rPr lang="en-CA" dirty="0" err="1"/>
              <a:t>sa</a:t>
            </a:r>
            <a:r>
              <a:rPr lang="en-CA" dirty="0"/>
              <a:t> </a:t>
            </a:r>
            <a:r>
              <a:rPr lang="en-CA" dirty="0" err="1"/>
              <a:t>ovim</a:t>
            </a:r>
            <a:r>
              <a:rPr lang="en-CA" dirty="0"/>
              <a:t>, </a:t>
            </a:r>
            <a:r>
              <a:rPr lang="en-CA" dirty="0" err="1"/>
              <a:t>prema</a:t>
            </a:r>
            <a:r>
              <a:rPr lang="en-CA" dirty="0"/>
              <a:t> </a:t>
            </a:r>
            <a:r>
              <a:rPr lang="en-CA" dirty="0" err="1"/>
              <a:t>judikaturi</a:t>
            </a:r>
            <a:r>
              <a:rPr lang="en-CA" dirty="0"/>
              <a:t> </a:t>
            </a:r>
            <a:r>
              <a:rPr lang="en-CA" dirty="0" err="1"/>
              <a:t>Evropskog</a:t>
            </a:r>
            <a:r>
              <a:rPr lang="en-CA" dirty="0"/>
              <a:t> </a:t>
            </a:r>
            <a:r>
              <a:rPr lang="en-CA" dirty="0" err="1"/>
              <a:t>suda</a:t>
            </a:r>
            <a:r>
              <a:rPr lang="en-CA" dirty="0"/>
              <a:t> </a:t>
            </a:r>
            <a:r>
              <a:rPr lang="en-CA" dirty="0" err="1"/>
              <a:t>za</a:t>
            </a:r>
            <a:r>
              <a:rPr lang="en-CA" dirty="0"/>
              <a:t> </a:t>
            </a:r>
            <a:r>
              <a:rPr lang="en-CA" dirty="0" err="1"/>
              <a:t>ljudska</a:t>
            </a:r>
            <a:r>
              <a:rPr lang="en-CA" dirty="0"/>
              <a:t> </a:t>
            </a:r>
            <a:r>
              <a:rPr lang="en-CA" dirty="0" err="1"/>
              <a:t>prava</a:t>
            </a:r>
            <a:r>
              <a:rPr lang="en-CA" dirty="0"/>
              <a:t> (ESLJP) n</a:t>
            </a:r>
            <a:r>
              <a:rPr lang="hr-HR" dirty="0"/>
              <a:t>e može temeljiti osuđujuća presuda. </a:t>
            </a:r>
            <a:endParaRPr lang="hr-HR" dirty="0" smtClean="0"/>
          </a:p>
          <a:p>
            <a:pPr algn="just"/>
            <a:r>
              <a:rPr lang="hr-HR" dirty="0" smtClean="0"/>
              <a:t>I </a:t>
            </a:r>
            <a:r>
              <a:rPr lang="en-CA" b="1" dirty="0" err="1"/>
              <a:t>Evropska</a:t>
            </a:r>
            <a:r>
              <a:rPr lang="en-CA" b="1" dirty="0"/>
              <a:t> </a:t>
            </a:r>
            <a:r>
              <a:rPr lang="en-CA" b="1" dirty="0" err="1"/>
              <a:t>komisija</a:t>
            </a:r>
            <a:r>
              <a:rPr lang="en-CA" b="1" dirty="0"/>
              <a:t> </a:t>
            </a:r>
            <a:r>
              <a:rPr lang="en-CA" b="1" dirty="0" err="1"/>
              <a:t>za</a:t>
            </a:r>
            <a:r>
              <a:rPr lang="en-CA" b="1" dirty="0"/>
              <a:t> </a:t>
            </a:r>
            <a:r>
              <a:rPr lang="en-CA" b="1" dirty="0" err="1"/>
              <a:t>ljudska</a:t>
            </a:r>
            <a:r>
              <a:rPr lang="en-CA" b="1" dirty="0"/>
              <a:t> </a:t>
            </a:r>
            <a:r>
              <a:rPr lang="en-CA" b="1" dirty="0" err="1"/>
              <a:t>prava</a:t>
            </a:r>
            <a:r>
              <a:rPr lang="en-CA" b="1" dirty="0"/>
              <a:t> </a:t>
            </a:r>
            <a:r>
              <a:rPr lang="en-CA" dirty="0"/>
              <a:t>je, u </a:t>
            </a:r>
            <a:r>
              <a:rPr lang="en-CA" dirty="0" err="1"/>
              <a:t>seriji</a:t>
            </a:r>
            <a:r>
              <a:rPr lang="en-CA" dirty="0"/>
              <a:t> </a:t>
            </a:r>
            <a:r>
              <a:rPr lang="en-CA" dirty="0" err="1"/>
              <a:t>odluka</a:t>
            </a:r>
            <a:r>
              <a:rPr lang="en-CA" dirty="0"/>
              <a:t> </a:t>
            </a:r>
            <a:r>
              <a:rPr lang="en-CA" dirty="0" err="1"/>
              <a:t>koji</a:t>
            </a:r>
            <a:r>
              <a:rPr lang="en-CA" dirty="0"/>
              <a:t> se </a:t>
            </a:r>
            <a:r>
              <a:rPr lang="en-CA" dirty="0" err="1"/>
              <a:t>tiču</a:t>
            </a:r>
            <a:r>
              <a:rPr lang="en-CA" dirty="0"/>
              <a:t> </a:t>
            </a:r>
            <a:r>
              <a:rPr lang="en-CA" dirty="0" err="1"/>
              <a:t>imuniteta</a:t>
            </a:r>
            <a:r>
              <a:rPr lang="en-CA" dirty="0"/>
              <a:t>, </a:t>
            </a:r>
            <a:r>
              <a:rPr lang="en-CA" dirty="0" err="1"/>
              <a:t>naglasila</a:t>
            </a:r>
            <a:r>
              <a:rPr lang="en-CA" dirty="0"/>
              <a:t> da </a:t>
            </a:r>
            <a:r>
              <a:rPr lang="en-CA" dirty="0" err="1"/>
              <a:t>ovi</a:t>
            </a:r>
            <a:r>
              <a:rPr lang="en-CA" dirty="0"/>
              <a:t> </a:t>
            </a:r>
            <a:r>
              <a:rPr lang="en-CA" dirty="0" err="1"/>
              <a:t>svjedoci</a:t>
            </a:r>
            <a:r>
              <a:rPr lang="en-CA" dirty="0"/>
              <a:t> </a:t>
            </a:r>
            <a:r>
              <a:rPr lang="en-CA" u="sng" dirty="0" err="1"/>
              <a:t>moraju</a:t>
            </a:r>
            <a:r>
              <a:rPr lang="en-CA" u="sng" dirty="0"/>
              <a:t> </a:t>
            </a:r>
            <a:r>
              <a:rPr lang="en-CA" u="sng" dirty="0" err="1"/>
              <a:t>biti</a:t>
            </a:r>
            <a:r>
              <a:rPr lang="en-CA" u="sng" dirty="0"/>
              <a:t> </a:t>
            </a:r>
            <a:r>
              <a:rPr lang="en-CA" u="sng" dirty="0" err="1"/>
              <a:t>korišteni</a:t>
            </a:r>
            <a:r>
              <a:rPr lang="en-CA" u="sng" dirty="0"/>
              <a:t> </a:t>
            </a:r>
            <a:r>
              <a:rPr lang="en-CA" u="sng" dirty="0" err="1"/>
              <a:t>sa</a:t>
            </a:r>
            <a:r>
              <a:rPr lang="en-CA" u="sng" dirty="0"/>
              <a:t> </a:t>
            </a:r>
            <a:r>
              <a:rPr lang="en-CA" u="sng" dirty="0" err="1"/>
              <a:t>oprezom</a:t>
            </a:r>
            <a:r>
              <a:rPr lang="en-CA" dirty="0"/>
              <a:t>, </a:t>
            </a:r>
            <a:r>
              <a:rPr lang="en-CA" dirty="0" err="1"/>
              <a:t>odnosno</a:t>
            </a:r>
            <a:r>
              <a:rPr lang="en-CA" dirty="0"/>
              <a:t> da </a:t>
            </a:r>
            <a:r>
              <a:rPr lang="en-CA" dirty="0" err="1"/>
              <a:t>sud</a:t>
            </a:r>
            <a:r>
              <a:rPr lang="en-CA" dirty="0"/>
              <a:t> </a:t>
            </a:r>
            <a:r>
              <a:rPr lang="en-CA" dirty="0" err="1"/>
              <a:t>mora</a:t>
            </a:r>
            <a:r>
              <a:rPr lang="en-CA" dirty="0"/>
              <a:t> </a:t>
            </a:r>
            <a:r>
              <a:rPr lang="en-CA" dirty="0" err="1"/>
              <a:t>osigurati</a:t>
            </a:r>
            <a:r>
              <a:rPr lang="en-CA" dirty="0"/>
              <a:t>, </a:t>
            </a:r>
            <a:r>
              <a:rPr lang="en-CA" dirty="0" err="1"/>
              <a:t>dozvoljavajući</a:t>
            </a:r>
            <a:r>
              <a:rPr lang="en-CA" dirty="0"/>
              <a:t> </a:t>
            </a:r>
            <a:r>
              <a:rPr lang="en-CA" dirty="0" err="1"/>
              <a:t>odbrani</a:t>
            </a:r>
            <a:r>
              <a:rPr lang="en-CA" dirty="0"/>
              <a:t> da </a:t>
            </a:r>
            <a:r>
              <a:rPr lang="en-CA" dirty="0" err="1"/>
              <a:t>ispita</a:t>
            </a:r>
            <a:r>
              <a:rPr lang="en-CA" dirty="0"/>
              <a:t> </a:t>
            </a:r>
            <a:r>
              <a:rPr lang="en-CA" dirty="0" err="1"/>
              <a:t>svjedoka</a:t>
            </a:r>
            <a:r>
              <a:rPr lang="en-CA" dirty="0"/>
              <a:t>, da je </a:t>
            </a:r>
            <a:r>
              <a:rPr lang="en-CA" dirty="0" err="1"/>
              <a:t>tužilaštvo</a:t>
            </a:r>
            <a:r>
              <a:rPr lang="en-CA" dirty="0"/>
              <a:t> </a:t>
            </a:r>
            <a:r>
              <a:rPr lang="en-CA" dirty="0" err="1"/>
              <a:t>otvoreno</a:t>
            </a:r>
            <a:r>
              <a:rPr lang="en-CA" dirty="0"/>
              <a:t> </a:t>
            </a:r>
            <a:r>
              <a:rPr lang="en-CA" dirty="0" err="1"/>
              <a:t>po</a:t>
            </a:r>
            <a:r>
              <a:rPr lang="en-CA" dirty="0"/>
              <a:t> </a:t>
            </a:r>
            <a:r>
              <a:rPr lang="en-CA" dirty="0" err="1"/>
              <a:t>pitanju</a:t>
            </a:r>
            <a:r>
              <a:rPr lang="en-CA" dirty="0"/>
              <a:t> </a:t>
            </a:r>
            <a:r>
              <a:rPr lang="en-CA" dirty="0" err="1"/>
              <a:t>detalja</a:t>
            </a:r>
            <a:r>
              <a:rPr lang="en-CA" dirty="0"/>
              <a:t> </a:t>
            </a:r>
            <a:r>
              <a:rPr lang="en-CA" dirty="0" err="1"/>
              <a:t>dogovora</a:t>
            </a:r>
            <a:r>
              <a:rPr lang="en-CA" dirty="0"/>
              <a:t> o </a:t>
            </a:r>
            <a:r>
              <a:rPr lang="en-CA" dirty="0" err="1"/>
              <a:t>imunitetu</a:t>
            </a:r>
            <a:r>
              <a:rPr lang="en-CA" dirty="0"/>
              <a:t>, </a:t>
            </a:r>
            <a:r>
              <a:rPr lang="en-CA" dirty="0" err="1"/>
              <a:t>i</a:t>
            </a:r>
            <a:r>
              <a:rPr lang="en-CA" dirty="0"/>
              <a:t> da </a:t>
            </a:r>
            <a:r>
              <a:rPr lang="en-CA" dirty="0" err="1"/>
              <a:t>jednostavno</a:t>
            </a:r>
            <a:r>
              <a:rPr lang="en-CA" dirty="0"/>
              <a:t> ne „</a:t>
            </a:r>
            <a:r>
              <a:rPr lang="en-CA" dirty="0" err="1"/>
              <a:t>kupuje</a:t>
            </a:r>
            <a:r>
              <a:rPr lang="en-CA" dirty="0"/>
              <a:t>“ </a:t>
            </a:r>
            <a:r>
              <a:rPr lang="en-CA" dirty="0" err="1"/>
              <a:t>svjedočenje</a:t>
            </a:r>
            <a:r>
              <a:rPr lang="en-CA" dirty="0"/>
              <a:t>. </a:t>
            </a:r>
            <a:r>
              <a:rPr lang="en-CA" dirty="0" err="1"/>
              <a:t>Takođe</a:t>
            </a:r>
            <a:r>
              <a:rPr lang="en-CA" dirty="0"/>
              <a:t>, </a:t>
            </a:r>
            <a:r>
              <a:rPr lang="en-CA" dirty="0" err="1"/>
              <a:t>izjava</a:t>
            </a:r>
            <a:r>
              <a:rPr lang="en-CA" dirty="0"/>
              <a:t> </a:t>
            </a:r>
            <a:r>
              <a:rPr lang="en-CA" dirty="0" err="1"/>
              <a:t>takvog</a:t>
            </a:r>
            <a:r>
              <a:rPr lang="en-CA" dirty="0"/>
              <a:t> </a:t>
            </a:r>
            <a:r>
              <a:rPr lang="en-CA" dirty="0" err="1"/>
              <a:t>svjedoka</a:t>
            </a:r>
            <a:r>
              <a:rPr lang="en-CA" dirty="0"/>
              <a:t> </a:t>
            </a:r>
            <a:r>
              <a:rPr lang="en-CA" dirty="0" err="1"/>
              <a:t>mora</a:t>
            </a:r>
            <a:r>
              <a:rPr lang="en-CA" dirty="0"/>
              <a:t> </a:t>
            </a:r>
            <a:r>
              <a:rPr lang="en-CA" dirty="0" err="1"/>
              <a:t>biti</a:t>
            </a:r>
            <a:r>
              <a:rPr lang="en-CA" dirty="0"/>
              <a:t> </a:t>
            </a:r>
            <a:r>
              <a:rPr lang="en-CA" dirty="0" err="1"/>
              <a:t>koraborirana</a:t>
            </a:r>
            <a:r>
              <a:rPr lang="en-CA" dirty="0"/>
              <a:t> </a:t>
            </a:r>
            <a:r>
              <a:rPr lang="en-CA" dirty="0" err="1"/>
              <a:t>drugim</a:t>
            </a:r>
            <a:r>
              <a:rPr lang="en-CA" dirty="0"/>
              <a:t> </a:t>
            </a:r>
            <a:r>
              <a:rPr lang="en-CA" dirty="0" err="1"/>
              <a:t>dokazima</a:t>
            </a:r>
            <a:r>
              <a:rPr lang="en-CA" dirty="0"/>
              <a:t>, a </a:t>
            </a:r>
            <a:r>
              <a:rPr lang="en-CA" dirty="0" err="1"/>
              <a:t>sud</a:t>
            </a:r>
            <a:r>
              <a:rPr lang="en-CA" dirty="0"/>
              <a:t> </a:t>
            </a:r>
            <a:r>
              <a:rPr lang="en-CA" dirty="0" err="1"/>
              <a:t>sam</a:t>
            </a:r>
            <a:r>
              <a:rPr lang="en-CA" dirty="0"/>
              <a:t> </a:t>
            </a:r>
            <a:r>
              <a:rPr lang="en-CA" dirty="0" err="1"/>
              <a:t>mora</a:t>
            </a:r>
            <a:r>
              <a:rPr lang="en-CA" dirty="0"/>
              <a:t> </a:t>
            </a:r>
            <a:r>
              <a:rPr lang="en-CA" dirty="0" err="1"/>
              <a:t>pažljivo</a:t>
            </a:r>
            <a:r>
              <a:rPr lang="en-CA" dirty="0"/>
              <a:t> </a:t>
            </a:r>
            <a:r>
              <a:rPr lang="en-CA" dirty="0" err="1"/>
              <a:t>provjeriti</a:t>
            </a:r>
            <a:r>
              <a:rPr lang="en-CA" dirty="0"/>
              <a:t> </a:t>
            </a:r>
            <a:r>
              <a:rPr lang="en-CA" dirty="0" err="1"/>
              <a:t>takvo</a:t>
            </a:r>
            <a:r>
              <a:rPr lang="en-CA" dirty="0"/>
              <a:t> </a:t>
            </a:r>
            <a:r>
              <a:rPr lang="en-CA" dirty="0" err="1"/>
              <a:t>svjedočenje</a:t>
            </a:r>
            <a:r>
              <a:rPr lang="en-CA" dirty="0"/>
              <a:t>.</a:t>
            </a:r>
            <a:r>
              <a:rPr lang="hr-BA" dirty="0"/>
              <a:t> </a:t>
            </a:r>
            <a:r>
              <a:rPr lang="en-CA" dirty="0"/>
              <a:t> </a:t>
            </a:r>
            <a:endParaRPr lang="hr-BA" dirty="0" smtClean="0"/>
          </a:p>
          <a:p>
            <a:pPr marL="0" indent="0">
              <a:buNone/>
            </a:pPr>
            <a:endParaRPr lang="hr-BA" dirty="0"/>
          </a:p>
        </p:txBody>
      </p:sp>
    </p:spTree>
    <p:extLst>
      <p:ext uri="{BB962C8B-B14F-4D97-AF65-F5344CB8AC3E}">
        <p14:creationId xmlns:p14="http://schemas.microsoft.com/office/powerpoint/2010/main" val="109206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2800" dirty="0"/>
              <a:t>Odluka </a:t>
            </a:r>
            <a:r>
              <a:rPr lang="bs-Latn-BA" sz="2800" b="1" dirty="0"/>
              <a:t>Ustavnog suda BiH </a:t>
            </a:r>
            <a:r>
              <a:rPr lang="bs-Latn-BA" sz="2800" dirty="0"/>
              <a:t>o dopustivosti i meritumu, broj </a:t>
            </a:r>
            <a:r>
              <a:rPr lang="en-US" sz="2800" dirty="0"/>
              <a:t>AP-2118/08 od 12.10.2011. </a:t>
            </a:r>
            <a:r>
              <a:rPr lang="en-US" sz="2800" dirty="0" err="1" smtClean="0"/>
              <a:t>godine</a:t>
            </a:r>
            <a:endParaRPr lang="en-US" sz="2800" dirty="0"/>
          </a:p>
        </p:txBody>
      </p:sp>
      <p:sp>
        <p:nvSpPr>
          <p:cNvPr id="3" name="Content Placeholder 2"/>
          <p:cNvSpPr>
            <a:spLocks noGrp="1"/>
          </p:cNvSpPr>
          <p:nvPr>
            <p:ph idx="1"/>
          </p:nvPr>
        </p:nvSpPr>
        <p:spPr/>
        <p:txBody>
          <a:bodyPr/>
          <a:lstStyle/>
          <a:p>
            <a:pPr algn="just"/>
            <a:r>
              <a:rPr lang="bs-Latn-BA" dirty="0" smtClean="0"/>
              <a:t>zauzet stav </a:t>
            </a:r>
            <a:r>
              <a:rPr lang="bs-Latn-BA" dirty="0"/>
              <a:t>po pitanju prihvatljivosti iskaza svjedoka kojima je dat imunitet od krivičnog </a:t>
            </a:r>
            <a:r>
              <a:rPr lang="bs-Latn-BA" dirty="0" smtClean="0"/>
              <a:t>gonjenja</a:t>
            </a:r>
          </a:p>
          <a:p>
            <a:pPr algn="just"/>
            <a:r>
              <a:rPr lang="bs-Latn-BA" dirty="0"/>
              <a:t>u</a:t>
            </a:r>
            <a:r>
              <a:rPr lang="bs-Latn-BA" dirty="0" smtClean="0"/>
              <a:t> apelaciji </a:t>
            </a:r>
            <a:r>
              <a:rPr lang="bs-Latn-BA" dirty="0"/>
              <a:t>je apelant, </a:t>
            </a:r>
            <a:r>
              <a:rPr lang="bs-Latn-BA" i="1" dirty="0"/>
              <a:t>inter alia</a:t>
            </a:r>
            <a:r>
              <a:rPr lang="bs-Latn-BA" dirty="0"/>
              <a:t>, prigovarao i načinu na koji je Kantonalno tužilaštvo zaključilo sporazum s E.S., odnosno pogrešnoj primjeni odredbe člana 98. ZKP-a, </a:t>
            </a:r>
            <a:r>
              <a:rPr lang="bs-Latn-BA" dirty="0" err="1"/>
              <a:t>tvrdeći</a:t>
            </a:r>
            <a:r>
              <a:rPr lang="bs-Latn-BA" dirty="0"/>
              <a:t> kako se imunitet od krivičnog gonjenja može dati samo svjedoku a ne osumnjičenom, radi čega navedeni sporazum također predstavlja nezakonitu radnju Kantonalnog tužilaštva, odnosno nezakonit dokaz na </a:t>
            </a:r>
            <a:r>
              <a:rPr lang="bs-Latn-BA" dirty="0" err="1"/>
              <a:t>kojemu</a:t>
            </a:r>
            <a:r>
              <a:rPr lang="bs-Latn-BA" dirty="0"/>
              <a:t> nije mogla biti zasnovana odluka suda.</a:t>
            </a:r>
            <a:endParaRPr lang="en-US" dirty="0"/>
          </a:p>
        </p:txBody>
      </p:sp>
    </p:spTree>
    <p:extLst>
      <p:ext uri="{BB962C8B-B14F-4D97-AF65-F5344CB8AC3E}">
        <p14:creationId xmlns:p14="http://schemas.microsoft.com/office/powerpoint/2010/main" val="346307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a:t>S</a:t>
            </a:r>
            <a:r>
              <a:rPr lang="hr-BA" dirty="0" smtClean="0"/>
              <a:t>adržaj</a:t>
            </a:r>
            <a:endParaRPr lang="hr-BA" dirty="0"/>
          </a:p>
        </p:txBody>
      </p:sp>
      <p:sp>
        <p:nvSpPr>
          <p:cNvPr id="3" name="Content Placeholder 2"/>
          <p:cNvSpPr>
            <a:spLocks noGrp="1"/>
          </p:cNvSpPr>
          <p:nvPr>
            <p:ph idx="1"/>
          </p:nvPr>
        </p:nvSpPr>
        <p:spPr/>
        <p:txBody>
          <a:bodyPr>
            <a:normAutofit fontScale="92500" lnSpcReduction="20000"/>
          </a:bodyPr>
          <a:lstStyle/>
          <a:p>
            <a:pPr algn="just"/>
            <a:r>
              <a:rPr lang="hr-BA" dirty="0"/>
              <a:t>C</a:t>
            </a:r>
            <a:r>
              <a:rPr lang="hr-BA" dirty="0" smtClean="0"/>
              <a:t>ilj i svrha, pravni osnov  </a:t>
            </a:r>
          </a:p>
          <a:p>
            <a:pPr algn="just"/>
            <a:r>
              <a:rPr lang="hr-BA" dirty="0" smtClean="0"/>
              <a:t>Međunarodni standardi i komparativna rješenja instituta</a:t>
            </a:r>
          </a:p>
          <a:p>
            <a:pPr algn="just"/>
            <a:r>
              <a:rPr lang="hr-BA" dirty="0" smtClean="0"/>
              <a:t>Sporazum o priznanju krivnje kao oblik saradnje sa tužilaštvom</a:t>
            </a:r>
          </a:p>
          <a:p>
            <a:pPr algn="just"/>
            <a:r>
              <a:rPr lang="hr-BA" dirty="0" smtClean="0"/>
              <a:t>Dokazna snaga činjeničnih utvrđenja iz presude o usvajanju sporazuma..</a:t>
            </a:r>
          </a:p>
          <a:p>
            <a:pPr algn="just"/>
            <a:r>
              <a:rPr lang="hr-BA" dirty="0"/>
              <a:t>Podaci o predmetima okončanim sporazumom pred sudovima u BiH</a:t>
            </a:r>
          </a:p>
          <a:p>
            <a:pPr algn="just"/>
            <a:r>
              <a:rPr lang="hr-BA" dirty="0" smtClean="0"/>
              <a:t>Dileme/iskustva u praksi (vrijeme zaključenja sporazuma, inicijativa, određivanje kazne – okvirno ili fiksno, standard dovoljno dokaza, uloga oštećenog, ulaganje žalbe, razdvajanje predmeta zbog zaključenja sporazuma i saslušanje u svojstvu svjedoka u inicijalnom predmetu...)</a:t>
            </a:r>
          </a:p>
          <a:p>
            <a:pPr marL="0" indent="0">
              <a:buNone/>
            </a:pPr>
            <a:endParaRPr lang="hr-BA" dirty="0" smtClean="0"/>
          </a:p>
          <a:p>
            <a:endParaRPr lang="hr-BA" dirty="0"/>
          </a:p>
        </p:txBody>
      </p:sp>
    </p:spTree>
    <p:extLst>
      <p:ext uri="{BB962C8B-B14F-4D97-AF65-F5344CB8AC3E}">
        <p14:creationId xmlns:p14="http://schemas.microsoft.com/office/powerpoint/2010/main" val="54790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2800" dirty="0"/>
              <a:t>Odluka Ustavnog suda BiH o dopustivosti i meritumu, broj </a:t>
            </a:r>
            <a:r>
              <a:rPr lang="en-US" sz="2800" dirty="0"/>
              <a:t>AP-2118/08 od 12.10.2011. </a:t>
            </a:r>
            <a:r>
              <a:rPr lang="en-US" sz="2800" dirty="0" err="1"/>
              <a:t>godine</a:t>
            </a:r>
            <a:r>
              <a:rPr lang="en-US" sz="2800" dirty="0"/>
              <a:t>, </a:t>
            </a:r>
            <a:r>
              <a:rPr lang="en-US" sz="2800" dirty="0" err="1"/>
              <a:t>paragraf</a:t>
            </a:r>
            <a:r>
              <a:rPr lang="en-US" sz="2800" dirty="0"/>
              <a:t> 15</a:t>
            </a:r>
          </a:p>
        </p:txBody>
      </p:sp>
      <p:sp>
        <p:nvSpPr>
          <p:cNvPr id="3" name="Content Placeholder 2"/>
          <p:cNvSpPr>
            <a:spLocks noGrp="1"/>
          </p:cNvSpPr>
          <p:nvPr>
            <p:ph idx="1"/>
          </p:nvPr>
        </p:nvSpPr>
        <p:spPr>
          <a:xfrm>
            <a:off x="1295402" y="2285999"/>
            <a:ext cx="9601196" cy="3318936"/>
          </a:xfrm>
        </p:spPr>
        <p:txBody>
          <a:bodyPr>
            <a:normAutofit fontScale="77500" lnSpcReduction="20000"/>
          </a:bodyPr>
          <a:lstStyle/>
          <a:p>
            <a:pPr marL="0" indent="0" algn="just">
              <a:buNone/>
            </a:pPr>
            <a:endParaRPr lang="bs-Latn-BA" dirty="0" smtClean="0"/>
          </a:p>
          <a:p>
            <a:pPr marL="0" indent="0" algn="just">
              <a:buNone/>
            </a:pPr>
            <a:r>
              <a:rPr lang="bs-Latn-BA" dirty="0" smtClean="0"/>
              <a:t>zaključak </a:t>
            </a:r>
            <a:r>
              <a:rPr lang="bs-Latn-BA" dirty="0"/>
              <a:t>Ustavnog suda je da je Vrhovni sud jasno obrazložio zbog čega je prihvatio izjavu svjedoka E.S. (a kojem je svjedoku tužilac dao imunitet od krivičnog gonjenja, uz uslov da se on pojavi kao svjedok i istinito svjedoči o svim činjenicama koje su mu poznate u navedenom predmetu) i ostale dokaze prezentirane tokom postupka, te da takvo obrazloženje ne smatra proizvoljnim i nelogičnim, </a:t>
            </a:r>
            <a:r>
              <a:rPr lang="bs-Latn-BA" i="1" dirty="0"/>
              <a:t>posebno imajući u vidu da iz obrazloženja osporene odluke proizilazi da je navedeni </a:t>
            </a:r>
            <a:r>
              <a:rPr lang="bs-Latn-BA" b="1" i="1" dirty="0">
                <a:solidFill>
                  <a:srgbClr val="FF0000"/>
                </a:solidFill>
              </a:rPr>
              <a:t>svjedok neposredno saslušan  pred Vrhovnim sudom te da je apelant imao </a:t>
            </a:r>
            <a:r>
              <a:rPr lang="bs-Latn-BA" b="1" i="1" dirty="0" err="1">
                <a:solidFill>
                  <a:srgbClr val="FF0000"/>
                </a:solidFill>
              </a:rPr>
              <a:t>mogućnost</a:t>
            </a:r>
            <a:r>
              <a:rPr lang="bs-Latn-BA" b="1" i="1" dirty="0">
                <a:solidFill>
                  <a:srgbClr val="FF0000"/>
                </a:solidFill>
              </a:rPr>
              <a:t> da ga unakrsno ispita i ospori njegove navode</a:t>
            </a:r>
            <a:r>
              <a:rPr lang="bs-Latn-BA" dirty="0"/>
              <a:t>. Pored toga, Ustavni sud BiH </a:t>
            </a:r>
            <a:r>
              <a:rPr lang="bs-Latn-BA" b="1" dirty="0">
                <a:solidFill>
                  <a:srgbClr val="FF0000"/>
                </a:solidFill>
              </a:rPr>
              <a:t>je u ovoj odluci primijetio da odluka o krivici apelanta nije zasnovana samo na iskazu ovog svjedoka</a:t>
            </a:r>
            <a:r>
              <a:rPr lang="bs-Latn-BA" dirty="0"/>
              <a:t>, budući da je Vrhovni sud iskaz spornog svjedoka doveo u vezu sa brojnim drugim provedenim materijalnim dokazima, iskazima svjedoka i nalazu i mišljenju vještaka finansijske struke, te je ocjenom izvedenih dokaza, pojedinačno i uzetih svih zajedno, </a:t>
            </a:r>
            <a:r>
              <a:rPr lang="bs-Latn-BA" dirty="0" err="1"/>
              <a:t>zaključio</a:t>
            </a:r>
            <a:r>
              <a:rPr lang="bs-Latn-BA" dirty="0"/>
              <a:t> da je apelant izvršio krivično djelo za koje je osuđen</a:t>
            </a:r>
            <a:endParaRPr lang="en-US" dirty="0"/>
          </a:p>
        </p:txBody>
      </p:sp>
    </p:spTree>
    <p:extLst>
      <p:ext uri="{BB962C8B-B14F-4D97-AF65-F5344CB8AC3E}">
        <p14:creationId xmlns:p14="http://schemas.microsoft.com/office/powerpoint/2010/main" val="234889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Odluku</a:t>
            </a:r>
            <a:r>
              <a:rPr lang="en-US" sz="3600" dirty="0"/>
              <a:t> </a:t>
            </a:r>
            <a:r>
              <a:rPr lang="en-US" sz="3600" dirty="0" err="1"/>
              <a:t>Ustavnog</a:t>
            </a:r>
            <a:r>
              <a:rPr lang="en-US" sz="3600" dirty="0"/>
              <a:t> </a:t>
            </a:r>
            <a:r>
              <a:rPr lang="en-US" sz="3600" dirty="0" err="1"/>
              <a:t>suda</a:t>
            </a:r>
            <a:r>
              <a:rPr lang="en-US" sz="3600" dirty="0"/>
              <a:t> </a:t>
            </a:r>
            <a:r>
              <a:rPr lang="en-US" sz="3600" dirty="0" err="1"/>
              <a:t>Bosne</a:t>
            </a:r>
            <a:r>
              <a:rPr lang="en-US" sz="3600" dirty="0"/>
              <a:t> </a:t>
            </a:r>
            <a:r>
              <a:rPr lang="en-US" sz="3600" dirty="0" err="1"/>
              <a:t>i</a:t>
            </a:r>
            <a:r>
              <a:rPr lang="en-US" sz="3600" dirty="0"/>
              <a:t> </a:t>
            </a:r>
            <a:r>
              <a:rPr lang="en-US" sz="3600" dirty="0" err="1"/>
              <a:t>Hercegovine</a:t>
            </a:r>
            <a:r>
              <a:rPr lang="en-US" sz="3600" dirty="0"/>
              <a:t>, </a:t>
            </a:r>
            <a:r>
              <a:rPr lang="en-US" sz="3600" dirty="0" err="1"/>
              <a:t>predmet</a:t>
            </a:r>
            <a:r>
              <a:rPr lang="en-US" sz="3600" dirty="0"/>
              <a:t> </a:t>
            </a:r>
            <a:r>
              <a:rPr lang="en-US" sz="3600" dirty="0" err="1"/>
              <a:t>broj</a:t>
            </a:r>
            <a:r>
              <a:rPr lang="en-US" sz="3600" dirty="0"/>
              <a:t> AP </a:t>
            </a:r>
            <a:r>
              <a:rPr lang="en-US" sz="3600" dirty="0" smtClean="0"/>
              <a:t>661/04</a:t>
            </a:r>
            <a:r>
              <a:rPr lang="en-US" sz="3600" dirty="0"/>
              <a:t>od 22. 04. 2005. </a:t>
            </a:r>
          </a:p>
        </p:txBody>
      </p:sp>
      <p:sp>
        <p:nvSpPr>
          <p:cNvPr id="3" name="Content Placeholder 2"/>
          <p:cNvSpPr>
            <a:spLocks noGrp="1"/>
          </p:cNvSpPr>
          <p:nvPr>
            <p:ph idx="1"/>
          </p:nvPr>
        </p:nvSpPr>
        <p:spPr/>
        <p:txBody>
          <a:bodyPr>
            <a:normAutofit lnSpcReduction="10000"/>
          </a:bodyPr>
          <a:lstStyle/>
          <a:p>
            <a:pPr algn="just"/>
            <a:r>
              <a:rPr lang="en-US" dirty="0" err="1" smtClean="0"/>
              <a:t>apelant</a:t>
            </a:r>
            <a:r>
              <a:rPr lang="en-US" dirty="0" smtClean="0"/>
              <a:t> </a:t>
            </a:r>
            <a:r>
              <a:rPr lang="bs-Latn-BA" dirty="0" smtClean="0"/>
              <a:t>je </a:t>
            </a:r>
            <a:r>
              <a:rPr lang="en-US" dirty="0" err="1" smtClean="0"/>
              <a:t>smatrao</a:t>
            </a:r>
            <a:r>
              <a:rPr lang="en-US" dirty="0" smtClean="0"/>
              <a:t> </a:t>
            </a:r>
            <a:r>
              <a:rPr lang="en-US" dirty="0"/>
              <a:t>da mu je </a:t>
            </a:r>
            <a:r>
              <a:rPr lang="en-US" dirty="0" err="1"/>
              <a:t>pravo</a:t>
            </a:r>
            <a:r>
              <a:rPr lang="en-US" dirty="0"/>
              <a:t> </a:t>
            </a:r>
            <a:r>
              <a:rPr lang="en-US" dirty="0" err="1"/>
              <a:t>na</a:t>
            </a:r>
            <a:r>
              <a:rPr lang="en-US" dirty="0"/>
              <a:t> </a:t>
            </a:r>
            <a:r>
              <a:rPr lang="en-US" dirty="0" err="1"/>
              <a:t>pravično</a:t>
            </a:r>
            <a:r>
              <a:rPr lang="en-US" dirty="0"/>
              <a:t> </a:t>
            </a:r>
            <a:r>
              <a:rPr lang="en-US" dirty="0" err="1"/>
              <a:t>suđenje</a:t>
            </a:r>
            <a:r>
              <a:rPr lang="en-US" dirty="0"/>
              <a:t> </a:t>
            </a:r>
            <a:r>
              <a:rPr lang="en-US" dirty="0" err="1"/>
              <a:t>prekršeno</a:t>
            </a:r>
            <a:r>
              <a:rPr lang="en-US" dirty="0"/>
              <a:t> time </a:t>
            </a:r>
            <a:r>
              <a:rPr lang="en-US" dirty="0" err="1"/>
              <a:t>što</a:t>
            </a:r>
            <a:r>
              <a:rPr lang="en-US" dirty="0"/>
              <a:t> je </a:t>
            </a:r>
            <a:r>
              <a:rPr lang="en-US" dirty="0" err="1"/>
              <a:t>prvostepena</a:t>
            </a:r>
            <a:r>
              <a:rPr lang="en-US" dirty="0"/>
              <a:t> </a:t>
            </a:r>
            <a:r>
              <a:rPr lang="en-US" dirty="0" err="1"/>
              <a:t>presuda</a:t>
            </a:r>
            <a:r>
              <a:rPr lang="en-US" dirty="0"/>
              <a:t> </a:t>
            </a:r>
            <a:r>
              <a:rPr lang="en-US" dirty="0" err="1"/>
              <a:t>zasnovana</a:t>
            </a:r>
            <a:r>
              <a:rPr lang="en-US" dirty="0"/>
              <a:t> </a:t>
            </a:r>
            <a:r>
              <a:rPr lang="en-US" dirty="0" err="1"/>
              <a:t>isključivo</a:t>
            </a:r>
            <a:r>
              <a:rPr lang="en-US" dirty="0"/>
              <a:t> </a:t>
            </a:r>
            <a:r>
              <a:rPr lang="en-US" dirty="0" err="1"/>
              <a:t>na</a:t>
            </a:r>
            <a:r>
              <a:rPr lang="en-US" dirty="0"/>
              <a:t> </a:t>
            </a:r>
            <a:r>
              <a:rPr lang="en-US" dirty="0" err="1"/>
              <a:t>iskazu</a:t>
            </a:r>
            <a:r>
              <a:rPr lang="en-US" dirty="0"/>
              <a:t> </a:t>
            </a:r>
            <a:r>
              <a:rPr lang="en-US" dirty="0" err="1"/>
              <a:t>jednog</a:t>
            </a:r>
            <a:r>
              <a:rPr lang="en-US" dirty="0"/>
              <a:t> </a:t>
            </a:r>
            <a:r>
              <a:rPr lang="en-US" dirty="0" err="1"/>
              <a:t>svjedoka</a:t>
            </a:r>
            <a:r>
              <a:rPr lang="en-US" dirty="0"/>
              <a:t>, </a:t>
            </a:r>
            <a:r>
              <a:rPr lang="en-US" dirty="0" err="1"/>
              <a:t>te</a:t>
            </a:r>
            <a:r>
              <a:rPr lang="en-US" dirty="0"/>
              <a:t> time </a:t>
            </a:r>
            <a:r>
              <a:rPr lang="en-US" dirty="0" err="1"/>
              <a:t>što</a:t>
            </a:r>
            <a:r>
              <a:rPr lang="en-US" dirty="0"/>
              <a:t> </a:t>
            </a:r>
            <a:r>
              <a:rPr lang="en-US" dirty="0" err="1"/>
              <a:t>sud</a:t>
            </a:r>
            <a:r>
              <a:rPr lang="en-US" dirty="0"/>
              <a:t> </a:t>
            </a:r>
            <a:r>
              <a:rPr lang="en-US" dirty="0" err="1"/>
              <a:t>nije</a:t>
            </a:r>
            <a:r>
              <a:rPr lang="en-US" dirty="0"/>
              <a:t> </a:t>
            </a:r>
            <a:r>
              <a:rPr lang="en-US" dirty="0" err="1"/>
              <a:t>pravilno</a:t>
            </a:r>
            <a:r>
              <a:rPr lang="en-US" dirty="0"/>
              <a:t> </a:t>
            </a:r>
            <a:r>
              <a:rPr lang="en-US" dirty="0" err="1"/>
              <a:t>ocijenio</a:t>
            </a:r>
            <a:r>
              <a:rPr lang="en-US" dirty="0"/>
              <a:t> </a:t>
            </a:r>
            <a:r>
              <a:rPr lang="en-US" dirty="0" err="1"/>
              <a:t>apelantov</a:t>
            </a:r>
            <a:r>
              <a:rPr lang="en-US" dirty="0"/>
              <a:t> </a:t>
            </a:r>
            <a:r>
              <a:rPr lang="en-US" dirty="0" err="1"/>
              <a:t>iskaz</a:t>
            </a:r>
            <a:r>
              <a:rPr lang="en-US" dirty="0"/>
              <a:t> </a:t>
            </a:r>
            <a:r>
              <a:rPr lang="en-US" dirty="0" err="1"/>
              <a:t>i</a:t>
            </a:r>
            <a:r>
              <a:rPr lang="en-US" dirty="0"/>
              <a:t> </a:t>
            </a:r>
            <a:r>
              <a:rPr lang="en-US" dirty="0" err="1"/>
              <a:t>iskaze</a:t>
            </a:r>
            <a:r>
              <a:rPr lang="en-US" dirty="0"/>
              <a:t> </a:t>
            </a:r>
            <a:r>
              <a:rPr lang="en-US" dirty="0" err="1"/>
              <a:t>grupe</a:t>
            </a:r>
            <a:r>
              <a:rPr lang="en-US" dirty="0"/>
              <a:t> </a:t>
            </a:r>
            <a:r>
              <a:rPr lang="en-US" dirty="0" err="1"/>
              <a:t>svjedoka</a:t>
            </a:r>
            <a:r>
              <a:rPr lang="en-US" dirty="0"/>
              <a:t> </a:t>
            </a:r>
            <a:r>
              <a:rPr lang="en-US" dirty="0" err="1"/>
              <a:t>odbrane</a:t>
            </a:r>
            <a:r>
              <a:rPr lang="en-US" dirty="0"/>
              <a:t>. </a:t>
            </a:r>
            <a:endParaRPr lang="hr-BA" dirty="0" smtClean="0"/>
          </a:p>
          <a:p>
            <a:pPr algn="just"/>
            <a:r>
              <a:rPr lang="en-US" dirty="0" smtClean="0"/>
              <a:t>Po </a:t>
            </a:r>
            <a:r>
              <a:rPr lang="en-US" dirty="0" err="1"/>
              <a:t>ovoj</a:t>
            </a:r>
            <a:r>
              <a:rPr lang="en-US" dirty="0"/>
              <a:t> </a:t>
            </a:r>
            <a:r>
              <a:rPr lang="en-US" dirty="0" err="1"/>
              <a:t>apelaciji</a:t>
            </a:r>
            <a:r>
              <a:rPr lang="en-US" dirty="0"/>
              <a:t> </a:t>
            </a:r>
            <a:r>
              <a:rPr lang="en-US" dirty="0" err="1"/>
              <a:t>Ustavni</a:t>
            </a:r>
            <a:r>
              <a:rPr lang="en-US" dirty="0"/>
              <a:t> </a:t>
            </a:r>
            <a:r>
              <a:rPr lang="en-US" dirty="0" err="1"/>
              <a:t>sud</a:t>
            </a:r>
            <a:r>
              <a:rPr lang="en-US" dirty="0"/>
              <a:t> je </a:t>
            </a:r>
            <a:r>
              <a:rPr lang="en-US" dirty="0" err="1"/>
              <a:t>zaključio</a:t>
            </a:r>
            <a:r>
              <a:rPr lang="en-US" dirty="0"/>
              <a:t> da </a:t>
            </a:r>
            <a:r>
              <a:rPr lang="en-US" dirty="0" err="1"/>
              <a:t>postoji</a:t>
            </a:r>
            <a:r>
              <a:rPr lang="en-US" dirty="0"/>
              <a:t> </a:t>
            </a:r>
            <a:r>
              <a:rPr lang="en-US" b="1" dirty="0" err="1">
                <a:solidFill>
                  <a:srgbClr val="FF0000"/>
                </a:solidFill>
              </a:rPr>
              <a:t>kršenje</a:t>
            </a:r>
            <a:r>
              <a:rPr lang="en-US" b="1" dirty="0">
                <a:solidFill>
                  <a:srgbClr val="FF0000"/>
                </a:solidFill>
              </a:rPr>
              <a:t> </a:t>
            </a:r>
            <a:r>
              <a:rPr lang="en-US" b="1" dirty="0" err="1">
                <a:solidFill>
                  <a:srgbClr val="FF0000"/>
                </a:solidFill>
              </a:rPr>
              <a:t>prava</a:t>
            </a:r>
            <a:r>
              <a:rPr lang="en-US" b="1" dirty="0">
                <a:solidFill>
                  <a:srgbClr val="FF0000"/>
                </a:solidFill>
              </a:rPr>
              <a:t> </a:t>
            </a:r>
            <a:r>
              <a:rPr lang="en-US" b="1" dirty="0" err="1">
                <a:solidFill>
                  <a:srgbClr val="FF0000"/>
                </a:solidFill>
              </a:rPr>
              <a:t>na</a:t>
            </a:r>
            <a:r>
              <a:rPr lang="en-US" b="1" dirty="0">
                <a:solidFill>
                  <a:srgbClr val="FF0000"/>
                </a:solidFill>
              </a:rPr>
              <a:t> </a:t>
            </a:r>
            <a:r>
              <a:rPr lang="en-US" b="1" dirty="0" err="1">
                <a:solidFill>
                  <a:srgbClr val="FF0000"/>
                </a:solidFill>
              </a:rPr>
              <a:t>pravično</a:t>
            </a:r>
            <a:r>
              <a:rPr lang="en-US" b="1" dirty="0">
                <a:solidFill>
                  <a:srgbClr val="FF0000"/>
                </a:solidFill>
              </a:rPr>
              <a:t> </a:t>
            </a:r>
            <a:r>
              <a:rPr lang="en-US" b="1" dirty="0" err="1">
                <a:solidFill>
                  <a:srgbClr val="FF0000"/>
                </a:solidFill>
              </a:rPr>
              <a:t>suđenje</a:t>
            </a:r>
            <a:r>
              <a:rPr lang="en-US" b="1" dirty="0">
                <a:solidFill>
                  <a:srgbClr val="FF0000"/>
                </a:solidFill>
              </a:rPr>
              <a:t> </a:t>
            </a:r>
            <a:r>
              <a:rPr lang="en-US" b="1" dirty="0" err="1">
                <a:solidFill>
                  <a:srgbClr val="FF0000"/>
                </a:solidFill>
              </a:rPr>
              <a:t>iz</a:t>
            </a:r>
            <a:r>
              <a:rPr lang="en-US" b="1" dirty="0">
                <a:solidFill>
                  <a:srgbClr val="FF0000"/>
                </a:solidFill>
              </a:rPr>
              <a:t> </a:t>
            </a:r>
            <a:r>
              <a:rPr lang="en-US" b="1" dirty="0" err="1">
                <a:solidFill>
                  <a:srgbClr val="FF0000"/>
                </a:solidFill>
              </a:rPr>
              <a:t>člana</a:t>
            </a:r>
            <a:r>
              <a:rPr lang="en-US" b="1" dirty="0">
                <a:solidFill>
                  <a:srgbClr val="FF0000"/>
                </a:solidFill>
              </a:rPr>
              <a:t> II/3.e) </a:t>
            </a:r>
            <a:r>
              <a:rPr lang="en-US" b="1" dirty="0" err="1">
                <a:solidFill>
                  <a:srgbClr val="FF0000"/>
                </a:solidFill>
              </a:rPr>
              <a:t>Ustava</a:t>
            </a:r>
            <a:r>
              <a:rPr lang="en-US" b="1" dirty="0">
                <a:solidFill>
                  <a:srgbClr val="FF0000"/>
                </a:solidFill>
              </a:rPr>
              <a:t> </a:t>
            </a:r>
            <a:r>
              <a:rPr lang="en-US" b="1" dirty="0" err="1">
                <a:solidFill>
                  <a:srgbClr val="FF0000"/>
                </a:solidFill>
              </a:rPr>
              <a:t>Bosne</a:t>
            </a:r>
            <a:r>
              <a:rPr lang="en-US" b="1" dirty="0">
                <a:solidFill>
                  <a:srgbClr val="FF0000"/>
                </a:solidFill>
              </a:rPr>
              <a:t> </a:t>
            </a:r>
            <a:r>
              <a:rPr lang="en-US" b="1" dirty="0" err="1">
                <a:solidFill>
                  <a:srgbClr val="FF0000"/>
                </a:solidFill>
              </a:rPr>
              <a:t>i</a:t>
            </a:r>
            <a:r>
              <a:rPr lang="en-US" b="1" dirty="0">
                <a:solidFill>
                  <a:srgbClr val="FF0000"/>
                </a:solidFill>
              </a:rPr>
              <a:t> </a:t>
            </a:r>
            <a:r>
              <a:rPr lang="en-US" b="1" dirty="0" err="1">
                <a:solidFill>
                  <a:srgbClr val="FF0000"/>
                </a:solidFill>
              </a:rPr>
              <a:t>Hercegovine</a:t>
            </a:r>
            <a:r>
              <a:rPr lang="en-US" b="1" dirty="0">
                <a:solidFill>
                  <a:srgbClr val="FF0000"/>
                </a:solidFill>
              </a:rPr>
              <a:t> </a:t>
            </a:r>
            <a:r>
              <a:rPr lang="en-US" b="1" dirty="0" err="1">
                <a:solidFill>
                  <a:srgbClr val="FF0000"/>
                </a:solidFill>
              </a:rPr>
              <a:t>i</a:t>
            </a:r>
            <a:r>
              <a:rPr lang="en-US" b="1" dirty="0">
                <a:solidFill>
                  <a:srgbClr val="FF0000"/>
                </a:solidFill>
              </a:rPr>
              <a:t> </a:t>
            </a:r>
            <a:r>
              <a:rPr lang="en-US" b="1" dirty="0" err="1">
                <a:solidFill>
                  <a:srgbClr val="FF0000"/>
                </a:solidFill>
              </a:rPr>
              <a:t>člana</a:t>
            </a:r>
            <a:r>
              <a:rPr lang="en-US" b="1" dirty="0">
                <a:solidFill>
                  <a:srgbClr val="FF0000"/>
                </a:solidFill>
              </a:rPr>
              <a:t> 6., </a:t>
            </a:r>
            <a:r>
              <a:rPr lang="en-US" b="1" dirty="0" err="1">
                <a:solidFill>
                  <a:srgbClr val="FF0000"/>
                </a:solidFill>
              </a:rPr>
              <a:t>stav</a:t>
            </a:r>
            <a:r>
              <a:rPr lang="en-US" b="1" dirty="0">
                <a:solidFill>
                  <a:srgbClr val="FF0000"/>
                </a:solidFill>
              </a:rPr>
              <a:t> 1. </a:t>
            </a:r>
            <a:r>
              <a:rPr lang="en-US" b="1" dirty="0" err="1">
                <a:solidFill>
                  <a:srgbClr val="FF0000"/>
                </a:solidFill>
              </a:rPr>
              <a:t>Evropske</a:t>
            </a:r>
            <a:r>
              <a:rPr lang="en-US" b="1" dirty="0">
                <a:solidFill>
                  <a:srgbClr val="FF0000"/>
                </a:solidFill>
              </a:rPr>
              <a:t> </a:t>
            </a:r>
            <a:r>
              <a:rPr lang="en-US" b="1" dirty="0" err="1">
                <a:solidFill>
                  <a:srgbClr val="FF0000"/>
                </a:solidFill>
              </a:rPr>
              <a:t>konvencije</a:t>
            </a:r>
            <a:r>
              <a:rPr lang="en-US" dirty="0"/>
              <a:t>, </a:t>
            </a:r>
            <a:r>
              <a:rPr lang="en-US" dirty="0" err="1"/>
              <a:t>kada</a:t>
            </a:r>
            <a:r>
              <a:rPr lang="en-US" dirty="0"/>
              <a:t> se </a:t>
            </a:r>
            <a:r>
              <a:rPr lang="en-US" dirty="0" err="1"/>
              <a:t>osuđujuća</a:t>
            </a:r>
            <a:r>
              <a:rPr lang="en-US" dirty="0"/>
              <a:t> </a:t>
            </a:r>
            <a:r>
              <a:rPr lang="en-US" dirty="0" err="1"/>
              <a:t>presuda</a:t>
            </a:r>
            <a:r>
              <a:rPr lang="en-US" dirty="0"/>
              <a:t> u </a:t>
            </a:r>
            <a:r>
              <a:rPr lang="en-US" dirty="0" err="1"/>
              <a:t>najvećoj</a:t>
            </a:r>
            <a:r>
              <a:rPr lang="en-US" dirty="0"/>
              <a:t> </a:t>
            </a:r>
            <a:r>
              <a:rPr lang="en-US" dirty="0" err="1"/>
              <a:t>mjeri</a:t>
            </a:r>
            <a:r>
              <a:rPr lang="en-US" dirty="0"/>
              <a:t> </a:t>
            </a:r>
            <a:r>
              <a:rPr lang="en-US" dirty="0" err="1"/>
              <a:t>zasniva</a:t>
            </a:r>
            <a:r>
              <a:rPr lang="en-US" dirty="0"/>
              <a:t> </a:t>
            </a:r>
            <a:r>
              <a:rPr lang="en-US" dirty="0" err="1"/>
              <a:t>na</a:t>
            </a:r>
            <a:r>
              <a:rPr lang="en-US" dirty="0"/>
              <a:t> </a:t>
            </a:r>
            <a:r>
              <a:rPr lang="en-US" dirty="0" err="1"/>
              <a:t>iskazu</a:t>
            </a:r>
            <a:r>
              <a:rPr lang="en-US" dirty="0"/>
              <a:t> </a:t>
            </a:r>
            <a:r>
              <a:rPr lang="en-US" dirty="0" err="1"/>
              <a:t>svjedoka</a:t>
            </a:r>
            <a:r>
              <a:rPr lang="en-US" dirty="0"/>
              <a:t> </a:t>
            </a:r>
            <a:r>
              <a:rPr lang="en-US" dirty="0" err="1"/>
              <a:t>koji</a:t>
            </a:r>
            <a:r>
              <a:rPr lang="en-US" dirty="0"/>
              <a:t> je </a:t>
            </a:r>
            <a:r>
              <a:rPr lang="en-US" dirty="0" err="1"/>
              <a:t>sa</a:t>
            </a:r>
            <a:r>
              <a:rPr lang="en-US" dirty="0"/>
              <a:t> </a:t>
            </a:r>
            <a:r>
              <a:rPr lang="en-US" dirty="0" err="1"/>
              <a:t>tužiocem</a:t>
            </a:r>
            <a:r>
              <a:rPr lang="en-US" dirty="0"/>
              <a:t> </a:t>
            </a:r>
            <a:r>
              <a:rPr lang="en-US" dirty="0" err="1"/>
              <a:t>sklopio</a:t>
            </a:r>
            <a:r>
              <a:rPr lang="en-US" dirty="0"/>
              <a:t> </a:t>
            </a:r>
            <a:r>
              <a:rPr lang="en-US" dirty="0" err="1"/>
              <a:t>sporazum</a:t>
            </a:r>
            <a:r>
              <a:rPr lang="en-US" dirty="0"/>
              <a:t> o </a:t>
            </a:r>
            <a:r>
              <a:rPr lang="en-US" dirty="0" err="1"/>
              <a:t>priznanju</a:t>
            </a:r>
            <a:r>
              <a:rPr lang="en-US" dirty="0"/>
              <a:t> </a:t>
            </a:r>
            <a:r>
              <a:rPr lang="en-US" dirty="0" err="1"/>
              <a:t>krivice</a:t>
            </a:r>
            <a:r>
              <a:rPr lang="en-US" dirty="0"/>
              <a:t>.</a:t>
            </a:r>
          </a:p>
          <a:p>
            <a:endParaRPr lang="en-US" dirty="0"/>
          </a:p>
        </p:txBody>
      </p:sp>
    </p:spTree>
    <p:extLst>
      <p:ext uri="{BB962C8B-B14F-4D97-AF65-F5344CB8AC3E}">
        <p14:creationId xmlns:p14="http://schemas.microsoft.com/office/powerpoint/2010/main" val="88286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7" y="1086907"/>
            <a:ext cx="9601196" cy="1303867"/>
          </a:xfrm>
        </p:spPr>
        <p:txBody>
          <a:bodyPr>
            <a:normAutofit fontScale="90000"/>
          </a:bodyPr>
          <a:lstStyle/>
          <a:p>
            <a:r>
              <a:rPr lang="bs-Latn-BA" sz="4000" dirty="0" smtClean="0"/>
              <a:t/>
            </a:r>
            <a:br>
              <a:rPr lang="bs-Latn-BA" sz="4000" dirty="0" smtClean="0"/>
            </a:br>
            <a:r>
              <a:rPr lang="bs-Latn-BA" sz="4000" dirty="0" smtClean="0"/>
              <a:t>Ustavni </a:t>
            </a:r>
            <a:r>
              <a:rPr lang="bs-Latn-BA" sz="4000" dirty="0"/>
              <a:t>sud BiH, </a:t>
            </a:r>
            <a:r>
              <a:rPr lang="en-US" sz="4000" dirty="0"/>
              <a:t>AP </a:t>
            </a:r>
            <a:r>
              <a:rPr lang="en-US" sz="4000" dirty="0" smtClean="0"/>
              <a:t>900/08</a:t>
            </a:r>
            <a:r>
              <a:rPr lang="hr-BA" sz="4000" dirty="0" smtClean="0"/>
              <a:t/>
            </a:r>
            <a:br>
              <a:rPr lang="hr-BA" sz="4000" dirty="0" smtClean="0"/>
            </a:br>
            <a:r>
              <a:rPr lang="hr-BA" sz="4000" dirty="0" smtClean="0"/>
              <a:t>izuzeće sudije koji je razmatrao sporazum protiv saoptuženog</a:t>
            </a:r>
            <a:r>
              <a:rPr lang="hr-BA" dirty="0"/>
              <a:t/>
            </a:r>
            <a:br>
              <a:rPr lang="hr-BA" dirty="0"/>
            </a:br>
            <a:endParaRPr lang="hr-BA" dirty="0"/>
          </a:p>
        </p:txBody>
      </p:sp>
      <p:sp>
        <p:nvSpPr>
          <p:cNvPr id="3" name="Content Placeholder 2"/>
          <p:cNvSpPr>
            <a:spLocks noGrp="1"/>
          </p:cNvSpPr>
          <p:nvPr>
            <p:ph idx="1"/>
          </p:nvPr>
        </p:nvSpPr>
        <p:spPr/>
        <p:txBody>
          <a:bodyPr>
            <a:noAutofit/>
          </a:bodyPr>
          <a:lstStyle/>
          <a:p>
            <a:pPr algn="just"/>
            <a:r>
              <a:rPr lang="en-US" sz="2000" dirty="0" err="1"/>
              <a:t>Ustavni</a:t>
            </a:r>
            <a:r>
              <a:rPr lang="en-US" sz="2000" dirty="0"/>
              <a:t> </a:t>
            </a:r>
            <a:r>
              <a:rPr lang="en-US" sz="2000" dirty="0" err="1"/>
              <a:t>sud</a:t>
            </a:r>
            <a:r>
              <a:rPr lang="en-US" sz="2000" dirty="0"/>
              <a:t> </a:t>
            </a:r>
            <a:r>
              <a:rPr lang="en-US" sz="2000" dirty="0" err="1"/>
              <a:t>zaključuje</a:t>
            </a:r>
            <a:r>
              <a:rPr lang="en-US" sz="2000" dirty="0"/>
              <a:t> da </a:t>
            </a:r>
            <a:r>
              <a:rPr lang="en-US" sz="2000" dirty="0" err="1"/>
              <a:t>nema</a:t>
            </a:r>
            <a:r>
              <a:rPr lang="en-US" sz="2000" dirty="0"/>
              <a:t> </a:t>
            </a:r>
            <a:r>
              <a:rPr lang="en-US" sz="2000" dirty="0" err="1"/>
              <a:t>povrede</a:t>
            </a:r>
            <a:r>
              <a:rPr lang="en-US" sz="2000" dirty="0"/>
              <a:t> </a:t>
            </a:r>
            <a:r>
              <a:rPr lang="en-US" sz="2000" dirty="0" err="1"/>
              <a:t>člana</a:t>
            </a:r>
            <a:r>
              <a:rPr lang="en-US" sz="2000" dirty="0"/>
              <a:t> II/3.e) </a:t>
            </a:r>
            <a:r>
              <a:rPr lang="en-US" sz="2000" dirty="0" err="1"/>
              <a:t>Ustava</a:t>
            </a:r>
            <a:r>
              <a:rPr lang="en-US" sz="2000" dirty="0"/>
              <a:t> </a:t>
            </a:r>
            <a:r>
              <a:rPr lang="en-US" sz="2000" dirty="0" err="1"/>
              <a:t>Bosne</a:t>
            </a:r>
            <a:r>
              <a:rPr lang="en-US" sz="2000" dirty="0"/>
              <a:t> </a:t>
            </a:r>
            <a:r>
              <a:rPr lang="en-US" sz="2000" dirty="0" err="1"/>
              <a:t>i</a:t>
            </a:r>
            <a:r>
              <a:rPr lang="en-US" sz="2000" dirty="0"/>
              <a:t> </a:t>
            </a:r>
            <a:r>
              <a:rPr lang="en-US" sz="2000" dirty="0" err="1"/>
              <a:t>Hercegovine</a:t>
            </a:r>
            <a:r>
              <a:rPr lang="en-US" sz="2000" dirty="0"/>
              <a:t> </a:t>
            </a:r>
            <a:r>
              <a:rPr lang="en-US" sz="2000" dirty="0" err="1"/>
              <a:t>i</a:t>
            </a:r>
            <a:r>
              <a:rPr lang="en-US" sz="2000" dirty="0"/>
              <a:t> </a:t>
            </a:r>
            <a:r>
              <a:rPr lang="en-US" sz="2000" dirty="0" err="1"/>
              <a:t>člana</a:t>
            </a:r>
            <a:endParaRPr lang="en-US" sz="2000" dirty="0"/>
          </a:p>
          <a:p>
            <a:pPr marL="0" indent="0" algn="just">
              <a:buNone/>
            </a:pPr>
            <a:r>
              <a:rPr lang="en-US" sz="2000" dirty="0"/>
              <a:t>6. </a:t>
            </a:r>
            <a:r>
              <a:rPr lang="en-US" sz="2000" dirty="0" err="1"/>
              <a:t>stav</a:t>
            </a:r>
            <a:r>
              <a:rPr lang="en-US" sz="2000" dirty="0"/>
              <a:t> 1. </a:t>
            </a:r>
            <a:r>
              <a:rPr lang="en-US" sz="2000" dirty="0" err="1"/>
              <a:t>Evropske</a:t>
            </a:r>
            <a:r>
              <a:rPr lang="en-US" sz="2000" dirty="0"/>
              <a:t> </a:t>
            </a:r>
            <a:r>
              <a:rPr lang="en-US" sz="2000" dirty="0" err="1"/>
              <a:t>konvencije</a:t>
            </a:r>
            <a:r>
              <a:rPr lang="en-US" sz="2000" dirty="0"/>
              <a:t> u </a:t>
            </a:r>
            <a:r>
              <a:rPr lang="en-US" sz="2000" dirty="0" err="1"/>
              <a:t>odnosu</a:t>
            </a:r>
            <a:r>
              <a:rPr lang="en-US" sz="2000" dirty="0"/>
              <a:t> </a:t>
            </a:r>
            <a:r>
              <a:rPr lang="en-US" sz="2000" dirty="0" err="1"/>
              <a:t>na</a:t>
            </a:r>
            <a:r>
              <a:rPr lang="en-US" sz="2000" dirty="0"/>
              <a:t> </a:t>
            </a:r>
            <a:r>
              <a:rPr lang="en-US" sz="2000" dirty="0" err="1"/>
              <a:t>pristranost</a:t>
            </a:r>
            <a:r>
              <a:rPr lang="en-US" sz="2000" dirty="0"/>
              <a:t> </a:t>
            </a:r>
            <a:r>
              <a:rPr lang="en-US" sz="2000" dirty="0" err="1"/>
              <a:t>suda</a:t>
            </a:r>
            <a:r>
              <a:rPr lang="en-US" sz="2000" dirty="0"/>
              <a:t> </a:t>
            </a:r>
            <a:r>
              <a:rPr lang="en-US" sz="2000" dirty="0" err="1"/>
              <a:t>kada</a:t>
            </a:r>
            <a:r>
              <a:rPr lang="en-US" sz="2000" dirty="0"/>
              <a:t> je </a:t>
            </a:r>
            <a:r>
              <a:rPr lang="en-US" sz="2000" dirty="0" err="1"/>
              <a:t>isti</a:t>
            </a:r>
            <a:r>
              <a:rPr lang="en-US" sz="2000" dirty="0"/>
              <a:t> </a:t>
            </a:r>
            <a:r>
              <a:rPr lang="en-US" sz="2000" dirty="0" err="1"/>
              <a:t>sudija</a:t>
            </a:r>
            <a:r>
              <a:rPr lang="en-US" sz="2000" dirty="0"/>
              <a:t> </a:t>
            </a:r>
            <a:r>
              <a:rPr lang="en-US" sz="2000" dirty="0" err="1"/>
              <a:t>učestvovao</a:t>
            </a:r>
            <a:r>
              <a:rPr lang="en-US" sz="2000" dirty="0"/>
              <a:t> u</a:t>
            </a:r>
          </a:p>
          <a:p>
            <a:pPr marL="0" indent="0" algn="just">
              <a:buNone/>
            </a:pPr>
            <a:r>
              <a:rPr lang="en-US" sz="2000" dirty="0" err="1"/>
              <a:t>postupku</a:t>
            </a:r>
            <a:r>
              <a:rPr lang="en-US" sz="2000" dirty="0"/>
              <a:t> </a:t>
            </a:r>
            <a:r>
              <a:rPr lang="en-US" sz="2000" dirty="0" err="1"/>
              <a:t>protiv</a:t>
            </a:r>
            <a:r>
              <a:rPr lang="en-US" sz="2000" dirty="0"/>
              <a:t> </a:t>
            </a:r>
            <a:r>
              <a:rPr lang="en-US" sz="2000" dirty="0" err="1"/>
              <a:t>apelanta</a:t>
            </a:r>
            <a:r>
              <a:rPr lang="en-US" sz="2000" dirty="0"/>
              <a:t> </a:t>
            </a:r>
            <a:r>
              <a:rPr lang="en-US" sz="2000" dirty="0" err="1"/>
              <a:t>i</a:t>
            </a:r>
            <a:r>
              <a:rPr lang="en-US" sz="2000" dirty="0"/>
              <a:t> </a:t>
            </a:r>
            <a:r>
              <a:rPr lang="en-US" sz="2000" dirty="0" err="1"/>
              <a:t>donio</a:t>
            </a:r>
            <a:r>
              <a:rPr lang="en-US" sz="2000" dirty="0"/>
              <a:t> </a:t>
            </a:r>
            <a:r>
              <a:rPr lang="en-US" sz="2000" dirty="0" err="1"/>
              <a:t>odluku</a:t>
            </a:r>
            <a:r>
              <a:rPr lang="en-US" sz="2000" dirty="0"/>
              <a:t> </a:t>
            </a:r>
            <a:r>
              <a:rPr lang="en-US" sz="2000" dirty="0" err="1"/>
              <a:t>na</a:t>
            </a:r>
            <a:r>
              <a:rPr lang="en-US" sz="2000" dirty="0"/>
              <a:t> </a:t>
            </a:r>
            <a:r>
              <a:rPr lang="en-US" sz="2000" dirty="0" err="1"/>
              <a:t>bazi</a:t>
            </a:r>
            <a:r>
              <a:rPr lang="en-US" sz="2000" dirty="0"/>
              <a:t> </a:t>
            </a:r>
            <a:r>
              <a:rPr lang="en-US" sz="2000" dirty="0" err="1"/>
              <a:t>velikog</a:t>
            </a:r>
            <a:r>
              <a:rPr lang="en-US" sz="2000" dirty="0"/>
              <a:t> </a:t>
            </a:r>
            <a:r>
              <a:rPr lang="en-US" sz="2000" dirty="0" err="1"/>
              <a:t>broja</a:t>
            </a:r>
            <a:r>
              <a:rPr lang="en-US" sz="2000" dirty="0"/>
              <a:t> </a:t>
            </a:r>
            <a:r>
              <a:rPr lang="en-US" sz="2000" dirty="0" err="1"/>
              <a:t>provedenih</a:t>
            </a:r>
            <a:r>
              <a:rPr lang="en-US" sz="2000" dirty="0"/>
              <a:t> </a:t>
            </a:r>
            <a:r>
              <a:rPr lang="en-US" sz="2000" dirty="0" err="1"/>
              <a:t>dokaza</a:t>
            </a:r>
            <a:r>
              <a:rPr lang="en-US" sz="2000" dirty="0"/>
              <a:t>, a </a:t>
            </a:r>
            <a:r>
              <a:rPr lang="en-US" sz="2000" dirty="0" err="1"/>
              <a:t>nije</a:t>
            </a:r>
            <a:r>
              <a:rPr lang="en-US" sz="2000" dirty="0"/>
              <a:t> se</a:t>
            </a:r>
          </a:p>
          <a:p>
            <a:pPr marL="0" indent="0" algn="just">
              <a:buNone/>
            </a:pPr>
            <a:r>
              <a:rPr lang="en-US" sz="2000" dirty="0" err="1"/>
              <a:t>izuzeo</a:t>
            </a:r>
            <a:r>
              <a:rPr lang="en-US" sz="2000" dirty="0"/>
              <a:t> </a:t>
            </a:r>
            <a:r>
              <a:rPr lang="en-US" sz="2000" dirty="0" err="1"/>
              <a:t>jer</a:t>
            </a:r>
            <a:r>
              <a:rPr lang="en-US" sz="2000" dirty="0"/>
              <a:t> je </a:t>
            </a:r>
            <a:r>
              <a:rPr lang="en-US" sz="2000" dirty="0" err="1"/>
              <a:t>prije</a:t>
            </a:r>
            <a:r>
              <a:rPr lang="en-US" sz="2000" dirty="0"/>
              <a:t> toga </a:t>
            </a:r>
            <a:r>
              <a:rPr lang="en-US" sz="2000" dirty="0" err="1"/>
              <a:t>učestvovao</a:t>
            </a:r>
            <a:r>
              <a:rPr lang="en-US" sz="2000" dirty="0"/>
              <a:t> u </a:t>
            </a:r>
            <a:r>
              <a:rPr lang="en-US" sz="2000" dirty="0" err="1"/>
              <a:t>postupku</a:t>
            </a:r>
            <a:r>
              <a:rPr lang="en-US" sz="2000" dirty="0"/>
              <a:t> </a:t>
            </a:r>
            <a:r>
              <a:rPr lang="en-US" sz="2000" dirty="0" err="1"/>
              <a:t>protiv</a:t>
            </a:r>
            <a:r>
              <a:rPr lang="en-US" sz="2000" dirty="0"/>
              <a:t> </a:t>
            </a:r>
            <a:r>
              <a:rPr lang="en-US" sz="2000" dirty="0" err="1"/>
              <a:t>drugog</a:t>
            </a:r>
            <a:r>
              <a:rPr lang="en-US" sz="2000" dirty="0"/>
              <a:t> </a:t>
            </a:r>
            <a:r>
              <a:rPr lang="en-US" sz="2000" dirty="0" err="1"/>
              <a:t>lica</a:t>
            </a:r>
            <a:r>
              <a:rPr lang="en-US" sz="2000" dirty="0"/>
              <a:t> - </a:t>
            </a:r>
            <a:r>
              <a:rPr lang="en-US" sz="2000" dirty="0" err="1"/>
              <a:t>saoptuženog</a:t>
            </a:r>
            <a:r>
              <a:rPr lang="en-US" sz="2000" dirty="0"/>
              <a:t>, u </a:t>
            </a:r>
            <a:r>
              <a:rPr lang="en-US" sz="2000" dirty="0" err="1"/>
              <a:t>kojem</a:t>
            </a:r>
            <a:r>
              <a:rPr lang="en-US" sz="2000" dirty="0"/>
              <a:t> je</a:t>
            </a:r>
          </a:p>
          <a:p>
            <a:pPr marL="0" indent="0" algn="just">
              <a:buNone/>
            </a:pPr>
            <a:r>
              <a:rPr lang="en-US" sz="2000" dirty="0" err="1"/>
              <a:t>donio</a:t>
            </a:r>
            <a:r>
              <a:rPr lang="en-US" sz="2000" dirty="0"/>
              <a:t> </a:t>
            </a:r>
            <a:r>
              <a:rPr lang="en-US" sz="2000" dirty="0" err="1"/>
              <a:t>odluku</a:t>
            </a:r>
            <a:r>
              <a:rPr lang="en-US" sz="2000" dirty="0"/>
              <a:t> </a:t>
            </a:r>
            <a:r>
              <a:rPr lang="en-US" sz="2000" dirty="0" err="1"/>
              <a:t>povodom</a:t>
            </a:r>
            <a:r>
              <a:rPr lang="en-US" sz="2000" dirty="0"/>
              <a:t> </a:t>
            </a:r>
            <a:r>
              <a:rPr lang="en-US" sz="2000" dirty="0" err="1"/>
              <a:t>sporazuma</a:t>
            </a:r>
            <a:r>
              <a:rPr lang="en-US" sz="2000" dirty="0"/>
              <a:t> o </a:t>
            </a:r>
            <a:r>
              <a:rPr lang="en-US" sz="2000" dirty="0" err="1"/>
              <a:t>priznanju</a:t>
            </a:r>
            <a:r>
              <a:rPr lang="en-US" sz="2000" dirty="0"/>
              <a:t> </a:t>
            </a:r>
            <a:r>
              <a:rPr lang="en-US" sz="2000" dirty="0" err="1"/>
              <a:t>krivice</a:t>
            </a:r>
            <a:r>
              <a:rPr lang="en-US" sz="2000" dirty="0"/>
              <a:t>, a </a:t>
            </a:r>
            <a:r>
              <a:rPr lang="en-US" sz="2000" dirty="0" err="1"/>
              <a:t>apelant</a:t>
            </a:r>
            <a:r>
              <a:rPr lang="en-US" sz="2000" dirty="0"/>
              <a:t> </a:t>
            </a:r>
            <a:r>
              <a:rPr lang="en-US" sz="2000" dirty="0" err="1"/>
              <a:t>sam</a:t>
            </a:r>
            <a:r>
              <a:rPr lang="en-US" sz="2000" dirty="0"/>
              <a:t> </a:t>
            </a:r>
            <a:r>
              <a:rPr lang="en-US" sz="2000" dirty="0" err="1"/>
              <a:t>nije</a:t>
            </a:r>
            <a:r>
              <a:rPr lang="en-US" sz="2000" dirty="0"/>
              <a:t> </a:t>
            </a:r>
            <a:r>
              <a:rPr lang="en-US" sz="2000" dirty="0" err="1"/>
              <a:t>zatražio</a:t>
            </a:r>
            <a:r>
              <a:rPr lang="en-US" sz="2000" dirty="0"/>
              <a:t> </a:t>
            </a:r>
            <a:r>
              <a:rPr lang="en-US" sz="2000" dirty="0" err="1"/>
              <a:t>izuzeće</a:t>
            </a:r>
            <a:r>
              <a:rPr lang="en-US" sz="2000" dirty="0"/>
              <a:t> </a:t>
            </a:r>
            <a:r>
              <a:rPr lang="en-US" sz="2000" dirty="0" smtClean="0"/>
              <a:t>tog</a:t>
            </a:r>
            <a:r>
              <a:rPr lang="bs-Latn-BA" sz="2000" dirty="0" smtClean="0"/>
              <a:t> </a:t>
            </a:r>
            <a:r>
              <a:rPr lang="pl-PL" sz="2000" dirty="0" smtClean="0"/>
              <a:t>sudije </a:t>
            </a:r>
            <a:r>
              <a:rPr lang="pl-PL" sz="2000" dirty="0"/>
              <a:t>zbog </a:t>
            </a:r>
            <a:r>
              <a:rPr lang="pl-PL" sz="2000" dirty="0" smtClean="0"/>
              <a:t>nekog </a:t>
            </a:r>
            <a:r>
              <a:rPr lang="pl-PL" sz="2000" dirty="0"/>
              <a:t>od razloga propisanih odredbama </a:t>
            </a:r>
            <a:r>
              <a:rPr lang="pl-PL" sz="2000" dirty="0" smtClean="0"/>
              <a:t>ZKP</a:t>
            </a:r>
          </a:p>
        </p:txBody>
      </p:sp>
    </p:spTree>
    <p:extLst>
      <p:ext uri="{BB962C8B-B14F-4D97-AF65-F5344CB8AC3E}">
        <p14:creationId xmlns:p14="http://schemas.microsoft.com/office/powerpoint/2010/main" val="3147928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Vrhovni sud FBiH, broj</a:t>
            </a:r>
            <a:r>
              <a:rPr lang="hr-HR" dirty="0"/>
              <a:t>: 09 0 K 023702 16 Kž 17 </a:t>
            </a:r>
            <a:r>
              <a:rPr lang="hr-HR" dirty="0" smtClean="0"/>
              <a:t>/žalba optuženog po prihvaćenom sporazumu</a:t>
            </a:r>
            <a:endParaRPr lang="hr-BA" dirty="0"/>
          </a:p>
        </p:txBody>
      </p:sp>
      <p:sp>
        <p:nvSpPr>
          <p:cNvPr id="3" name="Content Placeholder 2"/>
          <p:cNvSpPr>
            <a:spLocks noGrp="1"/>
          </p:cNvSpPr>
          <p:nvPr>
            <p:ph idx="1"/>
          </p:nvPr>
        </p:nvSpPr>
        <p:spPr/>
        <p:txBody>
          <a:bodyPr>
            <a:normAutofit fontScale="70000" lnSpcReduction="20000"/>
          </a:bodyPr>
          <a:lstStyle/>
          <a:p>
            <a:pPr algn="just"/>
            <a:r>
              <a:rPr lang="hr-HR" dirty="0"/>
              <a:t>Optuženi </a:t>
            </a:r>
            <a:r>
              <a:rPr lang="hr-HR" dirty="0" smtClean="0"/>
              <a:t>K.J. u </a:t>
            </a:r>
            <a:r>
              <a:rPr lang="hr-HR" dirty="0"/>
              <a:t>svojoj osobnoj žalbi navodi da je u ovom predmetu zaključio Sporazum o priznanju krivnje sa tužiteljstvom i da je prije potpisivanja tog Sporazuma upoznat sa posljedicama zaključivanja istog, ali da je prethodno proveo u pritvoru 11 mjeseci, iako nema dokaza da je počinio krivično djelo za koje je oglašen krivim.</a:t>
            </a:r>
            <a:r>
              <a:rPr lang="hr-HR" b="1" dirty="0"/>
              <a:t> Dalje navodi da je </a:t>
            </a:r>
            <a:r>
              <a:rPr lang="hr-HR" b="1" dirty="0" err="1"/>
              <a:t>pomenuti</a:t>
            </a:r>
            <a:r>
              <a:rPr lang="hr-HR" b="1" dirty="0"/>
              <a:t> Sporazum potpisao u trenutku duševne krize i teškog psihičkog stanja, da nikada iz hotela „</a:t>
            </a:r>
            <a:r>
              <a:rPr lang="hr-HR" b="1" dirty="0" err="1"/>
              <a:t>Holiday</a:t>
            </a:r>
            <a:r>
              <a:rPr lang="hr-HR" b="1" dirty="0"/>
              <a:t>“ nije iznio niti jednu sliku, pa je takav zaključak iz pobijane presude pogrešan. S tim u vezi ukazuje da je krivično djelo priznao zbog teškog psihičkog stanja u kojem se nalazio i loših uvjeta u pritvorskoj jedinici, gdje je bio na rubu nervnog sloma, pa je Sporazum zaključio samo radi toga da bi mu pritvor bio ukinut. Također navodi da u njegovim radnjama nisu ostvareni elementi krivičnog djela organizirani kriminal iz člana 342. stav 2. KZ </a:t>
            </a:r>
            <a:r>
              <a:rPr lang="hr-HR" b="1" dirty="0" err="1"/>
              <a:t>FBiH</a:t>
            </a:r>
            <a:r>
              <a:rPr lang="hr-HR" b="1" dirty="0"/>
              <a:t>, jer mu se optužnicom stavlja na teret da je počinio to krivično djelo samo sa Čengić Alenom, pa dakle tu nema trećeg lica, zbog čega smatra da je izreka pobijane presude nerazumljiva, a činjenično stanje pogrešno i nepotpuno utvrđeno na njegovu štetu. </a:t>
            </a:r>
            <a:endParaRPr lang="hr-HR" b="1" dirty="0" smtClean="0"/>
          </a:p>
          <a:p>
            <a:pPr algn="just"/>
            <a:r>
              <a:rPr lang="hr-HR" b="1" dirty="0"/>
              <a:t>Ovakvi žalbeni prigovori optuženog Kulenović Jasmina nisu doveli u pitanje pravilnost pobijane presude. </a:t>
            </a:r>
            <a:endParaRPr lang="en-US" dirty="0"/>
          </a:p>
          <a:p>
            <a:endParaRPr lang="en-US" dirty="0"/>
          </a:p>
          <a:p>
            <a:endParaRPr lang="hr-BA" dirty="0"/>
          </a:p>
        </p:txBody>
      </p:sp>
    </p:spTree>
    <p:extLst>
      <p:ext uri="{BB962C8B-B14F-4D97-AF65-F5344CB8AC3E}">
        <p14:creationId xmlns:p14="http://schemas.microsoft.com/office/powerpoint/2010/main" val="154586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Iz obrazloženja presude...</a:t>
            </a:r>
            <a:endParaRPr lang="en-US" dirty="0"/>
          </a:p>
        </p:txBody>
      </p:sp>
      <p:sp>
        <p:nvSpPr>
          <p:cNvPr id="3" name="Content Placeholder 2"/>
          <p:cNvSpPr>
            <a:spLocks noGrp="1"/>
          </p:cNvSpPr>
          <p:nvPr>
            <p:ph idx="1"/>
          </p:nvPr>
        </p:nvSpPr>
        <p:spPr/>
        <p:txBody>
          <a:bodyPr>
            <a:normAutofit fontScale="62500" lnSpcReduction="20000"/>
          </a:bodyPr>
          <a:lstStyle/>
          <a:p>
            <a:pPr algn="just"/>
            <a:r>
              <a:rPr lang="hr-HR" b="1" dirty="0"/>
              <a:t>Iz spisa proizilazi da je optuženi </a:t>
            </a:r>
            <a:r>
              <a:rPr lang="hr-HR" b="1" dirty="0" smtClean="0"/>
              <a:t>K.J. predmetni </a:t>
            </a:r>
            <a:r>
              <a:rPr lang="hr-HR" b="1" dirty="0"/>
              <a:t>Sporazum o priznanju krivnje potpisao </a:t>
            </a:r>
            <a:r>
              <a:rPr lang="hr-HR" b="1" dirty="0">
                <a:solidFill>
                  <a:srgbClr val="FF0000"/>
                </a:solidFill>
              </a:rPr>
              <a:t>u prisutnosti svog branitelja</a:t>
            </a:r>
            <a:r>
              <a:rPr lang="hr-HR" b="1" dirty="0"/>
              <a:t>, te da na ročištima pred prvostepenim sudom održanim u dane 24.08.2016. godine, 26.08.2016. godine i 30.08.2016. godine, </a:t>
            </a:r>
            <a:r>
              <a:rPr lang="hr-HR" b="1" dirty="0">
                <a:solidFill>
                  <a:srgbClr val="FF0000"/>
                </a:solidFill>
              </a:rPr>
              <a:t>ni on niti njegov branitelj nisu ukazali sudu na bilo kakvu zdravstvenu ili psihičku tegobu </a:t>
            </a:r>
            <a:r>
              <a:rPr lang="hr-HR" b="1" dirty="0"/>
              <a:t>optuženog koja bi bila od utjecaja na </a:t>
            </a:r>
            <a:r>
              <a:rPr lang="hr-HR" b="1" dirty="0" err="1"/>
              <a:t>prihvatanje</a:t>
            </a:r>
            <a:r>
              <a:rPr lang="hr-HR" b="1" dirty="0"/>
              <a:t> zaključenog Sporazuma, niti su na bilo kojem od </a:t>
            </a:r>
            <a:r>
              <a:rPr lang="hr-HR" b="1" dirty="0" err="1"/>
              <a:t>pomenutih</a:t>
            </a:r>
            <a:r>
              <a:rPr lang="hr-HR" b="1" dirty="0"/>
              <a:t> ročišta stavili neku primjedbu koja bi se odnosila na loše psihičko stanje optuženog, nego je, nasuprot tome, optuženi izjavio da je sporazum potpisao sa razumijevanjem i dobrovoljno, nakon čega je i pred sudom u cijelosti priznao krivnju za krivična djela za koja je optužen, pri čemu je </a:t>
            </a:r>
            <a:r>
              <a:rPr lang="hr-HR" b="1" dirty="0">
                <a:solidFill>
                  <a:srgbClr val="FF0000"/>
                </a:solidFill>
              </a:rPr>
              <a:t>bio upoznat o svim posljedicama </a:t>
            </a:r>
            <a:r>
              <a:rPr lang="hr-HR" b="1" dirty="0"/>
              <a:t>koje su vezane uz primjenu tog krivičnopravnog instituta. Uz to, optuženom je tokom cijelog toka trajanja postupka bila osigurana adekvatna odbrana, pa je sasvim izvjesno da bi branitelj optuženog upoznao sud o bilo kojem zdravstvenom problemu optuženog, uključujući i loše psihičko stanje, da su zaista takve tegobe kod optuženog postojale. Slijedom toga, navedeni žalbeni prigovori optuženog Kulenović Jasmina, nisu </a:t>
            </a:r>
            <a:r>
              <a:rPr lang="hr-HR" b="1" dirty="0" smtClean="0"/>
              <a:t>prihvatljivi </a:t>
            </a:r>
            <a:endParaRPr lang="hr-HR" b="1" dirty="0" smtClean="0"/>
          </a:p>
          <a:p>
            <a:pPr algn="just"/>
            <a:r>
              <a:rPr lang="hr-HR" b="1" dirty="0"/>
              <a:t>Dalje, paušalna je žalbena tvrdnja optuženog da nije učinio predmetno krivično djelo i da o tome nema dokaza, jer iz obrazloženja pobijane presude </a:t>
            </a:r>
            <a:r>
              <a:rPr lang="hr-HR" b="1" dirty="0" err="1"/>
              <a:t>proizilazi</a:t>
            </a:r>
            <a:r>
              <a:rPr lang="hr-HR" b="1" dirty="0"/>
              <a:t> da je prvostepeni sud, prilikom razmatranja Sporazuma o priznanju krivnje</a:t>
            </a:r>
            <a:r>
              <a:rPr lang="hr-HR" b="1" dirty="0">
                <a:solidFill>
                  <a:srgbClr val="FF0000"/>
                </a:solidFill>
              </a:rPr>
              <a:t>, izvršio uvid u priložene dokaze, na koje se konkretno pozvao i koje je obrazložio u toj presudi </a:t>
            </a:r>
            <a:r>
              <a:rPr lang="hr-HR" b="1" dirty="0"/>
              <a:t>(na str.229. i 230.), no žalbom optuženog nije osporen niti jedan od tih </a:t>
            </a:r>
            <a:r>
              <a:rPr lang="hr-HR" b="1" dirty="0" smtClean="0"/>
              <a:t>dokaza</a:t>
            </a:r>
            <a:endParaRPr lang="en-US" dirty="0"/>
          </a:p>
          <a:p>
            <a:endParaRPr lang="en-US" dirty="0"/>
          </a:p>
        </p:txBody>
      </p:sp>
    </p:spTree>
    <p:extLst>
      <p:ext uri="{BB962C8B-B14F-4D97-AF65-F5344CB8AC3E}">
        <p14:creationId xmlns:p14="http://schemas.microsoft.com/office/powerpoint/2010/main" val="169199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a:t>Dokazna snaga činjeničnih utvrđenja iz presuda po usvojenim sporazumima o priznanju krivnje</a:t>
            </a:r>
            <a:endParaRPr lang="en-US" dirty="0"/>
          </a:p>
        </p:txBody>
      </p:sp>
      <p:sp>
        <p:nvSpPr>
          <p:cNvPr id="3" name="Content Placeholder 2"/>
          <p:cNvSpPr>
            <a:spLocks noGrp="1"/>
          </p:cNvSpPr>
          <p:nvPr>
            <p:ph idx="1"/>
          </p:nvPr>
        </p:nvSpPr>
        <p:spPr/>
        <p:txBody>
          <a:bodyPr>
            <a:normAutofit fontScale="92500"/>
          </a:bodyPr>
          <a:lstStyle/>
          <a:p>
            <a:endParaRPr lang="en-US" dirty="0"/>
          </a:p>
          <a:p>
            <a:pPr algn="just"/>
            <a:r>
              <a:rPr lang="en-US" dirty="0" err="1"/>
              <a:t>Ranije</a:t>
            </a:r>
            <a:r>
              <a:rPr lang="en-US" dirty="0"/>
              <a:t> </a:t>
            </a:r>
            <a:r>
              <a:rPr lang="en-US" dirty="0" err="1"/>
              <a:t>pravomoćne</a:t>
            </a:r>
            <a:r>
              <a:rPr lang="en-US" dirty="0"/>
              <a:t> </a:t>
            </a:r>
            <a:r>
              <a:rPr lang="en-US" dirty="0" err="1"/>
              <a:t>presude</a:t>
            </a:r>
            <a:r>
              <a:rPr lang="en-US" dirty="0"/>
              <a:t> </a:t>
            </a:r>
            <a:r>
              <a:rPr lang="en-US" dirty="0" err="1"/>
              <a:t>zasnovane</a:t>
            </a:r>
            <a:r>
              <a:rPr lang="en-US" dirty="0"/>
              <a:t> </a:t>
            </a:r>
            <a:r>
              <a:rPr lang="en-US" dirty="0" err="1"/>
              <a:t>na</a:t>
            </a:r>
            <a:r>
              <a:rPr lang="en-US" dirty="0"/>
              <a:t> </a:t>
            </a:r>
            <a:r>
              <a:rPr lang="en-US" dirty="0" err="1"/>
              <a:t>sporazumima</a:t>
            </a:r>
            <a:r>
              <a:rPr lang="en-US" dirty="0"/>
              <a:t> o </a:t>
            </a:r>
            <a:r>
              <a:rPr lang="en-US" dirty="0" err="1"/>
              <a:t>priznanju</a:t>
            </a:r>
            <a:r>
              <a:rPr lang="en-US" dirty="0"/>
              <a:t> </a:t>
            </a:r>
            <a:r>
              <a:rPr lang="en-US" dirty="0" err="1"/>
              <a:t>krivnje</a:t>
            </a:r>
            <a:r>
              <a:rPr lang="en-US" dirty="0"/>
              <a:t> </a:t>
            </a:r>
            <a:r>
              <a:rPr lang="en-US" dirty="0" err="1"/>
              <a:t>i</a:t>
            </a:r>
            <a:r>
              <a:rPr lang="en-US" dirty="0"/>
              <a:t> </a:t>
            </a:r>
            <a:r>
              <a:rPr lang="en-US" dirty="0" err="1"/>
              <a:t>koje</a:t>
            </a:r>
            <a:r>
              <a:rPr lang="en-US" dirty="0"/>
              <a:t> se </a:t>
            </a:r>
            <a:r>
              <a:rPr lang="en-US" dirty="0" err="1"/>
              <a:t>odnose</a:t>
            </a:r>
            <a:r>
              <a:rPr lang="en-US" dirty="0"/>
              <a:t> </a:t>
            </a:r>
            <a:r>
              <a:rPr lang="en-US" dirty="0" err="1"/>
              <a:t>na</a:t>
            </a:r>
            <a:r>
              <a:rPr lang="en-US" dirty="0"/>
              <a:t> </a:t>
            </a:r>
            <a:r>
              <a:rPr lang="en-US" dirty="0" err="1"/>
              <a:t>druge</a:t>
            </a:r>
            <a:r>
              <a:rPr lang="en-US" dirty="0"/>
              <a:t> </a:t>
            </a:r>
            <a:r>
              <a:rPr lang="en-US" dirty="0" err="1"/>
              <a:t>optužene</a:t>
            </a:r>
            <a:r>
              <a:rPr lang="en-US" dirty="0"/>
              <a:t> </a:t>
            </a:r>
            <a:r>
              <a:rPr lang="en-US" dirty="0" err="1"/>
              <a:t>koji</a:t>
            </a:r>
            <a:r>
              <a:rPr lang="en-US" dirty="0"/>
              <a:t> </a:t>
            </a:r>
            <a:r>
              <a:rPr lang="en-US" dirty="0" err="1"/>
              <a:t>su</a:t>
            </a:r>
            <a:r>
              <a:rPr lang="en-US" dirty="0"/>
              <a:t> </a:t>
            </a:r>
            <a:r>
              <a:rPr lang="en-US" dirty="0" err="1"/>
              <a:t>tim</a:t>
            </a:r>
            <a:r>
              <a:rPr lang="en-US" dirty="0"/>
              <a:t> </a:t>
            </a:r>
            <a:r>
              <a:rPr lang="en-US" dirty="0" err="1"/>
              <a:t>presudama</a:t>
            </a:r>
            <a:r>
              <a:rPr lang="en-US" dirty="0"/>
              <a:t> </a:t>
            </a:r>
            <a:r>
              <a:rPr lang="en-US" dirty="0" err="1"/>
              <a:t>oglašeni</a:t>
            </a:r>
            <a:r>
              <a:rPr lang="en-US" dirty="0"/>
              <a:t> </a:t>
            </a:r>
            <a:r>
              <a:rPr lang="en-US" dirty="0" err="1"/>
              <a:t>krivim</a:t>
            </a:r>
            <a:r>
              <a:rPr lang="en-US" dirty="0"/>
              <a:t> ne </a:t>
            </a:r>
            <a:r>
              <a:rPr lang="en-US" dirty="0" err="1"/>
              <a:t>mogu</a:t>
            </a:r>
            <a:r>
              <a:rPr lang="en-US" dirty="0"/>
              <a:t> </a:t>
            </a:r>
            <a:r>
              <a:rPr lang="en-US" dirty="0" err="1"/>
              <a:t>predstavljati</a:t>
            </a:r>
            <a:r>
              <a:rPr lang="en-US" dirty="0"/>
              <a:t> </a:t>
            </a:r>
            <a:r>
              <a:rPr lang="en-US" dirty="0" err="1"/>
              <a:t>dokaz</a:t>
            </a:r>
            <a:r>
              <a:rPr lang="en-US" dirty="0"/>
              <a:t> da je </a:t>
            </a:r>
            <a:r>
              <a:rPr lang="en-US" dirty="0" err="1"/>
              <a:t>optuženi</a:t>
            </a:r>
            <a:r>
              <a:rPr lang="en-US" dirty="0"/>
              <a:t> </a:t>
            </a:r>
            <a:r>
              <a:rPr lang="en-US" dirty="0" err="1"/>
              <a:t>učinio</a:t>
            </a:r>
            <a:r>
              <a:rPr lang="en-US" dirty="0"/>
              <a:t> </a:t>
            </a:r>
            <a:r>
              <a:rPr lang="en-US" dirty="0" err="1"/>
              <a:t>isto</a:t>
            </a:r>
            <a:r>
              <a:rPr lang="en-US" dirty="0"/>
              <a:t> </a:t>
            </a:r>
            <a:r>
              <a:rPr lang="en-US" dirty="0" err="1"/>
              <a:t>krivično</a:t>
            </a:r>
            <a:r>
              <a:rPr lang="en-US" dirty="0"/>
              <a:t> </a:t>
            </a:r>
            <a:r>
              <a:rPr lang="en-US" dirty="0" err="1"/>
              <a:t>djelo</a:t>
            </a:r>
            <a:r>
              <a:rPr lang="en-US" dirty="0"/>
              <a:t> </a:t>
            </a:r>
            <a:r>
              <a:rPr lang="en-US" dirty="0" err="1"/>
              <a:t>za</a:t>
            </a:r>
            <a:r>
              <a:rPr lang="en-US" dirty="0"/>
              <a:t> </a:t>
            </a:r>
            <a:r>
              <a:rPr lang="en-US" dirty="0" err="1"/>
              <a:t>koje</a:t>
            </a:r>
            <a:r>
              <a:rPr lang="en-US" dirty="0"/>
              <a:t> se </a:t>
            </a:r>
            <a:r>
              <a:rPr lang="en-US" dirty="0" err="1"/>
              <a:t>protiv</a:t>
            </a:r>
            <a:r>
              <a:rPr lang="en-US" dirty="0"/>
              <a:t> </a:t>
            </a:r>
            <a:r>
              <a:rPr lang="en-US" dirty="0" err="1"/>
              <a:t>njega</a:t>
            </a:r>
            <a:r>
              <a:rPr lang="en-US" dirty="0"/>
              <a:t> </a:t>
            </a:r>
            <a:r>
              <a:rPr lang="en-US" dirty="0" err="1"/>
              <a:t>vodi</a:t>
            </a:r>
            <a:r>
              <a:rPr lang="en-US" dirty="0"/>
              <a:t> </a:t>
            </a:r>
            <a:r>
              <a:rPr lang="en-US" dirty="0" err="1"/>
              <a:t>drugi</a:t>
            </a:r>
            <a:r>
              <a:rPr lang="en-US" dirty="0"/>
              <a:t> </a:t>
            </a:r>
            <a:r>
              <a:rPr lang="en-US" dirty="0" err="1"/>
              <a:t>krivični</a:t>
            </a:r>
            <a:r>
              <a:rPr lang="en-US" dirty="0"/>
              <a:t> </a:t>
            </a:r>
            <a:r>
              <a:rPr lang="en-US" dirty="0" err="1"/>
              <a:t>postupak</a:t>
            </a:r>
            <a:r>
              <a:rPr lang="en-US" dirty="0"/>
              <a:t>, bez </a:t>
            </a:r>
            <a:r>
              <a:rPr lang="en-US" dirty="0" err="1"/>
              <a:t>obzira</a:t>
            </a:r>
            <a:r>
              <a:rPr lang="en-US" dirty="0"/>
              <a:t> </a:t>
            </a:r>
            <a:r>
              <a:rPr lang="en-US" dirty="0" err="1"/>
              <a:t>što</a:t>
            </a:r>
            <a:r>
              <a:rPr lang="en-US" dirty="0"/>
              <a:t> se </a:t>
            </a:r>
            <a:r>
              <a:rPr lang="en-US" dirty="0" err="1"/>
              <a:t>i</a:t>
            </a:r>
            <a:r>
              <a:rPr lang="en-US" dirty="0"/>
              <a:t> on </a:t>
            </a:r>
            <a:r>
              <a:rPr lang="en-US" dirty="0" err="1"/>
              <a:t>pominje</a:t>
            </a:r>
            <a:r>
              <a:rPr lang="en-US" dirty="0"/>
              <a:t> u </a:t>
            </a:r>
            <a:r>
              <a:rPr lang="en-US" dirty="0" err="1"/>
              <a:t>tim</a:t>
            </a:r>
            <a:r>
              <a:rPr lang="en-US" dirty="0"/>
              <a:t> </a:t>
            </a:r>
            <a:r>
              <a:rPr lang="en-US" dirty="0" err="1"/>
              <a:t>opisima</a:t>
            </a:r>
            <a:r>
              <a:rPr lang="en-US" dirty="0"/>
              <a:t> </a:t>
            </a:r>
            <a:r>
              <a:rPr lang="en-US" dirty="0" err="1"/>
              <a:t>krivičnih</a:t>
            </a:r>
            <a:r>
              <a:rPr lang="en-US" dirty="0"/>
              <a:t> </a:t>
            </a:r>
            <a:r>
              <a:rPr lang="en-US" dirty="0" err="1"/>
              <a:t>djela</a:t>
            </a:r>
            <a:r>
              <a:rPr lang="en-US" dirty="0"/>
              <a:t> </a:t>
            </a:r>
            <a:r>
              <a:rPr lang="en-US" dirty="0" err="1"/>
              <a:t>iz</a:t>
            </a:r>
            <a:r>
              <a:rPr lang="en-US" dirty="0"/>
              <a:t> </a:t>
            </a:r>
            <a:r>
              <a:rPr lang="en-US" dirty="0" err="1"/>
              <a:t>pomenutih</a:t>
            </a:r>
            <a:r>
              <a:rPr lang="en-US" dirty="0"/>
              <a:t> </a:t>
            </a:r>
            <a:r>
              <a:rPr lang="en-US" dirty="0" err="1"/>
              <a:t>pravomoćnih</a:t>
            </a:r>
            <a:r>
              <a:rPr lang="en-US" dirty="0"/>
              <a:t> </a:t>
            </a:r>
            <a:r>
              <a:rPr lang="en-US" dirty="0" err="1"/>
              <a:t>presuda</a:t>
            </a:r>
            <a:r>
              <a:rPr lang="en-US" dirty="0"/>
              <a:t>. </a:t>
            </a:r>
            <a:r>
              <a:rPr lang="bs-Latn-BA" dirty="0" smtClean="0"/>
              <a:t>(</a:t>
            </a:r>
            <a:r>
              <a:rPr lang="en-US" dirty="0" err="1" smtClean="0"/>
              <a:t>član</a:t>
            </a:r>
            <a:r>
              <a:rPr lang="en-US" dirty="0" smtClean="0"/>
              <a:t> </a:t>
            </a:r>
            <a:r>
              <a:rPr lang="en-US" dirty="0"/>
              <a:t>295. </a:t>
            </a:r>
            <a:r>
              <a:rPr lang="en-US" dirty="0" err="1"/>
              <a:t>stav</a:t>
            </a:r>
            <a:r>
              <a:rPr lang="en-US" dirty="0"/>
              <a:t> 1. ZKP </a:t>
            </a:r>
            <a:r>
              <a:rPr lang="en-US" dirty="0" err="1" smtClean="0"/>
              <a:t>FBiH</a:t>
            </a:r>
            <a:r>
              <a:rPr lang="bs-Latn-BA" dirty="0" smtClean="0"/>
              <a:t>..)</a:t>
            </a:r>
            <a:endParaRPr lang="en-US" dirty="0"/>
          </a:p>
          <a:p>
            <a:pPr marL="0" indent="0">
              <a:buNone/>
            </a:pPr>
            <a:r>
              <a:rPr lang="en-US" b="1" dirty="0" err="1"/>
              <a:t>Rješenje</a:t>
            </a:r>
            <a:r>
              <a:rPr lang="en-US" b="1" dirty="0"/>
              <a:t> </a:t>
            </a:r>
            <a:r>
              <a:rPr lang="en-US" b="1" dirty="0" err="1"/>
              <a:t>Vrhovnog</a:t>
            </a:r>
            <a:r>
              <a:rPr lang="en-US" b="1" dirty="0"/>
              <a:t> </a:t>
            </a:r>
            <a:r>
              <a:rPr lang="en-US" b="1" dirty="0" err="1"/>
              <a:t>suda</a:t>
            </a:r>
            <a:r>
              <a:rPr lang="en-US" b="1" dirty="0"/>
              <a:t> </a:t>
            </a:r>
            <a:r>
              <a:rPr lang="en-US" b="1" dirty="0" err="1"/>
              <a:t>FBiH</a:t>
            </a:r>
            <a:r>
              <a:rPr lang="en-US" b="1" dirty="0"/>
              <a:t>, </a:t>
            </a:r>
            <a:r>
              <a:rPr lang="en-US" b="1" dirty="0" err="1"/>
              <a:t>broj</a:t>
            </a:r>
            <a:r>
              <a:rPr lang="en-US" b="1" dirty="0"/>
              <a:t> 04 0 K 004818 15 </a:t>
            </a:r>
            <a:r>
              <a:rPr lang="en-US" b="1" dirty="0" err="1"/>
              <a:t>Kž</a:t>
            </a:r>
            <a:r>
              <a:rPr lang="en-US" b="1" dirty="0"/>
              <a:t> 7 od 07.07.2016. </a:t>
            </a:r>
            <a:r>
              <a:rPr lang="en-US" b="1" dirty="0" err="1"/>
              <a:t>godine</a:t>
            </a:r>
            <a:r>
              <a:rPr lang="en-US" b="1" dirty="0"/>
              <a:t> </a:t>
            </a:r>
            <a:endParaRPr lang="en-US" dirty="0"/>
          </a:p>
          <a:p>
            <a:endParaRPr lang="en-US" dirty="0"/>
          </a:p>
        </p:txBody>
      </p:sp>
    </p:spTree>
    <p:extLst>
      <p:ext uri="{BB962C8B-B14F-4D97-AF65-F5344CB8AC3E}">
        <p14:creationId xmlns:p14="http://schemas.microsoft.com/office/powerpoint/2010/main" val="3851338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Dokazna snaga činjeničnih utvrđenja u </a:t>
            </a:r>
            <a:r>
              <a:rPr lang="hr-BA" dirty="0" err="1" smtClean="0"/>
              <a:t>regionu</a:t>
            </a:r>
            <a:r>
              <a:rPr lang="hr-BA" dirty="0" smtClean="0"/>
              <a:t> (isti stav)</a:t>
            </a:r>
            <a:endParaRPr lang="hr-BA" dirty="0"/>
          </a:p>
        </p:txBody>
      </p:sp>
      <p:sp>
        <p:nvSpPr>
          <p:cNvPr id="3" name="Content Placeholder 2"/>
          <p:cNvSpPr>
            <a:spLocks noGrp="1"/>
          </p:cNvSpPr>
          <p:nvPr>
            <p:ph idx="1"/>
          </p:nvPr>
        </p:nvSpPr>
        <p:spPr/>
        <p:txBody>
          <a:bodyPr>
            <a:normAutofit fontScale="92500" lnSpcReduction="20000"/>
          </a:bodyPr>
          <a:lstStyle/>
          <a:p>
            <a:pPr>
              <a:buFontTx/>
              <a:buChar char="-"/>
            </a:pPr>
            <a:r>
              <a:rPr lang="hr-BA" dirty="0" smtClean="0"/>
              <a:t>Zbog izostanka jasnih zakonskih odredbi o korištenju činjeničnih utvrđenja iz presuda o usvajanju sporazuma o priznanju krivnje, sudska praksa je ta koja tumači njihovu dokaznu upotrebljivost</a:t>
            </a:r>
          </a:p>
          <a:p>
            <a:pPr>
              <a:buFontTx/>
              <a:buChar char="-"/>
            </a:pPr>
            <a:r>
              <a:rPr lang="hr-BA" i="1" dirty="0" smtClean="0"/>
              <a:t>„Kod presude kojom se usvaja sporazum o priznanju krivnje, činjenična utvrđenja izreke se moraju restriktivno tumačiti i koristiti, ovo tim prije jer je kontradiktorni postupak izostao, zbog čega se bitnim činjenicama mogu smatrati samo one koje se odnose na bitne elemente krivičnog djela za koje je okrivljeni u sporazumu o priznanju krivnje oglašen krivim”</a:t>
            </a:r>
          </a:p>
          <a:p>
            <a:pPr marL="0" indent="0" algn="r">
              <a:buNone/>
            </a:pPr>
            <a:r>
              <a:rPr lang="hr-BA" dirty="0" smtClean="0"/>
              <a:t>Presuda Apelacionog suda u Beogradu, Kž 1 Po1 18/2014 od 10.10.2014</a:t>
            </a:r>
            <a:r>
              <a:rPr lang="hr-BA" dirty="0" smtClean="0"/>
              <a:t>.</a:t>
            </a:r>
          </a:p>
          <a:p>
            <a:pPr marL="0" indent="0" algn="just">
              <a:buNone/>
            </a:pPr>
            <a:r>
              <a:rPr lang="hr-BA" dirty="0" smtClean="0"/>
              <a:t>U praksi tužioci predlažu čitanje sporazuma u predmetima protiv saoptuženih, a presude se ne predlažu kao dokazi</a:t>
            </a:r>
            <a:r>
              <a:rPr lang="hr-BA" dirty="0" smtClean="0"/>
              <a:t> </a:t>
            </a:r>
            <a:endParaRPr lang="hr-BA" dirty="0"/>
          </a:p>
        </p:txBody>
      </p:sp>
    </p:spTree>
    <p:extLst>
      <p:ext uri="{BB962C8B-B14F-4D97-AF65-F5344CB8AC3E}">
        <p14:creationId xmlns:p14="http://schemas.microsoft.com/office/powerpoint/2010/main" val="429327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600" b="1" dirty="0" err="1"/>
              <a:t>Rješenje</a:t>
            </a:r>
            <a:r>
              <a:rPr lang="en-US" sz="3600" b="1" dirty="0"/>
              <a:t> </a:t>
            </a:r>
            <a:r>
              <a:rPr lang="en-US" sz="3600" b="1" dirty="0" err="1"/>
              <a:t>Vrhovnog</a:t>
            </a:r>
            <a:r>
              <a:rPr lang="en-US" sz="3600" b="1" dirty="0"/>
              <a:t> </a:t>
            </a:r>
            <a:r>
              <a:rPr lang="en-US" sz="3600" b="1" dirty="0" err="1"/>
              <a:t>suda</a:t>
            </a:r>
            <a:r>
              <a:rPr lang="en-US" sz="3600" b="1" dirty="0"/>
              <a:t> </a:t>
            </a:r>
            <a:r>
              <a:rPr lang="en-US" sz="3600" b="1" dirty="0" err="1"/>
              <a:t>FBiH</a:t>
            </a:r>
            <a:r>
              <a:rPr lang="en-US" sz="3600" b="1" dirty="0"/>
              <a:t>, </a:t>
            </a:r>
            <a:r>
              <a:rPr lang="en-US" sz="3600" b="1" dirty="0" err="1"/>
              <a:t>broj</a:t>
            </a:r>
            <a:r>
              <a:rPr lang="en-US" sz="3600" b="1" dirty="0"/>
              <a:t> 09 0 K 024016 16 </a:t>
            </a:r>
            <a:r>
              <a:rPr lang="en-US" sz="3600" b="1" dirty="0" err="1"/>
              <a:t>Kž</a:t>
            </a:r>
            <a:r>
              <a:rPr lang="en-US" sz="3600" b="1" dirty="0"/>
              <a:t> 11 od 09.02.2017. </a:t>
            </a:r>
            <a:r>
              <a:rPr lang="en-US" sz="3600" b="1" dirty="0" err="1"/>
              <a:t>godine</a:t>
            </a:r>
            <a:r>
              <a:rPr lang="en-US" sz="3600" b="1" dirty="0"/>
              <a:t> </a:t>
            </a:r>
            <a:r>
              <a:rPr lang="bs-Latn-BA" sz="3600" b="1" dirty="0" smtClean="0"/>
              <a:t/>
            </a:r>
            <a:br>
              <a:rPr lang="bs-Latn-BA" sz="3600" b="1" dirty="0" smtClean="0"/>
            </a:br>
            <a:r>
              <a:rPr lang="bs-Latn-BA" sz="3600" b="1" dirty="0" smtClean="0"/>
              <a:t>Presude po sporazumu moraju biti obrazložene </a:t>
            </a:r>
            <a:r>
              <a:rPr lang="en-US" sz="3600" dirty="0"/>
              <a:t/>
            </a:r>
            <a:br>
              <a:rPr lang="en-US" sz="3600" dirty="0"/>
            </a:br>
            <a:endParaRPr lang="en-US" sz="3600" dirty="0"/>
          </a:p>
        </p:txBody>
      </p:sp>
      <p:sp>
        <p:nvSpPr>
          <p:cNvPr id="3" name="Content Placeholder 2"/>
          <p:cNvSpPr>
            <a:spLocks noGrp="1"/>
          </p:cNvSpPr>
          <p:nvPr>
            <p:ph idx="1"/>
          </p:nvPr>
        </p:nvSpPr>
        <p:spPr/>
        <p:txBody>
          <a:bodyPr>
            <a:normAutofit lnSpcReduction="10000"/>
          </a:bodyPr>
          <a:lstStyle/>
          <a:p>
            <a:endParaRPr lang="en-US" dirty="0"/>
          </a:p>
          <a:p>
            <a:pPr algn="just"/>
            <a:r>
              <a:rPr lang="en-US" dirty="0"/>
              <a:t>S </a:t>
            </a:r>
            <a:r>
              <a:rPr lang="en-US" dirty="0" err="1"/>
              <a:t>obzirom</a:t>
            </a:r>
            <a:r>
              <a:rPr lang="en-US" dirty="0"/>
              <a:t> da je </a:t>
            </a:r>
            <a:r>
              <a:rPr lang="en-US" dirty="0" err="1"/>
              <a:t>prvostupanjski</a:t>
            </a:r>
            <a:r>
              <a:rPr lang="en-US" dirty="0"/>
              <a:t> </a:t>
            </a:r>
            <a:r>
              <a:rPr lang="en-US" dirty="0" err="1"/>
              <a:t>sud</a:t>
            </a:r>
            <a:r>
              <a:rPr lang="en-US" dirty="0"/>
              <a:t> </a:t>
            </a:r>
            <a:r>
              <a:rPr lang="en-US" dirty="0" err="1"/>
              <a:t>propustio</a:t>
            </a:r>
            <a:r>
              <a:rPr lang="en-US" dirty="0"/>
              <a:t> </a:t>
            </a:r>
            <a:r>
              <a:rPr lang="en-US" dirty="0" err="1"/>
              <a:t>određeno</a:t>
            </a:r>
            <a:r>
              <a:rPr lang="en-US" dirty="0"/>
              <a:t> </a:t>
            </a:r>
            <a:r>
              <a:rPr lang="en-US" dirty="0" err="1"/>
              <a:t>navesti</a:t>
            </a:r>
            <a:r>
              <a:rPr lang="en-US" dirty="0"/>
              <a:t> </a:t>
            </a:r>
            <a:r>
              <a:rPr lang="en-US" dirty="0" err="1"/>
              <a:t>koji</a:t>
            </a:r>
            <a:r>
              <a:rPr lang="en-US" dirty="0"/>
              <a:t> je od </a:t>
            </a:r>
            <a:r>
              <a:rPr lang="en-US" dirty="0" err="1"/>
              <a:t>dokaza</a:t>
            </a:r>
            <a:r>
              <a:rPr lang="en-US" dirty="0"/>
              <a:t> </a:t>
            </a:r>
            <a:r>
              <a:rPr lang="en-US" dirty="0" err="1"/>
              <a:t>predočenih</a:t>
            </a:r>
            <a:r>
              <a:rPr lang="en-US" dirty="0"/>
              <a:t> od </a:t>
            </a:r>
            <a:r>
              <a:rPr lang="en-US" dirty="0" err="1"/>
              <a:t>strane</a:t>
            </a:r>
            <a:r>
              <a:rPr lang="en-US" dirty="0"/>
              <a:t> </a:t>
            </a:r>
            <a:r>
              <a:rPr lang="en-US" dirty="0" err="1"/>
              <a:t>tužiteljstva</a:t>
            </a:r>
            <a:r>
              <a:rPr lang="en-US" dirty="0"/>
              <a:t> </a:t>
            </a:r>
            <a:r>
              <a:rPr lang="en-US" dirty="0" err="1"/>
              <a:t>na</a:t>
            </a:r>
            <a:r>
              <a:rPr lang="en-US" dirty="0"/>
              <a:t> </a:t>
            </a:r>
            <a:r>
              <a:rPr lang="en-US" dirty="0" err="1"/>
              <a:t>ročištu</a:t>
            </a:r>
            <a:r>
              <a:rPr lang="en-US" dirty="0"/>
              <a:t> </a:t>
            </a:r>
            <a:r>
              <a:rPr lang="en-US" dirty="0" err="1"/>
              <a:t>za</a:t>
            </a:r>
            <a:r>
              <a:rPr lang="en-US" dirty="0"/>
              <a:t> </a:t>
            </a:r>
            <a:r>
              <a:rPr lang="en-US" dirty="0" err="1"/>
              <a:t>razmatranje</a:t>
            </a:r>
            <a:r>
              <a:rPr lang="en-US" dirty="0"/>
              <a:t> </a:t>
            </a:r>
            <a:r>
              <a:rPr lang="en-US" dirty="0" err="1"/>
              <a:t>Sporazuma</a:t>
            </a:r>
            <a:r>
              <a:rPr lang="en-US" dirty="0"/>
              <a:t> o </a:t>
            </a:r>
            <a:r>
              <a:rPr lang="en-US" dirty="0" err="1"/>
              <a:t>priznaju</a:t>
            </a:r>
            <a:r>
              <a:rPr lang="en-US" dirty="0"/>
              <a:t> </a:t>
            </a:r>
            <a:r>
              <a:rPr lang="en-US" dirty="0" err="1"/>
              <a:t>krivice</a:t>
            </a:r>
            <a:r>
              <a:rPr lang="en-US" dirty="0"/>
              <a:t> </a:t>
            </a:r>
            <a:r>
              <a:rPr lang="en-US" dirty="0" err="1"/>
              <a:t>i</a:t>
            </a:r>
            <a:r>
              <a:rPr lang="en-US" dirty="0"/>
              <a:t> </a:t>
            </a:r>
            <a:r>
              <a:rPr lang="en-US" dirty="0" err="1"/>
              <a:t>zbog</a:t>
            </a:r>
            <a:r>
              <a:rPr lang="en-US" dirty="0"/>
              <a:t> </a:t>
            </a:r>
            <a:r>
              <a:rPr lang="en-US" dirty="0" err="1"/>
              <a:t>čega</a:t>
            </a:r>
            <a:r>
              <a:rPr lang="en-US" dirty="0"/>
              <a:t> </a:t>
            </a:r>
            <a:r>
              <a:rPr lang="en-US" dirty="0" err="1"/>
              <a:t>potkrjepljuju</a:t>
            </a:r>
            <a:r>
              <a:rPr lang="en-US" dirty="0"/>
              <a:t> </a:t>
            </a:r>
            <a:r>
              <a:rPr lang="en-US" dirty="0" err="1"/>
              <a:t>njegov</a:t>
            </a:r>
            <a:r>
              <a:rPr lang="en-US" dirty="0"/>
              <a:t> </a:t>
            </a:r>
            <a:r>
              <a:rPr lang="en-US" dirty="0" err="1"/>
              <a:t>zaključak</a:t>
            </a:r>
            <a:r>
              <a:rPr lang="en-US" dirty="0"/>
              <a:t> da </a:t>
            </a:r>
            <a:r>
              <a:rPr lang="en-US" dirty="0" err="1"/>
              <a:t>postoji</a:t>
            </a:r>
            <a:r>
              <a:rPr lang="en-US" dirty="0"/>
              <a:t> </a:t>
            </a:r>
            <a:r>
              <a:rPr lang="en-US" dirty="0" err="1"/>
              <a:t>dovoljno</a:t>
            </a:r>
            <a:r>
              <a:rPr lang="en-US" dirty="0"/>
              <a:t> </a:t>
            </a:r>
            <a:r>
              <a:rPr lang="en-US" dirty="0" err="1"/>
              <a:t>dokaza</a:t>
            </a:r>
            <a:r>
              <a:rPr lang="en-US" dirty="0"/>
              <a:t> o </a:t>
            </a:r>
            <a:r>
              <a:rPr lang="en-US" dirty="0" err="1"/>
              <a:t>krivnji</a:t>
            </a:r>
            <a:r>
              <a:rPr lang="en-US" dirty="0"/>
              <a:t> </a:t>
            </a:r>
            <a:r>
              <a:rPr lang="en-US" dirty="0" err="1"/>
              <a:t>optuženih</a:t>
            </a:r>
            <a:r>
              <a:rPr lang="en-US" dirty="0"/>
              <a:t>, </a:t>
            </a:r>
            <a:r>
              <a:rPr lang="en-US" dirty="0" err="1"/>
              <a:t>evidentno</a:t>
            </a:r>
            <a:r>
              <a:rPr lang="en-US" dirty="0"/>
              <a:t> je </a:t>
            </a:r>
            <a:r>
              <a:rPr lang="en-US" dirty="0" err="1"/>
              <a:t>ovakvo</a:t>
            </a:r>
            <a:r>
              <a:rPr lang="en-US" dirty="0"/>
              <a:t> </a:t>
            </a:r>
            <a:r>
              <a:rPr lang="en-US" dirty="0" err="1"/>
              <a:t>obrazloženje</a:t>
            </a:r>
            <a:r>
              <a:rPr lang="en-US" dirty="0"/>
              <a:t> </a:t>
            </a:r>
            <a:r>
              <a:rPr lang="en-US" dirty="0" err="1"/>
              <a:t>suda</a:t>
            </a:r>
            <a:r>
              <a:rPr lang="en-US" dirty="0"/>
              <a:t> </a:t>
            </a:r>
            <a:r>
              <a:rPr lang="en-US" dirty="0" err="1"/>
              <a:t>nema</a:t>
            </a:r>
            <a:r>
              <a:rPr lang="en-US" dirty="0"/>
              <a:t> </a:t>
            </a:r>
            <a:r>
              <a:rPr lang="en-US" dirty="0" err="1"/>
              <a:t>razloga</a:t>
            </a:r>
            <a:r>
              <a:rPr lang="en-US" dirty="0"/>
              <a:t> o </a:t>
            </a:r>
            <a:r>
              <a:rPr lang="en-US" dirty="0" err="1"/>
              <a:t>odlučnim</a:t>
            </a:r>
            <a:r>
              <a:rPr lang="en-US" dirty="0"/>
              <a:t> </a:t>
            </a:r>
            <a:r>
              <a:rPr lang="en-US" dirty="0" err="1"/>
              <a:t>činjenicama</a:t>
            </a:r>
            <a:r>
              <a:rPr lang="en-US" dirty="0"/>
              <a:t> </a:t>
            </a:r>
            <a:r>
              <a:rPr lang="en-US" dirty="0" err="1"/>
              <a:t>i</a:t>
            </a:r>
            <a:r>
              <a:rPr lang="en-US" dirty="0"/>
              <a:t> </a:t>
            </a:r>
            <a:r>
              <a:rPr lang="en-US" dirty="0" err="1"/>
              <a:t>tako</a:t>
            </a:r>
            <a:r>
              <a:rPr lang="en-US" dirty="0"/>
              <a:t> je u </a:t>
            </a:r>
            <a:r>
              <a:rPr lang="en-US" dirty="0" err="1"/>
              <a:t>suprotnosti</a:t>
            </a:r>
            <a:r>
              <a:rPr lang="en-US" dirty="0"/>
              <a:t> </a:t>
            </a:r>
            <a:r>
              <a:rPr lang="en-US" dirty="0" err="1"/>
              <a:t>sa</a:t>
            </a:r>
            <a:r>
              <a:rPr lang="en-US" dirty="0"/>
              <a:t> </a:t>
            </a:r>
            <a:r>
              <a:rPr lang="en-US" dirty="0" err="1"/>
              <a:t>odredbom</a:t>
            </a:r>
            <a:r>
              <a:rPr lang="en-US" dirty="0"/>
              <a:t> </a:t>
            </a:r>
            <a:r>
              <a:rPr lang="en-US" dirty="0" err="1"/>
              <a:t>članka</a:t>
            </a:r>
            <a:r>
              <a:rPr lang="en-US" dirty="0"/>
              <a:t> 305. </a:t>
            </a:r>
            <a:r>
              <a:rPr lang="en-US" dirty="0" err="1"/>
              <a:t>stavak</a:t>
            </a:r>
            <a:r>
              <a:rPr lang="en-US" dirty="0"/>
              <a:t> 7. ZKP </a:t>
            </a:r>
            <a:r>
              <a:rPr lang="en-US" dirty="0" err="1"/>
              <a:t>FBiH</a:t>
            </a:r>
            <a:r>
              <a:rPr lang="en-US" dirty="0"/>
              <a:t>, </a:t>
            </a:r>
            <a:r>
              <a:rPr lang="en-US" dirty="0" err="1"/>
              <a:t>čime</a:t>
            </a:r>
            <a:r>
              <a:rPr lang="en-US" dirty="0"/>
              <a:t> je </a:t>
            </a:r>
            <a:r>
              <a:rPr lang="en-US" dirty="0" err="1"/>
              <a:t>prvostupanjski</a:t>
            </a:r>
            <a:r>
              <a:rPr lang="en-US" dirty="0"/>
              <a:t> </a:t>
            </a:r>
            <a:r>
              <a:rPr lang="en-US" dirty="0" err="1"/>
              <a:t>sud</a:t>
            </a:r>
            <a:r>
              <a:rPr lang="en-US" dirty="0"/>
              <a:t> </a:t>
            </a:r>
            <a:r>
              <a:rPr lang="en-US" dirty="0" err="1"/>
              <a:t>počinio</a:t>
            </a:r>
            <a:r>
              <a:rPr lang="en-US" dirty="0"/>
              <a:t> </a:t>
            </a:r>
            <a:r>
              <a:rPr lang="en-US" b="1" dirty="0" err="1"/>
              <a:t>bitnu</a:t>
            </a:r>
            <a:r>
              <a:rPr lang="en-US" b="1" dirty="0"/>
              <a:t> </a:t>
            </a:r>
            <a:r>
              <a:rPr lang="en-US" b="1" dirty="0" err="1"/>
              <a:t>povredu</a:t>
            </a:r>
            <a:r>
              <a:rPr lang="en-US" b="1" dirty="0"/>
              <a:t> </a:t>
            </a:r>
            <a:r>
              <a:rPr lang="en-US" b="1" dirty="0" err="1"/>
              <a:t>odredaba</a:t>
            </a:r>
            <a:r>
              <a:rPr lang="en-US" b="1" dirty="0"/>
              <a:t> </a:t>
            </a:r>
            <a:r>
              <a:rPr lang="en-US" b="1" dirty="0" err="1"/>
              <a:t>kaznenog</a:t>
            </a:r>
            <a:r>
              <a:rPr lang="en-US" b="1" dirty="0"/>
              <a:t> </a:t>
            </a:r>
            <a:r>
              <a:rPr lang="en-US" b="1" dirty="0" err="1"/>
              <a:t>postupka</a:t>
            </a:r>
            <a:r>
              <a:rPr lang="en-US" b="1" dirty="0"/>
              <a:t> </a:t>
            </a:r>
            <a:r>
              <a:rPr lang="en-US" dirty="0" err="1"/>
              <a:t>iz</a:t>
            </a:r>
            <a:r>
              <a:rPr lang="en-US" dirty="0"/>
              <a:t> </a:t>
            </a:r>
            <a:r>
              <a:rPr lang="en-US" dirty="0" err="1"/>
              <a:t>članka</a:t>
            </a:r>
            <a:r>
              <a:rPr lang="en-US" dirty="0"/>
              <a:t> 312. </a:t>
            </a:r>
            <a:r>
              <a:rPr lang="en-US" dirty="0" err="1"/>
              <a:t>stav</a:t>
            </a:r>
            <a:r>
              <a:rPr lang="en-US" dirty="0"/>
              <a:t> 1. </a:t>
            </a:r>
            <a:r>
              <a:rPr lang="en-US" dirty="0" err="1"/>
              <a:t>točka</a:t>
            </a:r>
            <a:r>
              <a:rPr lang="en-US" dirty="0"/>
              <a:t> k) ZKP </a:t>
            </a:r>
            <a:r>
              <a:rPr lang="en-US" dirty="0" err="1"/>
              <a:t>FBiH</a:t>
            </a:r>
            <a:r>
              <a:rPr lang="en-US" dirty="0"/>
              <a:t>.“ </a:t>
            </a:r>
          </a:p>
          <a:p>
            <a:endParaRPr lang="en-US" dirty="0"/>
          </a:p>
        </p:txBody>
      </p:sp>
    </p:spTree>
    <p:extLst>
      <p:ext uri="{BB962C8B-B14F-4D97-AF65-F5344CB8AC3E}">
        <p14:creationId xmlns:p14="http://schemas.microsoft.com/office/powerpoint/2010/main" val="81695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Regionalna rješenja</a:t>
            </a:r>
            <a:endParaRPr lang="hr-BA" dirty="0"/>
          </a:p>
        </p:txBody>
      </p:sp>
      <p:sp>
        <p:nvSpPr>
          <p:cNvPr id="3" name="Content Placeholder 2"/>
          <p:cNvSpPr>
            <a:spLocks noGrp="1"/>
          </p:cNvSpPr>
          <p:nvPr>
            <p:ph idx="1"/>
          </p:nvPr>
        </p:nvSpPr>
        <p:spPr/>
        <p:txBody>
          <a:bodyPr>
            <a:normAutofit fontScale="77500" lnSpcReduction="20000"/>
          </a:bodyPr>
          <a:lstStyle/>
          <a:p>
            <a:endParaRPr lang="hr-BA" dirty="0" smtClean="0"/>
          </a:p>
          <a:p>
            <a:r>
              <a:rPr lang="hr-BA" dirty="0" smtClean="0"/>
              <a:t>Zakon o krivičnom postupku Republike Srbije (detaljnije reguliše pitanja pregovaranja, </a:t>
            </a:r>
            <a:r>
              <a:rPr lang="hr-BA" dirty="0" smtClean="0"/>
              <a:t>3 vrste sporazuma: o priznanju k.d, o svjedočenju okrivljenog i svjedočenju osuđenog; odlaganje k.p., može izmijeniti pravnu kvalifikaciju)</a:t>
            </a:r>
            <a:endParaRPr lang="hr-BA" dirty="0" smtClean="0"/>
          </a:p>
          <a:p>
            <a:r>
              <a:rPr lang="hr-BA" dirty="0" smtClean="0"/>
              <a:t>Zakon o krivičnom Republike Hrvatske (čl. 359 do 364, obavezna odbrana, pregovaranja moguće najkasnije u stadiju optuživanja, najčešće u prethodnom postupku)</a:t>
            </a:r>
          </a:p>
          <a:p>
            <a:r>
              <a:rPr lang="hr-BA" dirty="0" smtClean="0"/>
              <a:t>Italija (ograničena visina kazne do 2 godine zatvora, pravne posljedice osude povoljnije)</a:t>
            </a:r>
          </a:p>
          <a:p>
            <a:r>
              <a:rPr lang="hr-BA" dirty="0" smtClean="0"/>
              <a:t>Njemačka (aktivna uloga suda kod pregovaranja, može se pregovorima eliminisati jedno od više krivičnih djela, sud daje prijedlog raspona kazni, faktički obraća se optuženom nudeći mu blažu kaznu pod uslovom da da priznanja, ne smije se iznuđivati priznanje a izrečena kazna mora biti adekvatna stepenu krivnje- standardi Ustavnog suda)</a:t>
            </a:r>
          </a:p>
        </p:txBody>
      </p:sp>
    </p:spTree>
    <p:extLst>
      <p:ext uri="{BB962C8B-B14F-4D97-AF65-F5344CB8AC3E}">
        <p14:creationId xmlns:p14="http://schemas.microsoft.com/office/powerpoint/2010/main" val="551228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Podaci o zaključenim sporazumima</a:t>
            </a:r>
            <a:endParaRPr lang="hr-BA" dirty="0"/>
          </a:p>
        </p:txBody>
      </p:sp>
      <p:sp>
        <p:nvSpPr>
          <p:cNvPr id="3" name="Content Placeholder 2"/>
          <p:cNvSpPr>
            <a:spLocks noGrp="1"/>
          </p:cNvSpPr>
          <p:nvPr>
            <p:ph idx="1"/>
          </p:nvPr>
        </p:nvSpPr>
        <p:spPr/>
        <p:txBody>
          <a:bodyPr>
            <a:normAutofit fontScale="92500" lnSpcReduction="20000"/>
          </a:bodyPr>
          <a:lstStyle/>
          <a:p>
            <a:pPr algn="just"/>
            <a:r>
              <a:rPr lang="en-CA" b="1" dirty="0"/>
              <a:t>U 2004.</a:t>
            </a:r>
            <a:r>
              <a:rPr lang="en-CA" dirty="0"/>
              <a:t> </a:t>
            </a:r>
            <a:r>
              <a:rPr lang="en-CA" dirty="0" err="1"/>
              <a:t>predloženo</a:t>
            </a:r>
            <a:r>
              <a:rPr lang="en-CA" dirty="0"/>
              <a:t> je </a:t>
            </a:r>
            <a:r>
              <a:rPr lang="en-CA" dirty="0" err="1"/>
              <a:t>u</a:t>
            </a:r>
            <a:r>
              <a:rPr lang="en-CA" b="1" dirty="0" err="1"/>
              <a:t>kupno</a:t>
            </a:r>
            <a:r>
              <a:rPr lang="en-CA" b="1" dirty="0"/>
              <a:t> 1473 </a:t>
            </a:r>
            <a:r>
              <a:rPr lang="en-CA" b="1" dirty="0" err="1" smtClean="0"/>
              <a:t>sporazuma</a:t>
            </a:r>
            <a:r>
              <a:rPr lang="hr-BA" b="1" dirty="0" smtClean="0"/>
              <a:t>, </a:t>
            </a:r>
            <a:r>
              <a:rPr lang="en-CA" dirty="0" smtClean="0"/>
              <a:t> </a:t>
            </a:r>
            <a:r>
              <a:rPr lang="en-CA" dirty="0"/>
              <a:t>od </a:t>
            </a:r>
            <a:r>
              <a:rPr lang="en-CA" dirty="0" err="1"/>
              <a:t>ukupnog</a:t>
            </a:r>
            <a:r>
              <a:rPr lang="en-CA" dirty="0"/>
              <a:t> </a:t>
            </a:r>
            <a:r>
              <a:rPr lang="en-CA" dirty="0" err="1"/>
              <a:t>broja</a:t>
            </a:r>
            <a:r>
              <a:rPr lang="en-CA" dirty="0"/>
              <a:t> </a:t>
            </a:r>
            <a:r>
              <a:rPr lang="en-CA" dirty="0" err="1"/>
              <a:t>izrečenih</a:t>
            </a:r>
            <a:r>
              <a:rPr lang="en-CA" dirty="0"/>
              <a:t> </a:t>
            </a:r>
            <a:r>
              <a:rPr lang="en-CA" dirty="0" err="1"/>
              <a:t>krivičnih</a:t>
            </a:r>
            <a:r>
              <a:rPr lang="en-CA" dirty="0"/>
              <a:t> </a:t>
            </a:r>
            <a:r>
              <a:rPr lang="en-CA" dirty="0" err="1"/>
              <a:t>presuda</a:t>
            </a:r>
            <a:r>
              <a:rPr lang="en-CA" dirty="0"/>
              <a:t> </a:t>
            </a:r>
            <a:r>
              <a:rPr lang="en-CA" dirty="0" err="1"/>
              <a:t>iznosi</a:t>
            </a:r>
            <a:r>
              <a:rPr lang="en-CA" dirty="0"/>
              <a:t> </a:t>
            </a:r>
            <a:r>
              <a:rPr lang="en-CA" dirty="0" err="1"/>
              <a:t>svega</a:t>
            </a:r>
            <a:r>
              <a:rPr lang="en-CA" dirty="0"/>
              <a:t> 18 %, </a:t>
            </a:r>
            <a:r>
              <a:rPr lang="en-CA" dirty="0" smtClean="0"/>
              <a:t>od </a:t>
            </a:r>
            <a:r>
              <a:rPr lang="en-CA" dirty="0" err="1" smtClean="0"/>
              <a:t>čega</a:t>
            </a:r>
            <a:r>
              <a:rPr lang="en-CA" dirty="0" smtClean="0"/>
              <a:t> u </a:t>
            </a:r>
            <a:r>
              <a:rPr lang="en-CA" dirty="0" err="1" smtClean="0"/>
              <a:t>FBiH</a:t>
            </a:r>
            <a:r>
              <a:rPr lang="en-CA" dirty="0" smtClean="0"/>
              <a:t> 23% a u RS 13%. U</a:t>
            </a:r>
            <a:r>
              <a:rPr lang="en-CA" b="1" dirty="0" smtClean="0"/>
              <a:t> </a:t>
            </a:r>
            <a:r>
              <a:rPr lang="en-CA" dirty="0" err="1" smtClean="0"/>
              <a:t>Tužilaštvo</a:t>
            </a:r>
            <a:r>
              <a:rPr lang="en-CA" dirty="0" smtClean="0"/>
              <a:t> </a:t>
            </a:r>
            <a:r>
              <a:rPr lang="en-CA" dirty="0" err="1" smtClean="0"/>
              <a:t>BiH</a:t>
            </a:r>
            <a:r>
              <a:rPr lang="en-CA" dirty="0" smtClean="0"/>
              <a:t> </a:t>
            </a:r>
            <a:r>
              <a:rPr lang="en-CA" dirty="0" err="1" smtClean="0"/>
              <a:t>zaključeno</a:t>
            </a:r>
            <a:r>
              <a:rPr lang="en-CA" dirty="0" smtClean="0"/>
              <a:t> je 53 </a:t>
            </a:r>
            <a:r>
              <a:rPr lang="en-CA" dirty="0" err="1" smtClean="0"/>
              <a:t>sporazuma</a:t>
            </a:r>
            <a:r>
              <a:rPr lang="en-CA" dirty="0" smtClean="0"/>
              <a:t>, </a:t>
            </a:r>
            <a:r>
              <a:rPr lang="en-CA" dirty="0" err="1" smtClean="0"/>
              <a:t>okružna</a:t>
            </a:r>
            <a:r>
              <a:rPr lang="en-CA" dirty="0" smtClean="0"/>
              <a:t> </a:t>
            </a:r>
            <a:r>
              <a:rPr lang="en-CA" dirty="0" err="1" smtClean="0"/>
              <a:t>tužilaštva</a:t>
            </a:r>
            <a:r>
              <a:rPr lang="en-CA" dirty="0" smtClean="0"/>
              <a:t> u RS 575, </a:t>
            </a:r>
            <a:r>
              <a:rPr lang="en-CA" dirty="0" err="1" smtClean="0"/>
              <a:t>kantonalna</a:t>
            </a:r>
            <a:r>
              <a:rPr lang="en-CA" dirty="0" smtClean="0"/>
              <a:t> </a:t>
            </a:r>
            <a:r>
              <a:rPr lang="en-CA" dirty="0" err="1" smtClean="0"/>
              <a:t>tužilaštva</a:t>
            </a:r>
            <a:r>
              <a:rPr lang="en-CA" dirty="0" smtClean="0"/>
              <a:t> u FBIH 775, </a:t>
            </a:r>
            <a:r>
              <a:rPr lang="en-CA" dirty="0" err="1" smtClean="0"/>
              <a:t>Tužilaštvo</a:t>
            </a:r>
            <a:r>
              <a:rPr lang="en-CA" dirty="0" smtClean="0"/>
              <a:t> </a:t>
            </a:r>
            <a:r>
              <a:rPr lang="en-CA" dirty="0" err="1" smtClean="0"/>
              <a:t>Brčko</a:t>
            </a:r>
            <a:r>
              <a:rPr lang="en-CA" dirty="0" smtClean="0"/>
              <a:t> </a:t>
            </a:r>
            <a:r>
              <a:rPr lang="en-CA" dirty="0" err="1" smtClean="0"/>
              <a:t>Distrikta</a:t>
            </a:r>
            <a:r>
              <a:rPr lang="en-CA" dirty="0" smtClean="0"/>
              <a:t> 70</a:t>
            </a:r>
            <a:endParaRPr lang="hr-BA" dirty="0" smtClean="0"/>
          </a:p>
          <a:p>
            <a:pPr algn="just"/>
            <a:r>
              <a:rPr lang="en-CA" b="1" dirty="0" smtClean="0"/>
              <a:t>2005.</a:t>
            </a:r>
            <a:r>
              <a:rPr lang="en-CA" dirty="0" smtClean="0"/>
              <a:t> </a:t>
            </a:r>
            <a:r>
              <a:rPr lang="hr-BA" dirty="0" smtClean="0"/>
              <a:t>o</a:t>
            </a:r>
            <a:r>
              <a:rPr lang="en-CA" dirty="0" smtClean="0"/>
              <a:t>d </a:t>
            </a:r>
            <a:r>
              <a:rPr lang="en-CA" dirty="0" err="1" smtClean="0"/>
              <a:t>ukupno</a:t>
            </a:r>
            <a:r>
              <a:rPr lang="en-CA" dirty="0" smtClean="0"/>
              <a:t> </a:t>
            </a:r>
            <a:r>
              <a:rPr lang="en-CA" b="1" dirty="0" smtClean="0"/>
              <a:t>2.197</a:t>
            </a:r>
            <a:r>
              <a:rPr lang="en-CA" dirty="0" smtClean="0"/>
              <a:t> </a:t>
            </a:r>
            <a:r>
              <a:rPr lang="en-CA" dirty="0" err="1" smtClean="0"/>
              <a:t>predloženih</a:t>
            </a:r>
            <a:r>
              <a:rPr lang="en-CA" dirty="0" smtClean="0"/>
              <a:t> </a:t>
            </a:r>
            <a:r>
              <a:rPr lang="en-CA" dirty="0" err="1" smtClean="0"/>
              <a:t>sporazuma</a:t>
            </a:r>
            <a:r>
              <a:rPr lang="en-CA" dirty="0" smtClean="0"/>
              <a:t> o </a:t>
            </a:r>
            <a:r>
              <a:rPr lang="en-CA" dirty="0" err="1" smtClean="0"/>
              <a:t>priznanju</a:t>
            </a:r>
            <a:r>
              <a:rPr lang="en-CA" dirty="0" smtClean="0"/>
              <a:t> </a:t>
            </a:r>
            <a:r>
              <a:rPr lang="en-CA" dirty="0" err="1" smtClean="0"/>
              <a:t>krivice</a:t>
            </a:r>
            <a:r>
              <a:rPr lang="en-CA" dirty="0" smtClean="0"/>
              <a:t>, 94,13% </a:t>
            </a:r>
            <a:r>
              <a:rPr lang="en-CA" dirty="0" err="1" smtClean="0"/>
              <a:t>prihvaćeno</a:t>
            </a:r>
            <a:r>
              <a:rPr lang="en-CA" dirty="0" smtClean="0"/>
              <a:t> od </a:t>
            </a:r>
            <a:r>
              <a:rPr lang="en-CA" dirty="0" err="1" smtClean="0"/>
              <a:t>strane</a:t>
            </a:r>
            <a:r>
              <a:rPr lang="en-CA" dirty="0" smtClean="0"/>
              <a:t> </a:t>
            </a:r>
            <a:r>
              <a:rPr lang="en-CA" dirty="0" err="1" smtClean="0"/>
              <a:t>suda</a:t>
            </a:r>
            <a:r>
              <a:rPr lang="en-CA" dirty="0" smtClean="0"/>
              <a:t>. (</a:t>
            </a:r>
            <a:r>
              <a:rPr lang="en-CA" dirty="0" err="1" smtClean="0"/>
              <a:t>jedan</a:t>
            </a:r>
            <a:r>
              <a:rPr lang="en-CA" dirty="0" smtClean="0"/>
              <a:t> se </a:t>
            </a:r>
            <a:r>
              <a:rPr lang="en-CA" dirty="0" err="1" smtClean="0"/>
              <a:t>sporazum</a:t>
            </a:r>
            <a:r>
              <a:rPr lang="en-CA" dirty="0" smtClean="0"/>
              <a:t> </a:t>
            </a:r>
            <a:r>
              <a:rPr lang="en-CA" dirty="0" err="1" smtClean="0"/>
              <a:t>odnosi</a:t>
            </a:r>
            <a:r>
              <a:rPr lang="en-CA" dirty="0" smtClean="0"/>
              <a:t> </a:t>
            </a:r>
            <a:r>
              <a:rPr lang="en-CA" dirty="0" err="1" smtClean="0"/>
              <a:t>na</a:t>
            </a:r>
            <a:r>
              <a:rPr lang="en-CA" dirty="0" smtClean="0"/>
              <a:t> </a:t>
            </a:r>
            <a:r>
              <a:rPr lang="en-CA" dirty="0" err="1" smtClean="0"/>
              <a:t>predmet</a:t>
            </a:r>
            <a:r>
              <a:rPr lang="en-CA" dirty="0" smtClean="0"/>
              <a:t> </a:t>
            </a:r>
            <a:r>
              <a:rPr lang="en-CA" dirty="0" err="1" smtClean="0"/>
              <a:t>ratnog</a:t>
            </a:r>
            <a:r>
              <a:rPr lang="en-CA" dirty="0" smtClean="0"/>
              <a:t> </a:t>
            </a:r>
            <a:r>
              <a:rPr lang="en-CA" dirty="0" err="1" smtClean="0"/>
              <a:t>zločina</a:t>
            </a:r>
            <a:r>
              <a:rPr lang="en-CA" dirty="0" smtClean="0"/>
              <a:t>). </a:t>
            </a:r>
            <a:r>
              <a:rPr lang="en-CA" dirty="0" err="1" smtClean="0"/>
              <a:t>Tužilaštvo</a:t>
            </a:r>
            <a:r>
              <a:rPr lang="en-CA" dirty="0" smtClean="0"/>
              <a:t> </a:t>
            </a:r>
            <a:r>
              <a:rPr lang="en-CA" dirty="0" err="1" smtClean="0"/>
              <a:t>BiH</a:t>
            </a:r>
            <a:r>
              <a:rPr lang="en-CA" dirty="0" smtClean="0"/>
              <a:t> - 26 </a:t>
            </a:r>
            <a:r>
              <a:rPr lang="en-CA" dirty="0" err="1" smtClean="0"/>
              <a:t>zaključenih</a:t>
            </a:r>
            <a:r>
              <a:rPr lang="en-CA" dirty="0" smtClean="0"/>
              <a:t> </a:t>
            </a:r>
            <a:r>
              <a:rPr lang="en-CA" dirty="0" err="1" smtClean="0"/>
              <a:t>sporazuma</a:t>
            </a:r>
            <a:r>
              <a:rPr lang="en-CA" dirty="0" smtClean="0"/>
              <a:t>, </a:t>
            </a:r>
            <a:r>
              <a:rPr lang="en-CA" dirty="0" err="1" smtClean="0"/>
              <a:t>Tužilaštva</a:t>
            </a:r>
            <a:r>
              <a:rPr lang="en-CA" dirty="0" smtClean="0"/>
              <a:t> RS -1081, </a:t>
            </a:r>
            <a:r>
              <a:rPr lang="en-CA" dirty="0" err="1" smtClean="0"/>
              <a:t>Tužilaštva</a:t>
            </a:r>
            <a:r>
              <a:rPr lang="en-CA" dirty="0" smtClean="0"/>
              <a:t> FBIH -940, (</a:t>
            </a:r>
            <a:r>
              <a:rPr lang="en-CA" dirty="0" err="1" smtClean="0"/>
              <a:t>struktura</a:t>
            </a:r>
            <a:r>
              <a:rPr lang="en-CA" dirty="0" smtClean="0"/>
              <a:t> 40 </a:t>
            </a:r>
            <a:r>
              <a:rPr lang="en-CA" dirty="0" err="1" smtClean="0"/>
              <a:t>privredni</a:t>
            </a:r>
            <a:r>
              <a:rPr lang="en-CA" dirty="0" smtClean="0"/>
              <a:t> </a:t>
            </a:r>
            <a:r>
              <a:rPr lang="en-CA" dirty="0" err="1" smtClean="0"/>
              <a:t>kriminal</a:t>
            </a:r>
            <a:r>
              <a:rPr lang="en-CA" dirty="0" smtClean="0"/>
              <a:t>, 900 </a:t>
            </a:r>
            <a:r>
              <a:rPr lang="en-CA" dirty="0" err="1" smtClean="0"/>
              <a:t>opšti</a:t>
            </a:r>
            <a:r>
              <a:rPr lang="en-CA" dirty="0" smtClean="0"/>
              <a:t>). </a:t>
            </a:r>
            <a:r>
              <a:rPr lang="en-CA" dirty="0" err="1" smtClean="0"/>
              <a:t>Tužilaštvo</a:t>
            </a:r>
            <a:r>
              <a:rPr lang="en-CA" dirty="0" smtClean="0"/>
              <a:t> </a:t>
            </a:r>
            <a:r>
              <a:rPr lang="en-CA" dirty="0" err="1" smtClean="0"/>
              <a:t>Brčko</a:t>
            </a:r>
            <a:r>
              <a:rPr lang="en-CA" dirty="0" smtClean="0"/>
              <a:t> </a:t>
            </a:r>
            <a:r>
              <a:rPr lang="en-CA" dirty="0" err="1" smtClean="0"/>
              <a:t>Distrikta</a:t>
            </a:r>
            <a:r>
              <a:rPr lang="en-CA" dirty="0" smtClean="0"/>
              <a:t> -117</a:t>
            </a:r>
            <a:endParaRPr lang="hr-BA" dirty="0" smtClean="0"/>
          </a:p>
          <a:p>
            <a:pPr algn="just"/>
            <a:r>
              <a:rPr lang="en-CA" b="1" dirty="0" smtClean="0"/>
              <a:t>2006</a:t>
            </a:r>
            <a:r>
              <a:rPr lang="en-CA" b="1" dirty="0"/>
              <a:t>.</a:t>
            </a:r>
            <a:r>
              <a:rPr lang="en-CA" dirty="0"/>
              <a:t> </a:t>
            </a:r>
            <a:r>
              <a:rPr lang="en-CA" dirty="0" err="1"/>
              <a:t>Ukupno</a:t>
            </a:r>
            <a:r>
              <a:rPr lang="en-CA" dirty="0"/>
              <a:t>: </a:t>
            </a:r>
            <a:r>
              <a:rPr lang="en-CA" b="1" dirty="0"/>
              <a:t>2.420 </a:t>
            </a:r>
            <a:r>
              <a:rPr lang="en-CA" b="1" dirty="0" err="1"/>
              <a:t>predloženih</a:t>
            </a:r>
            <a:r>
              <a:rPr lang="en-CA" b="1" dirty="0"/>
              <a:t>,</a:t>
            </a:r>
            <a:r>
              <a:rPr lang="en-CA" dirty="0"/>
              <a:t> </a:t>
            </a:r>
            <a:r>
              <a:rPr lang="en-CA" dirty="0" err="1"/>
              <a:t>odbačeno</a:t>
            </a:r>
            <a:r>
              <a:rPr lang="en-CA" dirty="0"/>
              <a:t> 14, </a:t>
            </a:r>
            <a:r>
              <a:rPr lang="en-CA" dirty="0" err="1"/>
              <a:t>prihvaćenih</a:t>
            </a:r>
            <a:r>
              <a:rPr lang="en-CA" dirty="0"/>
              <a:t> 88 % </a:t>
            </a:r>
            <a:r>
              <a:rPr lang="en-CA" b="1" dirty="0">
                <a:solidFill>
                  <a:srgbClr val="FF0000"/>
                </a:solidFill>
              </a:rPr>
              <a:t>(</a:t>
            </a:r>
            <a:r>
              <a:rPr lang="en-CA" b="1" dirty="0" err="1">
                <a:solidFill>
                  <a:srgbClr val="FF0000"/>
                </a:solidFill>
              </a:rPr>
              <a:t>struktura</a:t>
            </a:r>
            <a:r>
              <a:rPr lang="en-CA" b="1" dirty="0">
                <a:solidFill>
                  <a:srgbClr val="FF0000"/>
                </a:solidFill>
              </a:rPr>
              <a:t> </a:t>
            </a:r>
            <a:r>
              <a:rPr lang="en-CA" b="1" dirty="0" err="1">
                <a:solidFill>
                  <a:srgbClr val="FF0000"/>
                </a:solidFill>
              </a:rPr>
              <a:t>opšti</a:t>
            </a:r>
            <a:r>
              <a:rPr lang="en-CA" b="1" dirty="0">
                <a:solidFill>
                  <a:srgbClr val="FF0000"/>
                </a:solidFill>
              </a:rPr>
              <a:t> </a:t>
            </a:r>
            <a:r>
              <a:rPr lang="en-CA" b="1" dirty="0" err="1">
                <a:solidFill>
                  <a:srgbClr val="FF0000"/>
                </a:solidFill>
              </a:rPr>
              <a:t>i</a:t>
            </a:r>
            <a:r>
              <a:rPr lang="en-CA" b="1" dirty="0">
                <a:solidFill>
                  <a:srgbClr val="FF0000"/>
                </a:solidFill>
              </a:rPr>
              <a:t> </a:t>
            </a:r>
            <a:r>
              <a:rPr lang="en-CA" b="1" dirty="0" err="1">
                <a:solidFill>
                  <a:srgbClr val="FF0000"/>
                </a:solidFill>
              </a:rPr>
              <a:t>privredni</a:t>
            </a:r>
            <a:r>
              <a:rPr lang="en-CA" b="1" dirty="0">
                <a:solidFill>
                  <a:srgbClr val="FF0000"/>
                </a:solidFill>
              </a:rPr>
              <a:t>, </a:t>
            </a:r>
            <a:r>
              <a:rPr lang="en-CA" b="1" dirty="0" err="1">
                <a:solidFill>
                  <a:srgbClr val="FF0000"/>
                </a:solidFill>
              </a:rPr>
              <a:t>nema</a:t>
            </a:r>
            <a:r>
              <a:rPr lang="en-CA" b="1" dirty="0">
                <a:solidFill>
                  <a:srgbClr val="FF0000"/>
                </a:solidFill>
              </a:rPr>
              <a:t> RZ</a:t>
            </a:r>
            <a:r>
              <a:rPr lang="en-CA" b="1" dirty="0" smtClean="0">
                <a:solidFill>
                  <a:srgbClr val="FF0000"/>
                </a:solidFill>
              </a:rPr>
              <a:t>)</a:t>
            </a:r>
            <a:endParaRPr lang="hr-BA" b="1" dirty="0">
              <a:solidFill>
                <a:srgbClr val="FF0000"/>
              </a:solidFill>
            </a:endParaRPr>
          </a:p>
          <a:p>
            <a:pPr marL="0" indent="0">
              <a:buNone/>
            </a:pPr>
            <a:endParaRPr lang="hr-BA" dirty="0"/>
          </a:p>
        </p:txBody>
      </p:sp>
    </p:spTree>
    <p:extLst>
      <p:ext uri="{BB962C8B-B14F-4D97-AF65-F5344CB8AC3E}">
        <p14:creationId xmlns:p14="http://schemas.microsoft.com/office/powerpoint/2010/main" val="88725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Cilj i svrha sporazuma</a:t>
            </a:r>
            <a:endParaRPr lang="hr-BA" dirty="0"/>
          </a:p>
        </p:txBody>
      </p:sp>
      <p:sp>
        <p:nvSpPr>
          <p:cNvPr id="3" name="Content Placeholder 2"/>
          <p:cNvSpPr>
            <a:spLocks noGrp="1"/>
          </p:cNvSpPr>
          <p:nvPr>
            <p:ph idx="1"/>
          </p:nvPr>
        </p:nvSpPr>
        <p:spPr/>
        <p:txBody>
          <a:bodyPr>
            <a:normAutofit/>
          </a:bodyPr>
          <a:lstStyle/>
          <a:p>
            <a:pPr lvl="0" algn="just"/>
            <a:r>
              <a:rPr lang="hr-BA" dirty="0" smtClean="0"/>
              <a:t>Suština je u međusobnom usaglašavanju obaveza između obje strane</a:t>
            </a:r>
          </a:p>
          <a:p>
            <a:pPr lvl="0" algn="just"/>
            <a:r>
              <a:rPr lang="it-IT" dirty="0" smtClean="0"/>
              <a:t>Svrha je </a:t>
            </a:r>
            <a:r>
              <a:rPr lang="it-IT" dirty="0"/>
              <a:t>da se ostvari ekonomičnost, efikasnost i ažurnost sudskog </a:t>
            </a:r>
            <a:r>
              <a:rPr lang="it-IT" dirty="0" smtClean="0"/>
              <a:t>postupka</a:t>
            </a:r>
            <a:r>
              <a:rPr lang="hr-BA" dirty="0" smtClean="0"/>
              <a:t>,</a:t>
            </a:r>
            <a:r>
              <a:rPr lang="it-IT" dirty="0" smtClean="0"/>
              <a:t> </a:t>
            </a:r>
            <a:r>
              <a:rPr lang="en-CA" dirty="0" err="1" smtClean="0"/>
              <a:t>te</a:t>
            </a:r>
            <a:r>
              <a:rPr lang="en-CA" dirty="0" smtClean="0"/>
              <a:t> </a:t>
            </a:r>
            <a:r>
              <a:rPr lang="en-CA" dirty="0" err="1"/>
              <a:t>izbjegne</a:t>
            </a:r>
            <a:r>
              <a:rPr lang="en-CA" dirty="0"/>
              <a:t> </a:t>
            </a:r>
            <a:r>
              <a:rPr lang="en-CA" dirty="0" err="1"/>
              <a:t>dokazivanje</a:t>
            </a:r>
            <a:r>
              <a:rPr lang="en-CA" dirty="0"/>
              <a:t> </a:t>
            </a:r>
            <a:r>
              <a:rPr lang="en-CA" dirty="0" err="1"/>
              <a:t>činjenica</a:t>
            </a:r>
            <a:r>
              <a:rPr lang="en-CA" dirty="0"/>
              <a:t> </a:t>
            </a:r>
            <a:r>
              <a:rPr lang="en-CA" dirty="0" err="1"/>
              <a:t>koje</a:t>
            </a:r>
            <a:r>
              <a:rPr lang="en-CA" dirty="0"/>
              <a:t> </a:t>
            </a:r>
            <a:r>
              <a:rPr lang="en-CA" dirty="0" err="1"/>
              <a:t>nisu</a:t>
            </a:r>
            <a:r>
              <a:rPr lang="en-CA" dirty="0"/>
              <a:t> </a:t>
            </a:r>
            <a:r>
              <a:rPr lang="en-CA" dirty="0" err="1" smtClean="0"/>
              <a:t>sporne</a:t>
            </a:r>
            <a:r>
              <a:rPr lang="bs-Latn-BA" dirty="0" smtClean="0"/>
              <a:t> </a:t>
            </a:r>
            <a:endParaRPr lang="hr-BA" dirty="0"/>
          </a:p>
          <a:p>
            <a:pPr lvl="0" algn="just"/>
            <a:r>
              <a:rPr lang="it-IT" dirty="0"/>
              <a:t>Okončanje postupka nagodbom ne </a:t>
            </a:r>
            <a:r>
              <a:rPr lang="hr-BA" dirty="0" smtClean="0"/>
              <a:t>bi trebalo da </a:t>
            </a:r>
            <a:r>
              <a:rPr lang="en-CA" dirty="0" err="1" smtClean="0"/>
              <a:t>znači</a:t>
            </a:r>
            <a:r>
              <a:rPr lang="en-CA" dirty="0" smtClean="0"/>
              <a:t> </a:t>
            </a:r>
            <a:r>
              <a:rPr lang="en-CA" dirty="0" err="1"/>
              <a:t>i</a:t>
            </a:r>
            <a:r>
              <a:rPr lang="en-CA" dirty="0"/>
              <a:t> </a:t>
            </a:r>
            <a:r>
              <a:rPr lang="en-CA" dirty="0" err="1"/>
              <a:t>osiguravanje</a:t>
            </a:r>
            <a:r>
              <a:rPr lang="en-CA" dirty="0"/>
              <a:t> </a:t>
            </a:r>
            <a:r>
              <a:rPr lang="en-CA" dirty="0" err="1"/>
              <a:t>manjeg</a:t>
            </a:r>
            <a:r>
              <a:rPr lang="en-CA" dirty="0"/>
              <a:t> </a:t>
            </a:r>
            <a:r>
              <a:rPr lang="en-CA" dirty="0" err="1"/>
              <a:t>stepena</a:t>
            </a:r>
            <a:r>
              <a:rPr lang="en-CA" dirty="0"/>
              <a:t> </a:t>
            </a:r>
            <a:r>
              <a:rPr lang="en-CA" dirty="0" err="1"/>
              <a:t>poštivanja</a:t>
            </a:r>
            <a:r>
              <a:rPr lang="en-CA" dirty="0"/>
              <a:t> </a:t>
            </a:r>
            <a:r>
              <a:rPr lang="en-CA" dirty="0" err="1"/>
              <a:t>i</a:t>
            </a:r>
            <a:r>
              <a:rPr lang="en-CA" dirty="0"/>
              <a:t> </a:t>
            </a:r>
            <a:r>
              <a:rPr lang="en-CA" dirty="0" err="1"/>
              <a:t>zaštite</a:t>
            </a:r>
            <a:r>
              <a:rPr lang="en-CA" dirty="0"/>
              <a:t> </a:t>
            </a:r>
            <a:r>
              <a:rPr lang="en-CA" dirty="0" err="1"/>
              <a:t>osnovnih</a:t>
            </a:r>
            <a:r>
              <a:rPr lang="en-CA" dirty="0"/>
              <a:t> </a:t>
            </a:r>
            <a:r>
              <a:rPr lang="en-CA" dirty="0" err="1"/>
              <a:t>ljudskih</a:t>
            </a:r>
            <a:r>
              <a:rPr lang="en-CA" dirty="0"/>
              <a:t> </a:t>
            </a:r>
            <a:r>
              <a:rPr lang="en-CA" dirty="0" err="1" smtClean="0"/>
              <a:t>prava</a:t>
            </a:r>
            <a:r>
              <a:rPr lang="hr-BA" dirty="0"/>
              <a:t> </a:t>
            </a:r>
            <a:r>
              <a:rPr lang="hr-BA" dirty="0" smtClean="0"/>
              <a:t>osumnjičenog/oštećenog</a:t>
            </a:r>
          </a:p>
          <a:p>
            <a:pPr lvl="0" algn="just"/>
            <a:r>
              <a:rPr lang="hr-BA" dirty="0" smtClean="0"/>
              <a:t>Za to postoje procesne garancije („dovoljno dokaza” i dr.), ali ipak oprez zbog loših iskustava iz anglosaksonskog sistema</a:t>
            </a:r>
            <a:endParaRPr lang="hr-BA" dirty="0"/>
          </a:p>
          <a:p>
            <a:pPr marL="0" indent="0">
              <a:buNone/>
            </a:pPr>
            <a:endParaRPr lang="hr-BA" dirty="0"/>
          </a:p>
        </p:txBody>
      </p:sp>
    </p:spTree>
    <p:extLst>
      <p:ext uri="{BB962C8B-B14F-4D97-AF65-F5344CB8AC3E}">
        <p14:creationId xmlns:p14="http://schemas.microsoft.com/office/powerpoint/2010/main" val="397080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a:t>Podaci o zaključenim sporazumima</a:t>
            </a:r>
          </a:p>
        </p:txBody>
      </p:sp>
      <p:sp>
        <p:nvSpPr>
          <p:cNvPr id="3" name="Content Placeholder 2"/>
          <p:cNvSpPr>
            <a:spLocks noGrp="1"/>
          </p:cNvSpPr>
          <p:nvPr>
            <p:ph idx="1"/>
          </p:nvPr>
        </p:nvSpPr>
        <p:spPr/>
        <p:txBody>
          <a:bodyPr>
            <a:normAutofit fontScale="25000" lnSpcReduction="20000"/>
          </a:bodyPr>
          <a:lstStyle/>
          <a:p>
            <a:pPr algn="just"/>
            <a:r>
              <a:rPr lang="en-CA" sz="11200" b="1" dirty="0"/>
              <a:t>2007</a:t>
            </a:r>
            <a:r>
              <a:rPr lang="en-CA" sz="11200" b="1" dirty="0" smtClean="0"/>
              <a:t>.</a:t>
            </a:r>
            <a:r>
              <a:rPr lang="hr-BA" sz="11200" b="1" dirty="0" smtClean="0"/>
              <a:t> </a:t>
            </a:r>
            <a:r>
              <a:rPr lang="en-CA" sz="11200" dirty="0" err="1" smtClean="0"/>
              <a:t>Ukupno</a:t>
            </a:r>
            <a:r>
              <a:rPr lang="en-CA" sz="11200" dirty="0"/>
              <a:t>: </a:t>
            </a:r>
            <a:r>
              <a:rPr lang="en-CA" sz="11200" b="1" dirty="0"/>
              <a:t>2.225 </a:t>
            </a:r>
            <a:r>
              <a:rPr lang="en-CA" sz="11200" b="1" dirty="0" err="1"/>
              <a:t>predloženih</a:t>
            </a:r>
            <a:r>
              <a:rPr lang="en-CA" sz="11200" b="1" dirty="0"/>
              <a:t>,</a:t>
            </a:r>
            <a:r>
              <a:rPr lang="en-CA" sz="11200" dirty="0"/>
              <a:t> </a:t>
            </a:r>
            <a:r>
              <a:rPr lang="en-CA" sz="11200" dirty="0" err="1"/>
              <a:t>odbačeno</a:t>
            </a:r>
            <a:r>
              <a:rPr lang="en-CA" sz="11200" dirty="0"/>
              <a:t>, </a:t>
            </a:r>
            <a:r>
              <a:rPr lang="en-CA" sz="11200" dirty="0" err="1"/>
              <a:t>prihvaćenih</a:t>
            </a:r>
            <a:r>
              <a:rPr lang="en-CA" sz="11200" dirty="0"/>
              <a:t> 86,4 % (</a:t>
            </a:r>
            <a:r>
              <a:rPr lang="en-CA" sz="11200" dirty="0" err="1"/>
              <a:t>struktura</a:t>
            </a:r>
            <a:r>
              <a:rPr lang="en-CA" sz="11200" dirty="0"/>
              <a:t> </a:t>
            </a:r>
            <a:r>
              <a:rPr lang="en-CA" sz="11200" dirty="0" err="1"/>
              <a:t>opšti</a:t>
            </a:r>
            <a:r>
              <a:rPr lang="en-CA" sz="11200" dirty="0"/>
              <a:t> </a:t>
            </a:r>
            <a:r>
              <a:rPr lang="en-CA" sz="11200" dirty="0" err="1"/>
              <a:t>i</a:t>
            </a:r>
            <a:r>
              <a:rPr lang="en-CA" sz="11200" dirty="0"/>
              <a:t> </a:t>
            </a:r>
            <a:r>
              <a:rPr lang="en-CA" sz="11200" dirty="0" err="1"/>
              <a:t>privredni</a:t>
            </a:r>
            <a:r>
              <a:rPr lang="en-CA" sz="11200" dirty="0"/>
              <a:t>, </a:t>
            </a:r>
            <a:r>
              <a:rPr lang="en-CA" sz="11200" b="1" dirty="0">
                <a:solidFill>
                  <a:srgbClr val="FF0000"/>
                </a:solidFill>
              </a:rPr>
              <a:t>1 </a:t>
            </a:r>
            <a:r>
              <a:rPr lang="en-CA" sz="11200" b="1" dirty="0" err="1">
                <a:solidFill>
                  <a:srgbClr val="FF0000"/>
                </a:solidFill>
              </a:rPr>
              <a:t>odbačen</a:t>
            </a:r>
            <a:r>
              <a:rPr lang="en-CA" sz="11200" b="1" dirty="0">
                <a:solidFill>
                  <a:srgbClr val="FF0000"/>
                </a:solidFill>
              </a:rPr>
              <a:t> </a:t>
            </a:r>
            <a:r>
              <a:rPr lang="en-CA" sz="11200" b="1" dirty="0" err="1">
                <a:solidFill>
                  <a:srgbClr val="FF0000"/>
                </a:solidFill>
              </a:rPr>
              <a:t>iz</a:t>
            </a:r>
            <a:r>
              <a:rPr lang="en-CA" sz="11200" b="1" dirty="0">
                <a:solidFill>
                  <a:srgbClr val="FF0000"/>
                </a:solidFill>
              </a:rPr>
              <a:t> RZ)</a:t>
            </a:r>
            <a:endParaRPr lang="hr-BA" sz="11200" b="1" dirty="0">
              <a:solidFill>
                <a:srgbClr val="FF0000"/>
              </a:solidFill>
            </a:endParaRPr>
          </a:p>
          <a:p>
            <a:pPr algn="just"/>
            <a:r>
              <a:rPr lang="en-CA" sz="11200" b="1" dirty="0" smtClean="0"/>
              <a:t>2008.</a:t>
            </a:r>
            <a:r>
              <a:rPr lang="hr-BA" sz="11200" b="1" dirty="0" smtClean="0"/>
              <a:t> </a:t>
            </a:r>
            <a:r>
              <a:rPr lang="en-CA" sz="11200" dirty="0" err="1" smtClean="0"/>
              <a:t>Ukupno</a:t>
            </a:r>
            <a:r>
              <a:rPr lang="en-CA" sz="11200" dirty="0"/>
              <a:t>: </a:t>
            </a:r>
            <a:r>
              <a:rPr lang="en-CA" sz="11200" b="1" dirty="0"/>
              <a:t>2.118 </a:t>
            </a:r>
            <a:r>
              <a:rPr lang="en-CA" sz="11200" b="1" dirty="0" err="1"/>
              <a:t>predloženih</a:t>
            </a:r>
            <a:r>
              <a:rPr lang="en-CA" sz="11200" b="1" dirty="0"/>
              <a:t>, 1863</a:t>
            </a:r>
            <a:r>
              <a:rPr lang="en-CA" sz="11200" dirty="0"/>
              <a:t> </a:t>
            </a:r>
            <a:r>
              <a:rPr lang="en-CA" sz="11200" dirty="0" err="1"/>
              <a:t>prihvaćenih</a:t>
            </a:r>
            <a:r>
              <a:rPr lang="en-CA" sz="11200" dirty="0"/>
              <a:t>, 88 % (</a:t>
            </a:r>
            <a:r>
              <a:rPr lang="en-CA" sz="11200" dirty="0" err="1"/>
              <a:t>struktura</a:t>
            </a:r>
            <a:r>
              <a:rPr lang="en-CA" sz="11200" dirty="0"/>
              <a:t> </a:t>
            </a:r>
            <a:r>
              <a:rPr lang="en-CA" sz="11200" dirty="0" err="1"/>
              <a:t>opšti</a:t>
            </a:r>
            <a:r>
              <a:rPr lang="en-CA" sz="11200" dirty="0"/>
              <a:t> </a:t>
            </a:r>
            <a:r>
              <a:rPr lang="en-CA" sz="11200" dirty="0" err="1"/>
              <a:t>i</a:t>
            </a:r>
            <a:r>
              <a:rPr lang="en-CA" sz="11200" dirty="0"/>
              <a:t> </a:t>
            </a:r>
            <a:r>
              <a:rPr lang="en-CA" sz="11200" dirty="0" err="1"/>
              <a:t>privredni</a:t>
            </a:r>
            <a:r>
              <a:rPr lang="en-CA" sz="11200" dirty="0"/>
              <a:t>, </a:t>
            </a:r>
            <a:r>
              <a:rPr lang="en-CA" sz="11200" b="1" dirty="0">
                <a:solidFill>
                  <a:srgbClr val="FF0000"/>
                </a:solidFill>
              </a:rPr>
              <a:t>6 </a:t>
            </a:r>
            <a:r>
              <a:rPr lang="en-CA" sz="11200" b="1" dirty="0" err="1">
                <a:solidFill>
                  <a:srgbClr val="FF0000"/>
                </a:solidFill>
              </a:rPr>
              <a:t>iz</a:t>
            </a:r>
            <a:r>
              <a:rPr lang="en-CA" sz="11200" b="1" dirty="0">
                <a:solidFill>
                  <a:srgbClr val="FF0000"/>
                </a:solidFill>
              </a:rPr>
              <a:t> RZ) </a:t>
            </a:r>
            <a:r>
              <a:rPr lang="en-CA" sz="11200" dirty="0" err="1"/>
              <a:t>ukupno</a:t>
            </a:r>
            <a:r>
              <a:rPr lang="en-CA" sz="11200" dirty="0"/>
              <a:t> 12,7 % </a:t>
            </a:r>
            <a:r>
              <a:rPr lang="en-CA" sz="11200" dirty="0" err="1"/>
              <a:t>okončanih</a:t>
            </a:r>
            <a:r>
              <a:rPr lang="en-CA" sz="11200" dirty="0"/>
              <a:t> </a:t>
            </a:r>
            <a:r>
              <a:rPr lang="en-CA" sz="11200" dirty="0" err="1"/>
              <a:t>predmeta</a:t>
            </a:r>
            <a:r>
              <a:rPr lang="en-CA" sz="11200" dirty="0"/>
              <a:t> </a:t>
            </a:r>
            <a:r>
              <a:rPr lang="en-CA" sz="11200" dirty="0" err="1"/>
              <a:t>sporazumom</a:t>
            </a:r>
            <a:r>
              <a:rPr lang="en-CA" sz="11200" dirty="0" smtClean="0"/>
              <a:t>...</a:t>
            </a:r>
            <a:endParaRPr lang="hr-BA" sz="11200" dirty="0" smtClean="0"/>
          </a:p>
          <a:p>
            <a:pPr algn="just"/>
            <a:r>
              <a:rPr lang="en-CA" sz="11200" b="1" dirty="0"/>
              <a:t>2009. </a:t>
            </a:r>
            <a:r>
              <a:rPr lang="en-CA" sz="11200" dirty="0" err="1"/>
              <a:t>Ukupno</a:t>
            </a:r>
            <a:r>
              <a:rPr lang="en-CA" sz="11200" dirty="0"/>
              <a:t>: </a:t>
            </a:r>
            <a:r>
              <a:rPr lang="en-CA" sz="11200" b="1" dirty="0"/>
              <a:t>1677 </a:t>
            </a:r>
            <a:r>
              <a:rPr lang="en-CA" sz="11200" b="1" dirty="0" err="1"/>
              <a:t>predloženih</a:t>
            </a:r>
            <a:r>
              <a:rPr lang="en-CA" sz="11200" b="1" dirty="0"/>
              <a:t>, </a:t>
            </a:r>
            <a:r>
              <a:rPr lang="en-CA" sz="11200" b="1" dirty="0" err="1"/>
              <a:t>odbačenih</a:t>
            </a:r>
            <a:r>
              <a:rPr lang="en-CA" sz="11200" b="1" dirty="0"/>
              <a:t> </a:t>
            </a:r>
            <a:r>
              <a:rPr lang="en-CA" sz="11200" b="1" dirty="0" smtClean="0"/>
              <a:t>11</a:t>
            </a:r>
            <a:r>
              <a:rPr lang="en-CA" sz="11200" dirty="0" smtClean="0"/>
              <a:t>,</a:t>
            </a:r>
            <a:r>
              <a:rPr lang="hr-BA" sz="11200" dirty="0" smtClean="0"/>
              <a:t> </a:t>
            </a:r>
            <a:r>
              <a:rPr lang="en-CA" sz="11200" dirty="0" err="1" smtClean="0"/>
              <a:t>Tužilaštvo</a:t>
            </a:r>
            <a:r>
              <a:rPr lang="en-CA" sz="11200" dirty="0" smtClean="0"/>
              <a:t> </a:t>
            </a:r>
            <a:r>
              <a:rPr lang="en-CA" sz="11200" dirty="0" err="1"/>
              <a:t>BiH</a:t>
            </a:r>
            <a:r>
              <a:rPr lang="en-CA" sz="11200" dirty="0"/>
              <a:t> - 95  </a:t>
            </a:r>
            <a:r>
              <a:rPr lang="en-CA" sz="11200" dirty="0" err="1"/>
              <a:t>zaključenih</a:t>
            </a:r>
            <a:r>
              <a:rPr lang="en-CA" sz="11200" dirty="0"/>
              <a:t> </a:t>
            </a:r>
            <a:r>
              <a:rPr lang="en-CA" sz="11200" dirty="0" err="1"/>
              <a:t>sporazuma</a:t>
            </a:r>
            <a:r>
              <a:rPr lang="en-CA" sz="11200" dirty="0"/>
              <a:t>, </a:t>
            </a:r>
            <a:r>
              <a:rPr lang="en-CA" sz="11200" dirty="0" err="1"/>
              <a:t>svi</a:t>
            </a:r>
            <a:r>
              <a:rPr lang="en-CA" sz="11200" dirty="0"/>
              <a:t> </a:t>
            </a:r>
            <a:r>
              <a:rPr lang="en-CA" sz="11200" dirty="0" err="1"/>
              <a:t>prihvaćeni</a:t>
            </a:r>
            <a:r>
              <a:rPr lang="en-CA" sz="11200" dirty="0"/>
              <a:t> (35, 55 </a:t>
            </a:r>
            <a:r>
              <a:rPr lang="en-CA" sz="11200" dirty="0" err="1"/>
              <a:t>privredni</a:t>
            </a:r>
            <a:r>
              <a:rPr lang="en-CA" sz="11200" dirty="0"/>
              <a:t>, </a:t>
            </a:r>
            <a:r>
              <a:rPr lang="en-CA" sz="11200" b="1" dirty="0">
                <a:solidFill>
                  <a:srgbClr val="FF0000"/>
                </a:solidFill>
              </a:rPr>
              <a:t>5 </a:t>
            </a:r>
            <a:r>
              <a:rPr lang="en-CA" sz="11200" b="1" dirty="0" err="1">
                <a:solidFill>
                  <a:srgbClr val="FF0000"/>
                </a:solidFill>
              </a:rPr>
              <a:t>ratni</a:t>
            </a:r>
            <a:r>
              <a:rPr lang="en-CA" sz="11200" b="1" dirty="0">
                <a:solidFill>
                  <a:srgbClr val="FF0000"/>
                </a:solidFill>
              </a:rPr>
              <a:t> </a:t>
            </a:r>
            <a:r>
              <a:rPr lang="en-CA" sz="11200" b="1" dirty="0" err="1">
                <a:solidFill>
                  <a:srgbClr val="FF0000"/>
                </a:solidFill>
              </a:rPr>
              <a:t>zločin</a:t>
            </a:r>
            <a:r>
              <a:rPr lang="en-CA" sz="11200" b="1" dirty="0" smtClean="0">
                <a:solidFill>
                  <a:srgbClr val="FF0000"/>
                </a:solidFill>
              </a:rPr>
              <a:t>)</a:t>
            </a:r>
            <a:endParaRPr lang="hr-BA" sz="11200" b="1" dirty="0">
              <a:solidFill>
                <a:srgbClr val="FF0000"/>
              </a:solidFill>
            </a:endParaRPr>
          </a:p>
          <a:p>
            <a:endParaRPr lang="hr-BA" dirty="0"/>
          </a:p>
        </p:txBody>
      </p:sp>
    </p:spTree>
    <p:extLst>
      <p:ext uri="{BB962C8B-B14F-4D97-AF65-F5344CB8AC3E}">
        <p14:creationId xmlns:p14="http://schemas.microsoft.com/office/powerpoint/2010/main" val="228844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a:t>Podaci o zaključenim sporazumima</a:t>
            </a:r>
          </a:p>
        </p:txBody>
      </p:sp>
      <p:sp>
        <p:nvSpPr>
          <p:cNvPr id="3" name="Content Placeholder 2"/>
          <p:cNvSpPr>
            <a:spLocks noGrp="1"/>
          </p:cNvSpPr>
          <p:nvPr>
            <p:ph idx="1"/>
          </p:nvPr>
        </p:nvSpPr>
        <p:spPr/>
        <p:txBody>
          <a:bodyPr>
            <a:normAutofit fontScale="92500" lnSpcReduction="20000"/>
          </a:bodyPr>
          <a:lstStyle/>
          <a:p>
            <a:pPr marL="0" indent="0">
              <a:buNone/>
            </a:pPr>
            <a:endParaRPr lang="hr-BA" sz="2900" dirty="0"/>
          </a:p>
          <a:p>
            <a:r>
              <a:rPr lang="en-CA" sz="2900" b="1" dirty="0"/>
              <a:t>2010.</a:t>
            </a:r>
            <a:r>
              <a:rPr lang="en-CA" sz="2900" dirty="0"/>
              <a:t> </a:t>
            </a:r>
            <a:r>
              <a:rPr lang="en-CA" sz="2900" dirty="0" err="1"/>
              <a:t>Ukupno</a:t>
            </a:r>
            <a:r>
              <a:rPr lang="en-CA" sz="2900" dirty="0"/>
              <a:t>: </a:t>
            </a:r>
            <a:r>
              <a:rPr lang="en-CA" sz="2900" b="1" dirty="0"/>
              <a:t>1.548</a:t>
            </a:r>
            <a:r>
              <a:rPr lang="en-CA" sz="2900" dirty="0"/>
              <a:t> </a:t>
            </a:r>
            <a:r>
              <a:rPr lang="en-CA" sz="2900" b="1" dirty="0" err="1"/>
              <a:t>predloženih</a:t>
            </a:r>
            <a:r>
              <a:rPr lang="en-CA" sz="2900" b="1" dirty="0"/>
              <a:t>, 5 </a:t>
            </a:r>
            <a:r>
              <a:rPr lang="en-CA" sz="2900" b="1" dirty="0" err="1"/>
              <a:t>odbačenih</a:t>
            </a:r>
            <a:r>
              <a:rPr lang="en-CA" sz="2900" b="1" dirty="0"/>
              <a:t> </a:t>
            </a:r>
            <a:r>
              <a:rPr lang="en-CA" sz="2900" dirty="0" smtClean="0"/>
              <a:t>,</a:t>
            </a:r>
            <a:r>
              <a:rPr lang="hr-BA" sz="2900" dirty="0" smtClean="0"/>
              <a:t> </a:t>
            </a:r>
            <a:r>
              <a:rPr lang="en-CA" sz="2900" dirty="0" err="1" smtClean="0"/>
              <a:t>Tužilaštvo</a:t>
            </a:r>
            <a:r>
              <a:rPr lang="en-CA" sz="2900" dirty="0" smtClean="0"/>
              <a:t> </a:t>
            </a:r>
            <a:r>
              <a:rPr lang="en-CA" sz="2900" dirty="0" err="1"/>
              <a:t>BiH</a:t>
            </a:r>
            <a:r>
              <a:rPr lang="en-CA" sz="2900" dirty="0"/>
              <a:t> - 126  </a:t>
            </a:r>
            <a:r>
              <a:rPr lang="en-CA" sz="2900" dirty="0" err="1"/>
              <a:t>zaključenih</a:t>
            </a:r>
            <a:r>
              <a:rPr lang="en-CA" sz="2900" dirty="0"/>
              <a:t> </a:t>
            </a:r>
            <a:r>
              <a:rPr lang="en-CA" sz="2900" dirty="0" err="1"/>
              <a:t>sporazuma</a:t>
            </a:r>
            <a:r>
              <a:rPr lang="en-CA" sz="2900" dirty="0"/>
              <a:t>, </a:t>
            </a:r>
            <a:r>
              <a:rPr lang="en-CA" sz="2900" dirty="0" err="1"/>
              <a:t>svi</a:t>
            </a:r>
            <a:r>
              <a:rPr lang="en-CA" sz="2900" dirty="0"/>
              <a:t> </a:t>
            </a:r>
            <a:r>
              <a:rPr lang="en-CA" sz="2900" dirty="0" err="1"/>
              <a:t>prihvaćeni</a:t>
            </a:r>
            <a:r>
              <a:rPr lang="en-CA" sz="2900" dirty="0"/>
              <a:t> (53, 68 </a:t>
            </a:r>
            <a:r>
              <a:rPr lang="en-CA" sz="2900" dirty="0" err="1"/>
              <a:t>privreda</a:t>
            </a:r>
            <a:r>
              <a:rPr lang="en-CA" sz="2900" dirty="0"/>
              <a:t>, 5 </a:t>
            </a:r>
            <a:r>
              <a:rPr lang="en-CA" sz="2900" dirty="0" err="1"/>
              <a:t>ratni</a:t>
            </a:r>
            <a:r>
              <a:rPr lang="en-CA" sz="2900" dirty="0"/>
              <a:t> </a:t>
            </a:r>
            <a:r>
              <a:rPr lang="en-CA" sz="2900" dirty="0" err="1"/>
              <a:t>zločin</a:t>
            </a:r>
            <a:r>
              <a:rPr lang="en-CA" sz="2900" dirty="0"/>
              <a:t>)</a:t>
            </a:r>
            <a:endParaRPr lang="hr-BA" sz="2900" dirty="0"/>
          </a:p>
          <a:p>
            <a:r>
              <a:rPr lang="en-CA" b="1" dirty="0"/>
              <a:t>2011.</a:t>
            </a:r>
            <a:r>
              <a:rPr lang="en-CA" dirty="0"/>
              <a:t> </a:t>
            </a:r>
            <a:r>
              <a:rPr lang="en-CA" dirty="0" err="1"/>
              <a:t>Ukupno</a:t>
            </a:r>
            <a:r>
              <a:rPr lang="en-CA" dirty="0"/>
              <a:t>: </a:t>
            </a:r>
            <a:r>
              <a:rPr lang="en-CA" b="1" dirty="0"/>
              <a:t>1.557</a:t>
            </a:r>
            <a:r>
              <a:rPr lang="en-CA" dirty="0"/>
              <a:t> </a:t>
            </a:r>
            <a:r>
              <a:rPr lang="en-CA" b="1" dirty="0" err="1"/>
              <a:t>predloženih</a:t>
            </a:r>
            <a:r>
              <a:rPr lang="en-CA" b="1" dirty="0"/>
              <a:t>, 10 </a:t>
            </a:r>
            <a:r>
              <a:rPr lang="en-CA" b="1" dirty="0" err="1"/>
              <a:t>odbačenih</a:t>
            </a:r>
            <a:r>
              <a:rPr lang="en-CA" b="1" dirty="0"/>
              <a:t>  </a:t>
            </a:r>
            <a:endParaRPr lang="hr-BA" dirty="0"/>
          </a:p>
          <a:p>
            <a:r>
              <a:rPr lang="en-CA" b="1" dirty="0"/>
              <a:t>2012.</a:t>
            </a:r>
            <a:r>
              <a:rPr lang="en-CA" dirty="0"/>
              <a:t> </a:t>
            </a:r>
            <a:r>
              <a:rPr lang="en-CA" dirty="0" err="1"/>
              <a:t>Ukupno</a:t>
            </a:r>
            <a:r>
              <a:rPr lang="en-CA" dirty="0"/>
              <a:t>: </a:t>
            </a:r>
            <a:r>
              <a:rPr lang="en-CA" b="1" dirty="0"/>
              <a:t>1.730</a:t>
            </a:r>
            <a:r>
              <a:rPr lang="en-CA" dirty="0"/>
              <a:t> </a:t>
            </a:r>
            <a:r>
              <a:rPr lang="en-CA" b="1" dirty="0" err="1"/>
              <a:t>predloženih</a:t>
            </a:r>
            <a:r>
              <a:rPr lang="en-CA" b="1" dirty="0"/>
              <a:t>, 22 </a:t>
            </a:r>
            <a:r>
              <a:rPr lang="en-CA" b="1" dirty="0" err="1"/>
              <a:t>odbačenih</a:t>
            </a:r>
            <a:r>
              <a:rPr lang="en-CA" b="1" dirty="0"/>
              <a:t> </a:t>
            </a:r>
            <a:endParaRPr lang="hr-BA" dirty="0" smtClean="0"/>
          </a:p>
          <a:p>
            <a:r>
              <a:rPr lang="en-CA" b="1" dirty="0" smtClean="0"/>
              <a:t>2013</a:t>
            </a:r>
            <a:r>
              <a:rPr lang="en-CA" b="1" dirty="0"/>
              <a:t>.</a:t>
            </a:r>
            <a:r>
              <a:rPr lang="hr-BA" b="1" dirty="0"/>
              <a:t> </a:t>
            </a:r>
            <a:r>
              <a:rPr lang="en-CA" dirty="0" err="1"/>
              <a:t>Ukupno</a:t>
            </a:r>
            <a:r>
              <a:rPr lang="en-CA" dirty="0"/>
              <a:t> 5.880 </a:t>
            </a:r>
            <a:r>
              <a:rPr lang="en-CA" dirty="0" err="1"/>
              <a:t>optužnica</a:t>
            </a:r>
            <a:r>
              <a:rPr lang="en-CA" dirty="0"/>
              <a:t> </a:t>
            </a:r>
            <a:r>
              <a:rPr lang="en-CA" dirty="0" err="1"/>
              <a:t>ili</a:t>
            </a:r>
            <a:r>
              <a:rPr lang="en-CA" dirty="0"/>
              <a:t> 38% </a:t>
            </a:r>
            <a:r>
              <a:rPr lang="en-CA" dirty="0" err="1"/>
              <a:t>podignuto</a:t>
            </a:r>
            <a:r>
              <a:rPr lang="en-CA" dirty="0"/>
              <a:t> je </a:t>
            </a:r>
            <a:r>
              <a:rPr lang="en-CA" dirty="0" err="1"/>
              <a:t>sa</a:t>
            </a:r>
            <a:r>
              <a:rPr lang="en-CA" dirty="0"/>
              <a:t> </a:t>
            </a:r>
            <a:r>
              <a:rPr lang="en-CA" dirty="0" err="1"/>
              <a:t>kaznenim</a:t>
            </a:r>
            <a:r>
              <a:rPr lang="en-CA" dirty="0"/>
              <a:t> </a:t>
            </a:r>
            <a:r>
              <a:rPr lang="en-CA" dirty="0" err="1"/>
              <a:t>nalogom</a:t>
            </a:r>
            <a:r>
              <a:rPr lang="en-CA" dirty="0"/>
              <a:t>, </a:t>
            </a:r>
            <a:r>
              <a:rPr lang="en-CA" dirty="0" err="1"/>
              <a:t>dok</a:t>
            </a:r>
            <a:r>
              <a:rPr lang="en-CA" dirty="0"/>
              <a:t> je 150 </a:t>
            </a:r>
            <a:r>
              <a:rPr lang="en-CA" dirty="0" err="1"/>
              <a:t>optužnica</a:t>
            </a:r>
            <a:r>
              <a:rPr lang="en-CA" dirty="0"/>
              <a:t> </a:t>
            </a:r>
            <a:r>
              <a:rPr lang="en-CA" dirty="0" err="1"/>
              <a:t>ili</a:t>
            </a:r>
            <a:r>
              <a:rPr lang="en-CA" dirty="0"/>
              <a:t> </a:t>
            </a:r>
            <a:r>
              <a:rPr lang="en-CA" b="1" u="sng" dirty="0"/>
              <a:t>1% </a:t>
            </a:r>
            <a:r>
              <a:rPr lang="en-CA" dirty="0" err="1"/>
              <a:t>podignuto</a:t>
            </a:r>
            <a:r>
              <a:rPr lang="en-CA" dirty="0"/>
              <a:t> </a:t>
            </a:r>
            <a:r>
              <a:rPr lang="en-CA" dirty="0" err="1"/>
              <a:t>sa</a:t>
            </a:r>
            <a:r>
              <a:rPr lang="en-CA" dirty="0"/>
              <a:t> </a:t>
            </a:r>
            <a:r>
              <a:rPr lang="en-CA" dirty="0" err="1"/>
              <a:t>sporazumom</a:t>
            </a:r>
            <a:r>
              <a:rPr lang="en-CA" dirty="0"/>
              <a:t> o </a:t>
            </a:r>
            <a:r>
              <a:rPr lang="en-CA" dirty="0" err="1"/>
              <a:t>priznanju</a:t>
            </a:r>
            <a:r>
              <a:rPr lang="en-CA" dirty="0"/>
              <a:t> </a:t>
            </a:r>
            <a:r>
              <a:rPr lang="en-CA" dirty="0" err="1"/>
              <a:t>krivice</a:t>
            </a:r>
            <a:endParaRPr lang="hr-BA" dirty="0"/>
          </a:p>
          <a:p>
            <a:pPr marL="0" indent="0">
              <a:buNone/>
            </a:pPr>
            <a:endParaRPr lang="hr-BA" dirty="0"/>
          </a:p>
        </p:txBody>
      </p:sp>
    </p:spTree>
    <p:extLst>
      <p:ext uri="{BB962C8B-B14F-4D97-AF65-F5344CB8AC3E}">
        <p14:creationId xmlns:p14="http://schemas.microsoft.com/office/powerpoint/2010/main" val="248696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Dileme u praksi</a:t>
            </a:r>
            <a:endParaRPr lang="hr-BA" dirty="0"/>
          </a:p>
        </p:txBody>
      </p:sp>
      <p:sp>
        <p:nvSpPr>
          <p:cNvPr id="3" name="Content Placeholder 2"/>
          <p:cNvSpPr>
            <a:spLocks noGrp="1"/>
          </p:cNvSpPr>
          <p:nvPr>
            <p:ph idx="1"/>
          </p:nvPr>
        </p:nvSpPr>
        <p:spPr/>
        <p:txBody>
          <a:bodyPr>
            <a:normAutofit/>
          </a:bodyPr>
          <a:lstStyle/>
          <a:p>
            <a:r>
              <a:rPr lang="hr-BA" dirty="0" smtClean="0"/>
              <a:t>Inicijativa i vrijeme za pregovore, od kad do kad se može zaključiti sporazum</a:t>
            </a:r>
          </a:p>
          <a:p>
            <a:r>
              <a:rPr lang="hr-BA" dirty="0" smtClean="0"/>
              <a:t>Utvrđivanje kazne za više krivičnih djela/više izvršilaca</a:t>
            </a:r>
          </a:p>
          <a:p>
            <a:r>
              <a:rPr lang="hr-BA" dirty="0" smtClean="0"/>
              <a:t>Mogućnost određivanja okvirne kazne ili isključivo fiksne</a:t>
            </a:r>
          </a:p>
          <a:p>
            <a:r>
              <a:rPr lang="hr-BA" dirty="0" smtClean="0"/>
              <a:t>Standard dovoljno dokaza</a:t>
            </a:r>
          </a:p>
          <a:p>
            <a:r>
              <a:rPr lang="hr-BA" dirty="0" smtClean="0"/>
              <a:t>Uloga oštećenog</a:t>
            </a:r>
          </a:p>
          <a:p>
            <a:r>
              <a:rPr lang="hr-BA" dirty="0" smtClean="0"/>
              <a:t>Žalba na odluku suda o prihvatanju ili odbacivanje sporazuma i općenito  </a:t>
            </a:r>
            <a:endParaRPr lang="hr-BA" dirty="0"/>
          </a:p>
        </p:txBody>
      </p:sp>
    </p:spTree>
    <p:extLst>
      <p:ext uri="{BB962C8B-B14F-4D97-AF65-F5344CB8AC3E}">
        <p14:creationId xmlns:p14="http://schemas.microsoft.com/office/powerpoint/2010/main" val="1460161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19525"/>
            <a:ext cx="9601196" cy="1303867"/>
          </a:xfrm>
        </p:spPr>
        <p:txBody>
          <a:bodyPr/>
          <a:lstStyle/>
          <a:p>
            <a:r>
              <a:rPr lang="hr-BA" dirty="0" smtClean="0"/>
              <a:t>Zaključci</a:t>
            </a:r>
            <a:endParaRPr lang="hr-BA" dirty="0"/>
          </a:p>
        </p:txBody>
      </p:sp>
      <p:sp>
        <p:nvSpPr>
          <p:cNvPr id="3" name="Content Placeholder 2"/>
          <p:cNvSpPr>
            <a:spLocks noGrp="1"/>
          </p:cNvSpPr>
          <p:nvPr>
            <p:ph idx="1"/>
          </p:nvPr>
        </p:nvSpPr>
        <p:spPr>
          <a:xfrm>
            <a:off x="1295401" y="1765738"/>
            <a:ext cx="9601196" cy="4110130"/>
          </a:xfrm>
        </p:spPr>
        <p:txBody>
          <a:bodyPr>
            <a:normAutofit fontScale="32500" lnSpcReduction="20000"/>
          </a:bodyPr>
          <a:lstStyle/>
          <a:p>
            <a:pPr algn="just"/>
            <a:r>
              <a:rPr lang="hr-BA" sz="4500" dirty="0" err="1" smtClean="0"/>
              <a:t>I</a:t>
            </a:r>
            <a:r>
              <a:rPr lang="en-CA" sz="4500" dirty="0" err="1" smtClean="0"/>
              <a:t>nstitut</a:t>
            </a:r>
            <a:r>
              <a:rPr lang="en-CA" sz="4500" dirty="0" smtClean="0"/>
              <a:t> </a:t>
            </a:r>
            <a:r>
              <a:rPr lang="en-CA" sz="4500" dirty="0" err="1"/>
              <a:t>sporazuma</a:t>
            </a:r>
            <a:r>
              <a:rPr lang="en-CA" sz="4500" dirty="0"/>
              <a:t> o </a:t>
            </a:r>
            <a:r>
              <a:rPr lang="en-CA" sz="4500" dirty="0" err="1"/>
              <a:t>priznanju</a:t>
            </a:r>
            <a:r>
              <a:rPr lang="en-CA" sz="4500" dirty="0"/>
              <a:t> </a:t>
            </a:r>
            <a:r>
              <a:rPr lang="en-CA" sz="4500" dirty="0" err="1"/>
              <a:t>krivice</a:t>
            </a:r>
            <a:r>
              <a:rPr lang="en-CA" sz="4500" dirty="0"/>
              <a:t> u </a:t>
            </a:r>
            <a:r>
              <a:rPr lang="en-CA" sz="4500" dirty="0" err="1"/>
              <a:t>prvoj</a:t>
            </a:r>
            <a:r>
              <a:rPr lang="en-CA" sz="4500" dirty="0"/>
              <a:t> </a:t>
            </a:r>
            <a:r>
              <a:rPr lang="en-CA" sz="4500" dirty="0" err="1"/>
              <a:t>fazi</a:t>
            </a:r>
            <a:r>
              <a:rPr lang="en-CA" sz="4500" dirty="0"/>
              <a:t> </a:t>
            </a:r>
            <a:r>
              <a:rPr lang="en-CA" sz="4500" dirty="0" err="1"/>
              <a:t>primjene</a:t>
            </a:r>
            <a:r>
              <a:rPr lang="en-CA" sz="4500" dirty="0"/>
              <a:t> </a:t>
            </a:r>
            <a:r>
              <a:rPr lang="en-CA" sz="4500" dirty="0" err="1"/>
              <a:t>na</a:t>
            </a:r>
            <a:r>
              <a:rPr lang="en-CA" sz="4500" dirty="0"/>
              <a:t> </a:t>
            </a:r>
            <a:r>
              <a:rPr lang="en-CA" sz="4500" dirty="0" err="1"/>
              <a:t>nivou</a:t>
            </a:r>
            <a:r>
              <a:rPr lang="en-CA" sz="4500" dirty="0"/>
              <a:t> </a:t>
            </a:r>
            <a:r>
              <a:rPr lang="en-CA" sz="4500" dirty="0" err="1"/>
              <a:t>kantonalnih</a:t>
            </a:r>
            <a:r>
              <a:rPr lang="en-CA" sz="4500" dirty="0"/>
              <a:t> </a:t>
            </a:r>
            <a:r>
              <a:rPr lang="en-CA" sz="4500" dirty="0" err="1"/>
              <a:t>i</a:t>
            </a:r>
            <a:r>
              <a:rPr lang="en-CA" sz="4500" dirty="0"/>
              <a:t> </a:t>
            </a:r>
            <a:r>
              <a:rPr lang="en-CA" sz="4500" dirty="0" err="1"/>
              <a:t>okružnih</a:t>
            </a:r>
            <a:r>
              <a:rPr lang="en-CA" sz="4500" dirty="0"/>
              <a:t> </a:t>
            </a:r>
            <a:r>
              <a:rPr lang="en-CA" sz="4500" dirty="0" err="1"/>
              <a:t>sudova</a:t>
            </a:r>
            <a:r>
              <a:rPr lang="en-CA" sz="4500" dirty="0"/>
              <a:t> bio </a:t>
            </a:r>
            <a:r>
              <a:rPr lang="en-CA" sz="4500" dirty="0" err="1"/>
              <a:t>manji</a:t>
            </a:r>
            <a:r>
              <a:rPr lang="en-CA" sz="4500" dirty="0"/>
              <a:t>, </a:t>
            </a:r>
            <a:r>
              <a:rPr lang="en-CA" sz="4500" dirty="0" err="1"/>
              <a:t>ali</a:t>
            </a:r>
            <a:r>
              <a:rPr lang="en-CA" sz="4500" dirty="0"/>
              <a:t> da je </a:t>
            </a:r>
            <a:r>
              <a:rPr lang="en-CA" sz="4500" dirty="0" err="1"/>
              <a:t>polako</a:t>
            </a:r>
            <a:r>
              <a:rPr lang="en-CA" sz="4500" dirty="0"/>
              <a:t> </a:t>
            </a:r>
            <a:r>
              <a:rPr lang="en-CA" sz="4500" dirty="0" err="1"/>
              <a:t>ali</a:t>
            </a:r>
            <a:r>
              <a:rPr lang="en-CA" sz="4500" dirty="0"/>
              <a:t> </a:t>
            </a:r>
            <a:r>
              <a:rPr lang="en-CA" sz="4500" dirty="0" err="1"/>
              <a:t>sigurno</a:t>
            </a:r>
            <a:r>
              <a:rPr lang="en-CA" sz="4500" dirty="0"/>
              <a:t> </a:t>
            </a:r>
            <a:r>
              <a:rPr lang="en-CA" sz="4500" dirty="0" err="1"/>
              <a:t>našao</a:t>
            </a:r>
            <a:r>
              <a:rPr lang="en-CA" sz="4500" dirty="0"/>
              <a:t> </a:t>
            </a:r>
            <a:r>
              <a:rPr lang="en-CA" sz="4500" dirty="0" err="1"/>
              <a:t>svoje</a:t>
            </a:r>
            <a:r>
              <a:rPr lang="en-CA" sz="4500" dirty="0"/>
              <a:t> </a:t>
            </a:r>
            <a:r>
              <a:rPr lang="en-CA" sz="4500" dirty="0" err="1"/>
              <a:t>mjesto</a:t>
            </a:r>
            <a:r>
              <a:rPr lang="en-CA" sz="4500" dirty="0"/>
              <a:t> u </a:t>
            </a:r>
            <a:r>
              <a:rPr lang="en-CA" sz="4500" dirty="0" err="1"/>
              <a:t>našem</a:t>
            </a:r>
            <a:r>
              <a:rPr lang="en-CA" sz="4500" dirty="0"/>
              <a:t> </a:t>
            </a:r>
            <a:r>
              <a:rPr lang="en-CA" sz="4500" dirty="0" err="1"/>
              <a:t>pravosuđu</a:t>
            </a:r>
            <a:r>
              <a:rPr lang="en-CA" sz="4500" dirty="0"/>
              <a:t> </a:t>
            </a:r>
            <a:r>
              <a:rPr lang="en-CA" sz="4500" dirty="0" err="1"/>
              <a:t>čineći</a:t>
            </a:r>
            <a:r>
              <a:rPr lang="en-CA" sz="4500" dirty="0"/>
              <a:t> </a:t>
            </a:r>
            <a:r>
              <a:rPr lang="en-CA" sz="4500" dirty="0" err="1"/>
              <a:t>teške</a:t>
            </a:r>
            <a:r>
              <a:rPr lang="en-CA" sz="4500" dirty="0"/>
              <a:t> </a:t>
            </a:r>
            <a:r>
              <a:rPr lang="en-CA" sz="4500" dirty="0" err="1"/>
              <a:t>i</a:t>
            </a:r>
            <a:r>
              <a:rPr lang="en-CA" sz="4500" dirty="0"/>
              <a:t> </a:t>
            </a:r>
            <a:r>
              <a:rPr lang="en-CA" sz="4500" dirty="0" err="1"/>
              <a:t>složene</a:t>
            </a:r>
            <a:r>
              <a:rPr lang="en-CA" sz="4500" dirty="0"/>
              <a:t> </a:t>
            </a:r>
            <a:r>
              <a:rPr lang="en-CA" sz="4500" dirty="0" err="1"/>
              <a:t>krivične</a:t>
            </a:r>
            <a:r>
              <a:rPr lang="en-CA" sz="4500" dirty="0"/>
              <a:t> </a:t>
            </a:r>
            <a:r>
              <a:rPr lang="en-CA" sz="4500" dirty="0" err="1"/>
              <a:t>postupke</a:t>
            </a:r>
            <a:r>
              <a:rPr lang="en-CA" sz="4500" dirty="0"/>
              <a:t> </a:t>
            </a:r>
            <a:r>
              <a:rPr lang="en-CA" sz="4500" dirty="0" err="1"/>
              <a:t>znatno</a:t>
            </a:r>
            <a:r>
              <a:rPr lang="en-CA" sz="4500" dirty="0"/>
              <a:t> </a:t>
            </a:r>
            <a:r>
              <a:rPr lang="en-CA" sz="4500" dirty="0" err="1"/>
              <a:t>bržim</a:t>
            </a:r>
            <a:r>
              <a:rPr lang="en-CA" sz="4500" dirty="0"/>
              <a:t>, </a:t>
            </a:r>
            <a:r>
              <a:rPr lang="en-CA" sz="4500" dirty="0" err="1"/>
              <a:t>efikasnijim</a:t>
            </a:r>
            <a:r>
              <a:rPr lang="en-CA" sz="4500" dirty="0"/>
              <a:t> </a:t>
            </a:r>
            <a:r>
              <a:rPr lang="en-CA" sz="4500" dirty="0" err="1"/>
              <a:t>i</a:t>
            </a:r>
            <a:r>
              <a:rPr lang="en-CA" sz="4500" dirty="0"/>
              <a:t> </a:t>
            </a:r>
            <a:r>
              <a:rPr lang="en-CA" sz="4500" dirty="0" err="1"/>
              <a:t>ekonomičnijim</a:t>
            </a:r>
            <a:r>
              <a:rPr lang="en-CA" sz="4500" dirty="0" smtClean="0"/>
              <a:t>.</a:t>
            </a:r>
            <a:endParaRPr lang="hr-BA" sz="4500" dirty="0" smtClean="0"/>
          </a:p>
          <a:p>
            <a:pPr algn="just"/>
            <a:r>
              <a:rPr lang="en-CA" sz="4500" dirty="0" err="1" smtClean="0"/>
              <a:t>Procenat</a:t>
            </a:r>
            <a:r>
              <a:rPr lang="en-CA" sz="4500" dirty="0" smtClean="0"/>
              <a:t> </a:t>
            </a:r>
            <a:r>
              <a:rPr lang="en-CA" sz="4500" dirty="0" err="1"/>
              <a:t>okonačnih</a:t>
            </a:r>
            <a:r>
              <a:rPr lang="en-CA" sz="4500" dirty="0"/>
              <a:t> </a:t>
            </a:r>
            <a:r>
              <a:rPr lang="en-CA" sz="4500" dirty="0" err="1"/>
              <a:t>predmeta</a:t>
            </a:r>
            <a:r>
              <a:rPr lang="en-CA" sz="4500" dirty="0"/>
              <a:t> </a:t>
            </a:r>
            <a:r>
              <a:rPr lang="en-CA" sz="4500" dirty="0" err="1"/>
              <a:t>na</a:t>
            </a:r>
            <a:r>
              <a:rPr lang="en-CA" sz="4500" dirty="0"/>
              <a:t> </a:t>
            </a:r>
            <a:r>
              <a:rPr lang="en-CA" sz="4500" dirty="0" err="1"/>
              <a:t>osnovu</a:t>
            </a:r>
            <a:r>
              <a:rPr lang="en-CA" sz="4500" dirty="0"/>
              <a:t> </a:t>
            </a:r>
            <a:r>
              <a:rPr lang="en-CA" sz="4500" dirty="0" err="1"/>
              <a:t>sporazuma</a:t>
            </a:r>
            <a:r>
              <a:rPr lang="en-CA" sz="4500" dirty="0"/>
              <a:t> o </a:t>
            </a:r>
            <a:r>
              <a:rPr lang="en-CA" sz="4500" dirty="0" err="1"/>
              <a:t>priznanju</a:t>
            </a:r>
            <a:r>
              <a:rPr lang="en-CA" sz="4500" dirty="0"/>
              <a:t> </a:t>
            </a:r>
            <a:r>
              <a:rPr lang="en-CA" sz="4500" dirty="0" err="1"/>
              <a:t>krivnje</a:t>
            </a:r>
            <a:r>
              <a:rPr lang="en-CA" sz="4500" dirty="0"/>
              <a:t> se </a:t>
            </a:r>
            <a:r>
              <a:rPr lang="en-CA" sz="4500" dirty="0" err="1"/>
              <a:t>kreće</a:t>
            </a:r>
            <a:r>
              <a:rPr lang="en-CA" sz="4500" dirty="0"/>
              <a:t> u </a:t>
            </a:r>
            <a:r>
              <a:rPr lang="en-CA" sz="4500" dirty="0" err="1"/>
              <a:t>prosjeku</a:t>
            </a:r>
            <a:r>
              <a:rPr lang="en-CA" sz="4500" dirty="0"/>
              <a:t> </a:t>
            </a:r>
            <a:r>
              <a:rPr lang="en-CA" sz="4500" dirty="0" err="1"/>
              <a:t>na</a:t>
            </a:r>
            <a:r>
              <a:rPr lang="en-CA" sz="4500" dirty="0"/>
              <a:t> </a:t>
            </a:r>
            <a:r>
              <a:rPr lang="en-CA" sz="4500" dirty="0" err="1"/>
              <a:t>nivou</a:t>
            </a:r>
            <a:r>
              <a:rPr lang="en-CA" sz="4500" dirty="0"/>
              <a:t> </a:t>
            </a:r>
            <a:r>
              <a:rPr lang="en-CA" sz="4500" dirty="0" err="1"/>
              <a:t>BiH</a:t>
            </a:r>
            <a:r>
              <a:rPr lang="en-CA" sz="4500" dirty="0"/>
              <a:t> </a:t>
            </a:r>
            <a:r>
              <a:rPr lang="en-CA" sz="4500" dirty="0" err="1"/>
              <a:t>oko</a:t>
            </a:r>
            <a:r>
              <a:rPr lang="en-CA" sz="4500" dirty="0"/>
              <a:t> 18%, </a:t>
            </a:r>
            <a:r>
              <a:rPr lang="en-CA" sz="4500" dirty="0" err="1"/>
              <a:t>što</a:t>
            </a:r>
            <a:r>
              <a:rPr lang="en-CA" sz="4500" dirty="0"/>
              <a:t> je </a:t>
            </a:r>
            <a:r>
              <a:rPr lang="en-CA" sz="4500" dirty="0" err="1"/>
              <a:t>još</a:t>
            </a:r>
            <a:r>
              <a:rPr lang="en-CA" sz="4500" dirty="0"/>
              <a:t> </a:t>
            </a:r>
            <a:r>
              <a:rPr lang="en-CA" sz="4500" dirty="0" err="1"/>
              <a:t>uvijek</a:t>
            </a:r>
            <a:r>
              <a:rPr lang="en-CA" sz="4500" dirty="0"/>
              <a:t> </a:t>
            </a:r>
            <a:r>
              <a:rPr lang="en-CA" sz="4500" dirty="0" err="1"/>
              <a:t>mali</a:t>
            </a:r>
            <a:r>
              <a:rPr lang="en-CA" sz="4500" dirty="0"/>
              <a:t> </a:t>
            </a:r>
            <a:r>
              <a:rPr lang="en-CA" sz="4500" dirty="0" err="1"/>
              <a:t>broj</a:t>
            </a:r>
            <a:r>
              <a:rPr lang="en-CA" sz="4500" dirty="0"/>
              <a:t> </a:t>
            </a:r>
            <a:r>
              <a:rPr lang="en-CA" sz="4500" dirty="0" err="1"/>
              <a:t>predmeta</a:t>
            </a:r>
            <a:r>
              <a:rPr lang="en-CA" sz="4500" dirty="0"/>
              <a:t> u </a:t>
            </a:r>
            <a:r>
              <a:rPr lang="en-CA" sz="4500" dirty="0" err="1"/>
              <a:t>odnosu</a:t>
            </a:r>
            <a:r>
              <a:rPr lang="en-CA" sz="4500" dirty="0"/>
              <a:t> </a:t>
            </a:r>
            <a:r>
              <a:rPr lang="en-CA" sz="4500" dirty="0" err="1"/>
              <a:t>na</a:t>
            </a:r>
            <a:r>
              <a:rPr lang="en-CA" sz="4500" dirty="0"/>
              <a:t> </a:t>
            </a:r>
            <a:r>
              <a:rPr lang="en-CA" sz="4500" dirty="0" err="1"/>
              <a:t>zemlje</a:t>
            </a:r>
            <a:r>
              <a:rPr lang="en-CA" sz="4500" dirty="0"/>
              <a:t> </a:t>
            </a:r>
            <a:r>
              <a:rPr lang="en-CA" sz="4500" dirty="0" err="1"/>
              <a:t>sa</a:t>
            </a:r>
            <a:r>
              <a:rPr lang="en-CA" sz="4500" dirty="0"/>
              <a:t> </a:t>
            </a:r>
            <a:r>
              <a:rPr lang="en-CA" sz="4500" dirty="0" err="1"/>
              <a:t>adversarnim</a:t>
            </a:r>
            <a:r>
              <a:rPr lang="en-CA" sz="4500" dirty="0"/>
              <a:t> </a:t>
            </a:r>
            <a:r>
              <a:rPr lang="en-CA" sz="4500" dirty="0" err="1"/>
              <a:t>krivičnim</a:t>
            </a:r>
            <a:r>
              <a:rPr lang="en-CA" sz="4500" dirty="0"/>
              <a:t> </a:t>
            </a:r>
            <a:r>
              <a:rPr lang="en-CA" sz="4500" dirty="0" err="1"/>
              <a:t>sistemom</a:t>
            </a:r>
            <a:r>
              <a:rPr lang="en-CA" sz="4500" dirty="0"/>
              <a:t>. </a:t>
            </a:r>
            <a:endParaRPr lang="hr-BA" sz="4500" dirty="0" smtClean="0"/>
          </a:p>
          <a:p>
            <a:pPr algn="just"/>
            <a:r>
              <a:rPr lang="en-CA" sz="4500" dirty="0" smtClean="0"/>
              <a:t>U </a:t>
            </a:r>
            <a:r>
              <a:rPr lang="en-CA" sz="4500" dirty="0" err="1"/>
              <a:t>strukturi</a:t>
            </a:r>
            <a:r>
              <a:rPr lang="en-CA" sz="4500" dirty="0"/>
              <a:t> </a:t>
            </a:r>
            <a:r>
              <a:rPr lang="en-CA" sz="4500" dirty="0" err="1"/>
              <a:t>krivičnih</a:t>
            </a:r>
            <a:r>
              <a:rPr lang="en-CA" sz="4500" dirty="0"/>
              <a:t> </a:t>
            </a:r>
            <a:r>
              <a:rPr lang="en-CA" sz="4500" dirty="0" err="1"/>
              <a:t>djela</a:t>
            </a:r>
            <a:r>
              <a:rPr lang="en-CA" sz="4500" dirty="0"/>
              <a:t> </a:t>
            </a:r>
            <a:r>
              <a:rPr lang="en-CA" sz="4500" dirty="0" err="1"/>
              <a:t>po</a:t>
            </a:r>
            <a:r>
              <a:rPr lang="en-CA" sz="4500" dirty="0"/>
              <a:t> </a:t>
            </a:r>
            <a:r>
              <a:rPr lang="en-CA" sz="4500" dirty="0" err="1"/>
              <a:t>kojim</a:t>
            </a:r>
            <a:r>
              <a:rPr lang="en-CA" sz="4500" dirty="0"/>
              <a:t> se </a:t>
            </a:r>
            <a:r>
              <a:rPr lang="en-CA" sz="4500" dirty="0" err="1"/>
              <a:t>zaključuju</a:t>
            </a:r>
            <a:r>
              <a:rPr lang="en-CA" sz="4500" dirty="0"/>
              <a:t> </a:t>
            </a:r>
            <a:r>
              <a:rPr lang="en-CA" sz="4500" dirty="0" err="1"/>
              <a:t>sporazumi</a:t>
            </a:r>
            <a:r>
              <a:rPr lang="en-CA" sz="4500" dirty="0"/>
              <a:t> o </a:t>
            </a:r>
            <a:r>
              <a:rPr lang="en-CA" sz="4500" dirty="0" err="1"/>
              <a:t>priznanju</a:t>
            </a:r>
            <a:r>
              <a:rPr lang="en-CA" sz="4500" dirty="0"/>
              <a:t> </a:t>
            </a:r>
            <a:r>
              <a:rPr lang="en-CA" sz="4500" dirty="0" err="1"/>
              <a:t>krivnje</a:t>
            </a:r>
            <a:r>
              <a:rPr lang="en-CA" sz="4500" dirty="0"/>
              <a:t> </a:t>
            </a:r>
            <a:r>
              <a:rPr lang="en-CA" sz="4500" dirty="0" err="1"/>
              <a:t>dominiraju</a:t>
            </a:r>
            <a:r>
              <a:rPr lang="en-CA" sz="4500" dirty="0"/>
              <a:t> </a:t>
            </a:r>
            <a:r>
              <a:rPr lang="en-CA" sz="4500" dirty="0" err="1"/>
              <a:t>krivična</a:t>
            </a:r>
            <a:r>
              <a:rPr lang="en-CA" sz="4500" dirty="0"/>
              <a:t> </a:t>
            </a:r>
            <a:r>
              <a:rPr lang="en-CA" sz="4500" dirty="0" err="1"/>
              <a:t>djela</a:t>
            </a:r>
            <a:r>
              <a:rPr lang="en-CA" sz="4500" dirty="0"/>
              <a:t> </a:t>
            </a:r>
            <a:r>
              <a:rPr lang="en-CA" sz="4500" dirty="0" err="1"/>
              <a:t>opšteg</a:t>
            </a:r>
            <a:r>
              <a:rPr lang="en-CA" sz="4500" dirty="0"/>
              <a:t> </a:t>
            </a:r>
            <a:r>
              <a:rPr lang="en-CA" sz="4500" dirty="0" err="1"/>
              <a:t>kriminala</a:t>
            </a:r>
            <a:r>
              <a:rPr lang="en-CA" sz="4500" dirty="0"/>
              <a:t>, </a:t>
            </a:r>
            <a:r>
              <a:rPr lang="en-CA" sz="4500" dirty="0" err="1"/>
              <a:t>zatim</a:t>
            </a:r>
            <a:r>
              <a:rPr lang="en-CA" sz="4500" dirty="0"/>
              <a:t> </a:t>
            </a:r>
            <a:r>
              <a:rPr lang="en-CA" sz="4500" dirty="0" err="1"/>
              <a:t>privredni</a:t>
            </a:r>
            <a:r>
              <a:rPr lang="en-CA" sz="4500" dirty="0"/>
              <a:t> </a:t>
            </a:r>
            <a:r>
              <a:rPr lang="en-CA" sz="4500" dirty="0" err="1"/>
              <a:t>kriminal</a:t>
            </a:r>
            <a:r>
              <a:rPr lang="en-CA" sz="4500" dirty="0"/>
              <a:t>, da bi od 2008. </a:t>
            </a:r>
            <a:r>
              <a:rPr lang="en-CA" sz="4500" dirty="0" err="1"/>
              <a:t>godine</a:t>
            </a:r>
            <a:r>
              <a:rPr lang="en-CA" sz="4500" dirty="0"/>
              <a:t>, </a:t>
            </a:r>
            <a:r>
              <a:rPr lang="en-CA" sz="4500" dirty="0" err="1"/>
              <a:t>uglavnom</a:t>
            </a:r>
            <a:r>
              <a:rPr lang="en-CA" sz="4500" dirty="0"/>
              <a:t> </a:t>
            </a:r>
            <a:r>
              <a:rPr lang="en-CA" sz="4500" dirty="0" err="1"/>
              <a:t>na</a:t>
            </a:r>
            <a:r>
              <a:rPr lang="en-CA" sz="4500" dirty="0"/>
              <a:t> </a:t>
            </a:r>
            <a:r>
              <a:rPr lang="en-CA" sz="4500" dirty="0" err="1"/>
              <a:t>Sudu</a:t>
            </a:r>
            <a:r>
              <a:rPr lang="en-CA" sz="4500" dirty="0"/>
              <a:t> </a:t>
            </a:r>
            <a:r>
              <a:rPr lang="en-CA" sz="4500" dirty="0" err="1"/>
              <a:t>BiH</a:t>
            </a:r>
            <a:r>
              <a:rPr lang="en-CA" sz="4500" dirty="0"/>
              <a:t> </a:t>
            </a:r>
            <a:r>
              <a:rPr lang="en-CA" sz="4500" dirty="0" err="1"/>
              <a:t>došlo</a:t>
            </a:r>
            <a:r>
              <a:rPr lang="en-CA" sz="4500" dirty="0"/>
              <a:t> </a:t>
            </a:r>
            <a:r>
              <a:rPr lang="en-CA" sz="4500" dirty="0" err="1"/>
              <a:t>i</a:t>
            </a:r>
            <a:r>
              <a:rPr lang="en-CA" sz="4500" dirty="0"/>
              <a:t> do </a:t>
            </a:r>
            <a:r>
              <a:rPr lang="en-CA" sz="4500" dirty="0" err="1"/>
              <a:t>zaključivanja</a:t>
            </a:r>
            <a:r>
              <a:rPr lang="en-CA" sz="4500" dirty="0"/>
              <a:t> </a:t>
            </a:r>
            <a:r>
              <a:rPr lang="en-CA" sz="4500" dirty="0" err="1"/>
              <a:t>sporazuma</a:t>
            </a:r>
            <a:r>
              <a:rPr lang="en-CA" sz="4500" dirty="0"/>
              <a:t> u </a:t>
            </a:r>
            <a:r>
              <a:rPr lang="en-CA" sz="4500" dirty="0" err="1"/>
              <a:t>predmetima</a:t>
            </a:r>
            <a:r>
              <a:rPr lang="en-CA" sz="4500" dirty="0"/>
              <a:t> </a:t>
            </a:r>
            <a:r>
              <a:rPr lang="en-CA" sz="4500" dirty="0" err="1"/>
              <a:t>ratnih</a:t>
            </a:r>
            <a:r>
              <a:rPr lang="en-CA" sz="4500" dirty="0"/>
              <a:t> </a:t>
            </a:r>
            <a:r>
              <a:rPr lang="en-CA" sz="4500" dirty="0" err="1"/>
              <a:t>zločina</a:t>
            </a:r>
            <a:r>
              <a:rPr lang="en-CA" sz="4500" dirty="0" smtClean="0"/>
              <a:t>.</a:t>
            </a:r>
            <a:endParaRPr lang="hr-BA" sz="4500" dirty="0" smtClean="0"/>
          </a:p>
          <a:p>
            <a:pPr algn="just"/>
            <a:r>
              <a:rPr lang="en-CA" sz="4500" dirty="0" err="1" smtClean="0"/>
              <a:t>Utvrđeno</a:t>
            </a:r>
            <a:r>
              <a:rPr lang="en-CA" sz="4500" dirty="0" smtClean="0"/>
              <a:t> </a:t>
            </a:r>
            <a:r>
              <a:rPr lang="en-CA" sz="4500" dirty="0"/>
              <a:t>je da je </a:t>
            </a:r>
            <a:r>
              <a:rPr lang="en-CA" sz="4500" dirty="0" err="1"/>
              <a:t>precentualno</a:t>
            </a:r>
            <a:r>
              <a:rPr lang="en-CA" sz="4500" dirty="0"/>
              <a:t> </a:t>
            </a:r>
            <a:r>
              <a:rPr lang="en-CA" sz="4500" dirty="0" err="1"/>
              <a:t>zanemarljiv</a:t>
            </a:r>
            <a:r>
              <a:rPr lang="en-CA" sz="4500" dirty="0"/>
              <a:t> </a:t>
            </a:r>
            <a:r>
              <a:rPr lang="en-CA" sz="4500" dirty="0" err="1"/>
              <a:t>broj</a:t>
            </a:r>
            <a:r>
              <a:rPr lang="en-CA" sz="4500" dirty="0"/>
              <a:t> </a:t>
            </a:r>
            <a:r>
              <a:rPr lang="en-CA" sz="4500" dirty="0" err="1"/>
              <a:t>odbijenih</a:t>
            </a:r>
            <a:r>
              <a:rPr lang="en-CA" sz="4500" dirty="0"/>
              <a:t> </a:t>
            </a:r>
            <a:r>
              <a:rPr lang="en-CA" sz="4500" dirty="0" err="1"/>
              <a:t>sporazuma</a:t>
            </a:r>
            <a:r>
              <a:rPr lang="en-CA" sz="4500" dirty="0"/>
              <a:t> o </a:t>
            </a:r>
            <a:r>
              <a:rPr lang="en-CA" sz="4500" dirty="0" err="1"/>
              <a:t>priznanju</a:t>
            </a:r>
            <a:r>
              <a:rPr lang="en-CA" sz="4500" dirty="0"/>
              <a:t> </a:t>
            </a:r>
            <a:r>
              <a:rPr lang="en-CA" sz="4500" dirty="0" err="1"/>
              <a:t>krivnje</a:t>
            </a:r>
            <a:r>
              <a:rPr lang="en-CA" sz="4500" dirty="0"/>
              <a:t>, </a:t>
            </a:r>
            <a:r>
              <a:rPr lang="en-CA" sz="4500" dirty="0" err="1"/>
              <a:t>što</a:t>
            </a:r>
            <a:r>
              <a:rPr lang="en-CA" sz="4500" dirty="0"/>
              <a:t> </a:t>
            </a:r>
            <a:r>
              <a:rPr lang="en-CA" sz="4500" dirty="0" err="1"/>
              <a:t>znači</a:t>
            </a:r>
            <a:r>
              <a:rPr lang="en-CA" sz="4500" dirty="0"/>
              <a:t> da </a:t>
            </a:r>
            <a:r>
              <a:rPr lang="en-CA" sz="4500" dirty="0" err="1"/>
              <a:t>tužioci</a:t>
            </a:r>
            <a:r>
              <a:rPr lang="en-CA" sz="4500" dirty="0"/>
              <a:t> </a:t>
            </a:r>
            <a:r>
              <a:rPr lang="en-CA" sz="4500" dirty="0" err="1"/>
              <a:t>dobro</a:t>
            </a:r>
            <a:r>
              <a:rPr lang="en-CA" sz="4500" dirty="0"/>
              <a:t> </a:t>
            </a:r>
            <a:r>
              <a:rPr lang="en-CA" sz="4500" dirty="0" err="1"/>
              <a:t>procjenjuju</a:t>
            </a:r>
            <a:r>
              <a:rPr lang="en-CA" sz="4500" dirty="0"/>
              <a:t> </a:t>
            </a:r>
            <a:r>
              <a:rPr lang="en-CA" sz="4500" dirty="0" err="1"/>
              <a:t>činjenice</a:t>
            </a:r>
            <a:r>
              <a:rPr lang="en-CA" sz="4500" dirty="0"/>
              <a:t> </a:t>
            </a:r>
            <a:r>
              <a:rPr lang="en-CA" sz="4500" dirty="0" err="1"/>
              <a:t>i</a:t>
            </a:r>
            <a:r>
              <a:rPr lang="en-CA" sz="4500" dirty="0"/>
              <a:t> </a:t>
            </a:r>
            <a:r>
              <a:rPr lang="en-CA" sz="4500" dirty="0" err="1"/>
              <a:t>dokaze</a:t>
            </a:r>
            <a:r>
              <a:rPr lang="en-CA" sz="4500" dirty="0"/>
              <a:t> </a:t>
            </a:r>
            <a:r>
              <a:rPr lang="en-CA" sz="4500" dirty="0" err="1"/>
              <a:t>i</a:t>
            </a:r>
            <a:r>
              <a:rPr lang="en-CA" sz="4500" dirty="0"/>
              <a:t> </a:t>
            </a:r>
            <a:r>
              <a:rPr lang="en-CA" sz="4500" dirty="0" err="1"/>
              <a:t>predlažu</a:t>
            </a:r>
            <a:r>
              <a:rPr lang="en-CA" sz="4500" dirty="0"/>
              <a:t> </a:t>
            </a:r>
            <a:r>
              <a:rPr lang="en-CA" sz="4500" dirty="0" err="1"/>
              <a:t>adekvatne</a:t>
            </a:r>
            <a:r>
              <a:rPr lang="en-CA" sz="4500" dirty="0"/>
              <a:t> </a:t>
            </a:r>
            <a:r>
              <a:rPr lang="en-CA" sz="4500" dirty="0" err="1"/>
              <a:t>krivičnopravne</a:t>
            </a:r>
            <a:r>
              <a:rPr lang="en-CA" sz="4500" dirty="0"/>
              <a:t> </a:t>
            </a:r>
            <a:r>
              <a:rPr lang="en-CA" sz="4500" dirty="0" err="1"/>
              <a:t>sankcije</a:t>
            </a:r>
            <a:r>
              <a:rPr lang="en-CA" sz="4500" dirty="0"/>
              <a:t> </a:t>
            </a:r>
            <a:r>
              <a:rPr lang="en-CA" sz="4500" dirty="0" err="1"/>
              <a:t>jer</a:t>
            </a:r>
            <a:r>
              <a:rPr lang="en-CA" sz="4500" dirty="0"/>
              <a:t> u </a:t>
            </a:r>
            <a:r>
              <a:rPr lang="en-CA" sz="4500" dirty="0" err="1"/>
              <a:t>sudskoj</a:t>
            </a:r>
            <a:r>
              <a:rPr lang="en-CA" sz="4500" dirty="0"/>
              <a:t> </a:t>
            </a:r>
            <a:r>
              <a:rPr lang="en-CA" sz="4500" dirty="0" err="1"/>
              <a:t>kontroli</a:t>
            </a:r>
            <a:r>
              <a:rPr lang="en-CA" sz="4500" dirty="0"/>
              <a:t> </a:t>
            </a:r>
            <a:r>
              <a:rPr lang="en-CA" sz="4500" dirty="0" err="1"/>
              <a:t>sporazuma</a:t>
            </a:r>
            <a:r>
              <a:rPr lang="en-CA" sz="4500" dirty="0"/>
              <a:t> </a:t>
            </a:r>
            <a:r>
              <a:rPr lang="en-CA" sz="4500" dirty="0" err="1"/>
              <a:t>isti</a:t>
            </a:r>
            <a:r>
              <a:rPr lang="en-CA" sz="4500" dirty="0"/>
              <a:t> </a:t>
            </a:r>
            <a:r>
              <a:rPr lang="en-CA" sz="4500" dirty="0" err="1"/>
              <a:t>bivaju</a:t>
            </a:r>
            <a:r>
              <a:rPr lang="en-CA" sz="4500" dirty="0"/>
              <a:t> </a:t>
            </a:r>
            <a:r>
              <a:rPr lang="en-CA" sz="4500" dirty="0" err="1"/>
              <a:t>prihvaćeni</a:t>
            </a:r>
            <a:r>
              <a:rPr lang="en-CA" sz="4500" dirty="0"/>
              <a:t>.  </a:t>
            </a:r>
            <a:endParaRPr lang="hr-BA" sz="4500" dirty="0"/>
          </a:p>
          <a:p>
            <a:pPr algn="just"/>
            <a:r>
              <a:rPr lang="hr-BA" sz="4500" dirty="0" smtClean="0"/>
              <a:t>Zaštita </a:t>
            </a:r>
            <a:r>
              <a:rPr lang="hr-BA" sz="4500" dirty="0"/>
              <a:t>prava optuženih u predmetima gdje je ostvarena saradnja sa saoptuženim u vidu zaključenja sporazuma o priznanju krivnje i dogovor za svjedočenje protiv </a:t>
            </a:r>
            <a:r>
              <a:rPr lang="hr-BA" sz="4500" dirty="0" smtClean="0"/>
              <a:t>saoptuženih se ostvaruje na način da se sudska odluka ne </a:t>
            </a:r>
            <a:r>
              <a:rPr lang="hr-BA" sz="4500" dirty="0"/>
              <a:t>smije </a:t>
            </a:r>
            <a:r>
              <a:rPr lang="hr-BA" sz="4500" dirty="0" smtClean="0"/>
              <a:t>isključivo </a:t>
            </a:r>
            <a:r>
              <a:rPr lang="hr-BA" sz="4500" dirty="0"/>
              <a:t>zasnovati </a:t>
            </a:r>
            <a:r>
              <a:rPr lang="hr-BA" sz="4500" dirty="0" smtClean="0"/>
              <a:t>samo </a:t>
            </a:r>
            <a:r>
              <a:rPr lang="hr-BA" sz="4500" dirty="0"/>
              <a:t>na takvom </a:t>
            </a:r>
            <a:r>
              <a:rPr lang="hr-BA" sz="4500" dirty="0" smtClean="0"/>
              <a:t>dokazu</a:t>
            </a:r>
            <a:endParaRPr lang="hr-BA" sz="4500" dirty="0"/>
          </a:p>
          <a:p>
            <a:pPr algn="just"/>
            <a:r>
              <a:rPr lang="hr-BA" sz="4500" dirty="0" smtClean="0"/>
              <a:t>Potrebno je izmjeniti/dopuniti odredbe ZKP o imunitetu i sporazumu na način da se usklade sa međunarodnim standardima</a:t>
            </a:r>
          </a:p>
          <a:p>
            <a:pPr marL="0" indent="0">
              <a:buNone/>
            </a:pPr>
            <a:r>
              <a:rPr lang="hr-BA" sz="4500" dirty="0"/>
              <a:t>	</a:t>
            </a:r>
            <a:r>
              <a:rPr lang="hr-BA" sz="4500" dirty="0" smtClean="0"/>
              <a:t>													</a:t>
            </a:r>
            <a:r>
              <a:rPr lang="hr-BA" sz="4500" dirty="0" smtClean="0"/>
              <a:t>         </a:t>
            </a:r>
            <a:r>
              <a:rPr lang="hr-BA" sz="4500" b="1" dirty="0" smtClean="0">
                <a:solidFill>
                  <a:schemeClr val="tx1"/>
                </a:solidFill>
              </a:rPr>
              <a:t>HVALA NA PAŽNJI!</a:t>
            </a:r>
            <a:endParaRPr lang="hr-BA" sz="4500" b="1" dirty="0">
              <a:solidFill>
                <a:schemeClr val="tx1"/>
              </a:solidFill>
            </a:endParaRPr>
          </a:p>
          <a:p>
            <a:endParaRPr lang="hr-BA" dirty="0"/>
          </a:p>
          <a:p>
            <a:pPr marL="0" indent="0">
              <a:buNone/>
            </a:pPr>
            <a:endParaRPr lang="hr-BA" dirty="0"/>
          </a:p>
          <a:p>
            <a:endParaRPr lang="hr-BA" dirty="0"/>
          </a:p>
        </p:txBody>
      </p:sp>
    </p:spTree>
    <p:extLst>
      <p:ext uri="{BB962C8B-B14F-4D97-AF65-F5344CB8AC3E}">
        <p14:creationId xmlns:p14="http://schemas.microsoft.com/office/powerpoint/2010/main" val="146463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
            </a:r>
            <a:br>
              <a:rPr lang="hr-BA" dirty="0" smtClean="0"/>
            </a:br>
            <a:r>
              <a:rPr lang="hr-BA" sz="3600" dirty="0" smtClean="0"/>
              <a:t/>
            </a:r>
            <a:br>
              <a:rPr lang="hr-BA" sz="3600" dirty="0" smtClean="0"/>
            </a:br>
            <a:r>
              <a:rPr lang="hr-BA" sz="3600" dirty="0" smtClean="0"/>
              <a:t>Čl. 231. ZKP BIH - Pregovaranje </a:t>
            </a:r>
            <a:r>
              <a:rPr lang="hr-BA" sz="3600" dirty="0"/>
              <a:t>o </a:t>
            </a:r>
            <a:r>
              <a:rPr lang="hr-BA" sz="3600" dirty="0" smtClean="0"/>
              <a:t>krivnji - </a:t>
            </a:r>
            <a:r>
              <a:rPr lang="hr-BA" sz="3600" dirty="0"/>
              <a:t>PREDMET PREGOVORANJA, FORMA, FUNKCIONALNA NADLEŽNOST, ODLUKE SUDA</a:t>
            </a:r>
            <a:r>
              <a:rPr lang="hr-BA" dirty="0"/>
              <a:t/>
            </a:r>
            <a:br>
              <a:rPr lang="hr-BA" dirty="0"/>
            </a:br>
            <a:r>
              <a:rPr lang="hr-BA" dirty="0"/>
              <a:t/>
            </a:r>
            <a:br>
              <a:rPr lang="hr-BA" dirty="0"/>
            </a:br>
            <a:endParaRPr lang="hr-BA" dirty="0"/>
          </a:p>
        </p:txBody>
      </p:sp>
      <p:sp>
        <p:nvSpPr>
          <p:cNvPr id="3" name="Content Placeholder 2"/>
          <p:cNvSpPr>
            <a:spLocks noGrp="1"/>
          </p:cNvSpPr>
          <p:nvPr>
            <p:ph idx="1"/>
          </p:nvPr>
        </p:nvSpPr>
        <p:spPr/>
        <p:txBody>
          <a:bodyPr>
            <a:noAutofit/>
          </a:bodyPr>
          <a:lstStyle/>
          <a:p>
            <a:r>
              <a:rPr lang="hr-BA" sz="1400" dirty="0" smtClean="0"/>
              <a:t>(</a:t>
            </a:r>
            <a:r>
              <a:rPr lang="hr-BA" sz="1400" dirty="0"/>
              <a:t>1) Osumnjičeni, odnosno optuženi i njegov branilac mogu do završetka glavnog pretresa, odnosno pretresa pred apelacionim vijećem pregovarati s tužiocem o</a:t>
            </a:r>
            <a:r>
              <a:rPr lang="hr-BA" sz="1400" b="1" u="sng" dirty="0"/>
              <a:t> uslovima </a:t>
            </a:r>
            <a:r>
              <a:rPr lang="hr-BA" sz="1400" dirty="0"/>
              <a:t>priznavanja krivice za djelo koje se osumnjičeni, odnosno optuženi tereti. </a:t>
            </a:r>
            <a:endParaRPr lang="hr-BA" sz="1400" dirty="0" smtClean="0"/>
          </a:p>
          <a:p>
            <a:r>
              <a:rPr lang="hr-BA" sz="1400" dirty="0" smtClean="0"/>
              <a:t>(</a:t>
            </a:r>
            <a:r>
              <a:rPr lang="hr-BA" sz="1400" dirty="0"/>
              <a:t>2) Sporazum o priznanju krivice ne može se zaključiti ako se optuženi na ročištu za izjašnjavanje o krivici izjasnio da je kriv. </a:t>
            </a:r>
            <a:endParaRPr lang="hr-BA" sz="1400" dirty="0" smtClean="0"/>
          </a:p>
          <a:p>
            <a:r>
              <a:rPr lang="hr-BA" sz="1400" dirty="0" smtClean="0"/>
              <a:t>(</a:t>
            </a:r>
            <a:r>
              <a:rPr lang="hr-BA" sz="1400" dirty="0"/>
              <a:t>3) Prilikom pregovaranja sa osumnjičenim, odnosno optuženim i braniocem o priznanju krivice u skladu sa stavom (1) ovog člana, tužilac može predložiti izricanje kazne </a:t>
            </a:r>
            <a:r>
              <a:rPr lang="hr-BA" sz="1400" b="1" u="sng" dirty="0"/>
              <a:t>ispod zakonom određenog minimuma kazne zatvora za to krivično djelo</a:t>
            </a:r>
            <a:r>
              <a:rPr lang="hr-BA" sz="1400" dirty="0"/>
              <a:t>, odnosno </a:t>
            </a:r>
            <a:r>
              <a:rPr lang="hr-BA" sz="1400" b="1" u="sng" dirty="0"/>
              <a:t>blažu sankciju </a:t>
            </a:r>
            <a:r>
              <a:rPr lang="hr-BA" sz="1400" dirty="0"/>
              <a:t>za osumnjičenog, odnosno optuženog </a:t>
            </a:r>
            <a:r>
              <a:rPr lang="hr-BA" sz="1400" b="1" u="sng" dirty="0"/>
              <a:t>u skladu s krivičnim zakonom</a:t>
            </a:r>
            <a:r>
              <a:rPr lang="hr-BA" sz="1400" dirty="0" smtClean="0"/>
              <a:t>.</a:t>
            </a:r>
          </a:p>
          <a:p>
            <a:r>
              <a:rPr lang="hr-BA" sz="1400" dirty="0" smtClean="0"/>
              <a:t>(</a:t>
            </a:r>
            <a:r>
              <a:rPr lang="hr-BA" sz="1400" dirty="0"/>
              <a:t>4) Sporazum o priznanju krivice sačinjava se u </a:t>
            </a:r>
            <a:r>
              <a:rPr lang="hr-BA" sz="1400" b="1" u="sng" dirty="0"/>
              <a:t>pisanoj formi </a:t>
            </a:r>
            <a:r>
              <a:rPr lang="hr-BA" sz="1400" dirty="0"/>
              <a:t>i uz optužnicu se dostavlja sudiji za prethodno saslušanje, sudiji odnosno vijeću. Nakon potvrđivanja optužnice sporazum o priznanju krivice razmatra i izriče krivičnopravnu sankciju predviđenu sporazumom </a:t>
            </a:r>
            <a:r>
              <a:rPr lang="hr-BA" sz="1400" u="sng" dirty="0"/>
              <a:t>sudija za prethodno saslušanje</a:t>
            </a:r>
            <a:r>
              <a:rPr lang="hr-BA" sz="1400" dirty="0"/>
              <a:t> sve do dostavljanja predmeta </a:t>
            </a:r>
            <a:r>
              <a:rPr lang="hr-BA" sz="1400" u="sng" dirty="0"/>
              <a:t>sudiji,</a:t>
            </a:r>
            <a:r>
              <a:rPr lang="hr-BA" sz="1400" dirty="0"/>
              <a:t> odnosno </a:t>
            </a:r>
            <a:r>
              <a:rPr lang="hr-BA" sz="1400" u="sng" dirty="0"/>
              <a:t>vijeću </a:t>
            </a:r>
            <a:r>
              <a:rPr lang="hr-BA" sz="1400" dirty="0"/>
              <a:t>radi zakazivanja glavnog pretresa. Nakon dostavljanja predmeta radi zakazivanja glavnog pretresa o sporazumu odlučuje sudija, odnosno vijeće</a:t>
            </a:r>
            <a:r>
              <a:rPr lang="hr-BA" sz="1400" dirty="0" smtClean="0"/>
              <a:t>.</a:t>
            </a:r>
          </a:p>
          <a:p>
            <a:r>
              <a:rPr lang="hr-BA" sz="1400" dirty="0" smtClean="0"/>
              <a:t>(</a:t>
            </a:r>
            <a:r>
              <a:rPr lang="hr-BA" sz="1400" dirty="0"/>
              <a:t>5) Sudija za prethodno saslušanje, sudija, odnosno vijeće sporazum mogu </a:t>
            </a:r>
            <a:r>
              <a:rPr lang="hr-BA" sz="1400" b="1" u="sng" dirty="0"/>
              <a:t>prihvatiti ili odbaciti. </a:t>
            </a:r>
            <a:endParaRPr lang="hr-BA" sz="1400" b="1" u="sng" dirty="0" smtClean="0"/>
          </a:p>
        </p:txBody>
      </p:sp>
    </p:spTree>
    <p:extLst>
      <p:ext uri="{BB962C8B-B14F-4D97-AF65-F5344CB8AC3E}">
        <p14:creationId xmlns:p14="http://schemas.microsoft.com/office/powerpoint/2010/main" val="30757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BA" sz="3200" dirty="0"/>
              <a:t>ŠTA SUD PROVJERAVA, POSTUPAK AKO PRIHVATI I AKO </a:t>
            </a:r>
            <a:r>
              <a:rPr lang="hr-BA" sz="3200" dirty="0" smtClean="0"/>
              <a:t>SUD ODBACI </a:t>
            </a:r>
            <a:r>
              <a:rPr lang="hr-BA" sz="3200" dirty="0"/>
              <a:t>SPORAZUM, OŠTEĆENI</a:t>
            </a:r>
            <a:br>
              <a:rPr lang="hr-BA" sz="3200" dirty="0"/>
            </a:br>
            <a:endParaRPr lang="hr-BA" sz="3200" dirty="0"/>
          </a:p>
        </p:txBody>
      </p:sp>
      <p:sp>
        <p:nvSpPr>
          <p:cNvPr id="3" name="Content Placeholder 2"/>
          <p:cNvSpPr>
            <a:spLocks noGrp="1"/>
          </p:cNvSpPr>
          <p:nvPr>
            <p:ph idx="1"/>
          </p:nvPr>
        </p:nvSpPr>
        <p:spPr/>
        <p:txBody>
          <a:bodyPr>
            <a:normAutofit fontScale="55000" lnSpcReduction="20000"/>
          </a:bodyPr>
          <a:lstStyle/>
          <a:p>
            <a:r>
              <a:rPr lang="hr-BA" sz="2600" dirty="0" smtClean="0"/>
              <a:t>(</a:t>
            </a:r>
            <a:r>
              <a:rPr lang="hr-BA" sz="2600" dirty="0"/>
              <a:t>6) Prilikom razmatranja sporazuma o priznanju krivice, Sud provjerava: a) da li je do sporazuma o priznanju krivice došlo </a:t>
            </a:r>
            <a:r>
              <a:rPr lang="hr-BA" sz="2600" u="sng" dirty="0"/>
              <a:t>dobrovoljno, svjesno i s razumijevanjem</a:t>
            </a:r>
            <a:r>
              <a:rPr lang="hr-BA" sz="2600" dirty="0"/>
              <a:t>, kao i nakon upoznavanja o mogućim posljedicama, uključujući i </a:t>
            </a:r>
            <a:r>
              <a:rPr lang="hr-BA" sz="2600" u="sng" dirty="0"/>
              <a:t>posljedice vezane za imovinskopravni zahtjev, oduzimanje imovinske koristi pribavljene krivičnim djelom, i troškove </a:t>
            </a:r>
            <a:r>
              <a:rPr lang="hr-BA" sz="2600" dirty="0"/>
              <a:t>krivičnog postupka, b) da li postoji </a:t>
            </a:r>
            <a:r>
              <a:rPr lang="hr-BA" sz="2600" u="sng" dirty="0"/>
              <a:t>dovoljno dokaza </a:t>
            </a:r>
            <a:r>
              <a:rPr lang="hr-BA" sz="2600" dirty="0"/>
              <a:t>o krivici optuženog, c) da li optuženi razumije da se sporazumom o priznanju krivice </a:t>
            </a:r>
            <a:r>
              <a:rPr lang="hr-BA" sz="2600" u="sng" dirty="0"/>
              <a:t>odriče prava na suđenje i da ne može uložiti žalbu na krivičnopravnu sankciju</a:t>
            </a:r>
            <a:r>
              <a:rPr lang="hr-BA" sz="2600" dirty="0"/>
              <a:t> koja će mu se izreći, d) da li je izrečena krivičnopravna sankcija u skladu sa stavom (3) ovog člana, e) da li je oštećenom pružena mogućnost da se pred tužiocem izjasni o imovinskopravnom zahtjevu.</a:t>
            </a:r>
          </a:p>
          <a:p>
            <a:r>
              <a:rPr lang="hr-BA" sz="2600" dirty="0"/>
              <a:t>(7) Ako Sud </a:t>
            </a:r>
            <a:r>
              <a:rPr lang="hr-BA" sz="2600" b="1" u="sng" dirty="0"/>
              <a:t>prihvati</a:t>
            </a:r>
            <a:r>
              <a:rPr lang="hr-BA" sz="2600" dirty="0"/>
              <a:t> sporazum o priznanju krivice, izjava optuženog unijet će se u zapisnik i nastaviti s pretresom za izricanje krivičnopravne sankcije predviđene sporazumom. </a:t>
            </a:r>
          </a:p>
          <a:p>
            <a:r>
              <a:rPr lang="hr-BA" sz="2600" dirty="0"/>
              <a:t>(8) Ako Sud </a:t>
            </a:r>
            <a:r>
              <a:rPr lang="hr-BA" sz="2600" b="1" u="sng" dirty="0"/>
              <a:t>odbaci</a:t>
            </a:r>
            <a:r>
              <a:rPr lang="hr-BA" sz="2600" dirty="0"/>
              <a:t> sporazum o priznanju krivice, to će saopćiti strankama i braniocu i konstatirati u zapisnik. Istovremeno će se odrediti datum održavanja glavnog pretresa. Glavni pretres će biti zakazan u roku od 30 dana. Priznanje iz ovog sporazuma ne može se koristiti kao dokaz u krivičnom postupku. </a:t>
            </a:r>
          </a:p>
          <a:p>
            <a:r>
              <a:rPr lang="hr-BA" sz="2600" dirty="0"/>
              <a:t>(9) Sud će obavijestiti </a:t>
            </a:r>
            <a:r>
              <a:rPr lang="hr-BA" sz="2600" u="sng" dirty="0"/>
              <a:t>oštećenog</a:t>
            </a:r>
            <a:r>
              <a:rPr lang="hr-BA" sz="2600" dirty="0"/>
              <a:t> o rezultatima pregovaranja o krivici. </a:t>
            </a:r>
          </a:p>
          <a:p>
            <a:pPr>
              <a:buFontTx/>
              <a:buChar char="-"/>
            </a:pPr>
            <a:r>
              <a:rPr lang="hr-BA" dirty="0" smtClean="0"/>
              <a:t>Uloga branioca (pregovori u vezi pravne kvalifikacije npr., visine kazne), optuženi ima interes da dobije najmanju kaznu, pravna pitanja ga uglavnom ne zanimaju</a:t>
            </a:r>
          </a:p>
          <a:p>
            <a:pPr>
              <a:buFontTx/>
              <a:buChar char="-"/>
            </a:pPr>
            <a:r>
              <a:rPr lang="hr-BA" dirty="0" smtClean="0"/>
              <a:t>Izjava o prizanju – POTPUNA I NEDVOSMISLENA </a:t>
            </a:r>
            <a:endParaRPr lang="hr-BA" dirty="0" smtClean="0"/>
          </a:p>
          <a:p>
            <a:pPr>
              <a:buFontTx/>
              <a:buChar char="-"/>
            </a:pPr>
            <a:endParaRPr lang="hr-BA" dirty="0"/>
          </a:p>
        </p:txBody>
      </p:sp>
    </p:spTree>
    <p:extLst>
      <p:ext uri="{BB962C8B-B14F-4D97-AF65-F5344CB8AC3E}">
        <p14:creationId xmlns:p14="http://schemas.microsoft.com/office/powerpoint/2010/main" val="187205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a:t>Kriteriji kojima se tužioci trebaju rukovoditi prilikom pregovaranja</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lgn="just"/>
            <a:r>
              <a:rPr lang="bs-Latn-BA" dirty="0" smtClean="0"/>
              <a:t>Na sjednici </a:t>
            </a:r>
            <a:r>
              <a:rPr lang="en-US" dirty="0" err="1" smtClean="0"/>
              <a:t>Proširenog</a:t>
            </a:r>
            <a:r>
              <a:rPr lang="en-US" dirty="0" smtClean="0"/>
              <a:t> </a:t>
            </a:r>
            <a:r>
              <a:rPr lang="en-US" dirty="0" err="1"/>
              <a:t>kolegija</a:t>
            </a:r>
            <a:r>
              <a:rPr lang="en-US" dirty="0"/>
              <a:t> </a:t>
            </a:r>
            <a:r>
              <a:rPr lang="en-US" dirty="0" err="1"/>
              <a:t>Federalnog</a:t>
            </a:r>
            <a:r>
              <a:rPr lang="en-US" dirty="0"/>
              <a:t> </a:t>
            </a:r>
            <a:r>
              <a:rPr lang="en-US" dirty="0" err="1"/>
              <a:t>tužilaštva</a:t>
            </a:r>
            <a:r>
              <a:rPr lang="en-US" dirty="0"/>
              <a:t> </a:t>
            </a:r>
            <a:r>
              <a:rPr lang="en-US" dirty="0" err="1"/>
              <a:t>FBiH</a:t>
            </a:r>
            <a:r>
              <a:rPr lang="en-US" dirty="0"/>
              <a:t> </a:t>
            </a:r>
            <a:r>
              <a:rPr lang="en-US" dirty="0" err="1"/>
              <a:t>održanoj</a:t>
            </a:r>
            <a:r>
              <a:rPr lang="en-US" dirty="0"/>
              <a:t> 16.12.2008. </a:t>
            </a:r>
            <a:r>
              <a:rPr lang="en-US" dirty="0" err="1"/>
              <a:t>godine</a:t>
            </a:r>
            <a:r>
              <a:rPr lang="en-US" dirty="0"/>
              <a:t>, </a:t>
            </a:r>
            <a:r>
              <a:rPr lang="en-US" dirty="0" err="1"/>
              <a:t>glavni</a:t>
            </a:r>
            <a:r>
              <a:rPr lang="en-US" dirty="0"/>
              <a:t> </a:t>
            </a:r>
            <a:r>
              <a:rPr lang="en-US" dirty="0" err="1"/>
              <a:t>federalni</a:t>
            </a:r>
            <a:r>
              <a:rPr lang="en-US" dirty="0"/>
              <a:t> </a:t>
            </a:r>
            <a:r>
              <a:rPr lang="en-US" dirty="0" err="1"/>
              <a:t>tužilac</a:t>
            </a:r>
            <a:r>
              <a:rPr lang="en-US" dirty="0"/>
              <a:t> </a:t>
            </a:r>
            <a:r>
              <a:rPr lang="en-US" dirty="0" err="1"/>
              <a:t>i</a:t>
            </a:r>
            <a:r>
              <a:rPr lang="en-US" dirty="0"/>
              <a:t> </a:t>
            </a:r>
            <a:r>
              <a:rPr lang="en-US" dirty="0" err="1"/>
              <a:t>glavni</a:t>
            </a:r>
            <a:r>
              <a:rPr lang="en-US" dirty="0"/>
              <a:t> </a:t>
            </a:r>
            <a:r>
              <a:rPr lang="en-US" dirty="0" err="1"/>
              <a:t>kantonalni</a:t>
            </a:r>
            <a:r>
              <a:rPr lang="en-US" dirty="0"/>
              <a:t> </a:t>
            </a:r>
            <a:r>
              <a:rPr lang="en-US" dirty="0" err="1"/>
              <a:t>tužioci</a:t>
            </a:r>
            <a:r>
              <a:rPr lang="en-US" dirty="0"/>
              <a:t> </a:t>
            </a:r>
            <a:r>
              <a:rPr lang="en-US" dirty="0" err="1"/>
              <a:t>iz</a:t>
            </a:r>
            <a:r>
              <a:rPr lang="en-US" dirty="0"/>
              <a:t> F </a:t>
            </a:r>
            <a:r>
              <a:rPr lang="en-US" dirty="0" err="1"/>
              <a:t>BiH</a:t>
            </a:r>
            <a:r>
              <a:rPr lang="en-US" dirty="0"/>
              <a:t> </a:t>
            </a:r>
            <a:r>
              <a:rPr lang="en-US" dirty="0" err="1"/>
              <a:t>su</a:t>
            </a:r>
            <a:r>
              <a:rPr lang="en-US" dirty="0"/>
              <a:t> </a:t>
            </a:r>
            <a:r>
              <a:rPr lang="en-US" dirty="0" err="1"/>
              <a:t>utvrdili</a:t>
            </a:r>
            <a:r>
              <a:rPr lang="en-US" dirty="0"/>
              <a:t> </a:t>
            </a:r>
            <a:r>
              <a:rPr lang="en-US" b="1" dirty="0" err="1"/>
              <a:t>zajednički</a:t>
            </a:r>
            <a:r>
              <a:rPr lang="en-US" b="1" dirty="0"/>
              <a:t> </a:t>
            </a:r>
            <a:r>
              <a:rPr lang="en-US" b="1" dirty="0" err="1"/>
              <a:t>stav</a:t>
            </a:r>
            <a:r>
              <a:rPr lang="en-US" b="1" dirty="0"/>
              <a:t> o </a:t>
            </a:r>
            <a:r>
              <a:rPr lang="en-US" b="1" dirty="0" err="1"/>
              <a:t>Pravilima</a:t>
            </a:r>
            <a:r>
              <a:rPr lang="en-US" b="1" dirty="0"/>
              <a:t> u </a:t>
            </a:r>
            <a:r>
              <a:rPr lang="en-US" b="1" dirty="0" err="1"/>
              <a:t>postupku</a:t>
            </a:r>
            <a:r>
              <a:rPr lang="en-US" b="1" dirty="0"/>
              <a:t> </a:t>
            </a:r>
            <a:r>
              <a:rPr lang="en-US" b="1" dirty="0" err="1"/>
              <a:t>pregovaranja</a:t>
            </a:r>
            <a:r>
              <a:rPr lang="en-US" b="1" dirty="0"/>
              <a:t> o </a:t>
            </a:r>
            <a:r>
              <a:rPr lang="en-US" b="1" dirty="0" err="1"/>
              <a:t>krivnji</a:t>
            </a:r>
            <a:r>
              <a:rPr lang="en-US" b="1" dirty="0"/>
              <a:t> </a:t>
            </a:r>
            <a:r>
              <a:rPr lang="en-US" b="1" dirty="0" err="1"/>
              <a:t>i</a:t>
            </a:r>
            <a:r>
              <a:rPr lang="en-US" b="1" dirty="0"/>
              <a:t> </a:t>
            </a:r>
            <a:r>
              <a:rPr lang="en-US" b="1" dirty="0" err="1"/>
              <a:t>zaključenju</a:t>
            </a:r>
            <a:r>
              <a:rPr lang="en-US" b="1" dirty="0"/>
              <a:t> </a:t>
            </a:r>
            <a:r>
              <a:rPr lang="en-US" b="1" dirty="0" err="1"/>
              <a:t>sporazuma</a:t>
            </a:r>
            <a:r>
              <a:rPr lang="en-US" b="1" dirty="0"/>
              <a:t> o </a:t>
            </a:r>
            <a:r>
              <a:rPr lang="en-US" b="1" dirty="0" err="1"/>
              <a:t>priznanju</a:t>
            </a:r>
            <a:r>
              <a:rPr lang="en-US" b="1" dirty="0"/>
              <a:t> </a:t>
            </a:r>
            <a:r>
              <a:rPr lang="en-US" b="1" dirty="0" err="1"/>
              <a:t>krivnje</a:t>
            </a:r>
            <a:r>
              <a:rPr lang="en-US" dirty="0"/>
              <a:t>, </a:t>
            </a:r>
            <a:r>
              <a:rPr lang="en-US" dirty="0" err="1"/>
              <a:t>koji</a:t>
            </a:r>
            <a:r>
              <a:rPr lang="en-US" dirty="0"/>
              <a:t> </a:t>
            </a:r>
            <a:r>
              <a:rPr lang="en-US" dirty="0" err="1"/>
              <a:t>imaju</a:t>
            </a:r>
            <a:r>
              <a:rPr lang="en-US" dirty="0"/>
              <a:t> </a:t>
            </a:r>
            <a:r>
              <a:rPr lang="en-US" dirty="0" err="1"/>
              <a:t>za</a:t>
            </a:r>
            <a:r>
              <a:rPr lang="en-US" dirty="0"/>
              <a:t> </a:t>
            </a:r>
            <a:r>
              <a:rPr lang="en-US" dirty="0" err="1" smtClean="0"/>
              <a:t>cilj</a:t>
            </a:r>
            <a:r>
              <a:rPr lang="bs-Latn-BA" dirty="0" smtClean="0"/>
              <a:t>:</a:t>
            </a:r>
          </a:p>
          <a:p>
            <a:pPr algn="just"/>
            <a:r>
              <a:rPr lang="en-US" dirty="0" err="1" smtClean="0"/>
              <a:t>jačanje</a:t>
            </a:r>
            <a:r>
              <a:rPr lang="en-US" dirty="0" smtClean="0"/>
              <a:t> </a:t>
            </a:r>
            <a:r>
              <a:rPr lang="en-US" dirty="0" err="1"/>
              <a:t>inicijative</a:t>
            </a:r>
            <a:r>
              <a:rPr lang="en-US" dirty="0"/>
              <a:t> </a:t>
            </a:r>
            <a:r>
              <a:rPr lang="en-US" dirty="0" err="1"/>
              <a:t>tužilaštava</a:t>
            </a:r>
            <a:r>
              <a:rPr lang="en-US" dirty="0"/>
              <a:t> </a:t>
            </a:r>
            <a:r>
              <a:rPr lang="en-US" dirty="0" err="1"/>
              <a:t>za</a:t>
            </a:r>
            <a:r>
              <a:rPr lang="en-US" dirty="0"/>
              <a:t> </a:t>
            </a:r>
            <a:r>
              <a:rPr lang="en-US" dirty="0" err="1"/>
              <a:t>zaključenje</a:t>
            </a:r>
            <a:r>
              <a:rPr lang="en-US" dirty="0"/>
              <a:t> </a:t>
            </a:r>
            <a:r>
              <a:rPr lang="en-US" dirty="0" err="1"/>
              <a:t>sporazuma</a:t>
            </a:r>
            <a:r>
              <a:rPr lang="en-US" dirty="0"/>
              <a:t> o </a:t>
            </a:r>
            <a:r>
              <a:rPr lang="en-US" dirty="0" err="1"/>
              <a:t>krivnji</a:t>
            </a:r>
            <a:r>
              <a:rPr lang="en-US" dirty="0" smtClean="0"/>
              <a:t>,</a:t>
            </a:r>
            <a:endParaRPr lang="bs-Latn-BA" dirty="0"/>
          </a:p>
          <a:p>
            <a:pPr algn="just"/>
            <a:r>
              <a:rPr lang="en-US" dirty="0" err="1" smtClean="0"/>
              <a:t>efikasnije</a:t>
            </a:r>
            <a:r>
              <a:rPr lang="en-US" dirty="0" smtClean="0"/>
              <a:t> </a:t>
            </a:r>
            <a:r>
              <a:rPr lang="en-US" dirty="0" err="1"/>
              <a:t>završavanje</a:t>
            </a:r>
            <a:r>
              <a:rPr lang="en-US" dirty="0"/>
              <a:t> </a:t>
            </a:r>
            <a:r>
              <a:rPr lang="en-US" dirty="0" err="1"/>
              <a:t>krivičnih</a:t>
            </a:r>
            <a:r>
              <a:rPr lang="en-US" dirty="0"/>
              <a:t> </a:t>
            </a:r>
            <a:r>
              <a:rPr lang="en-US" dirty="0" err="1"/>
              <a:t>postupaka</a:t>
            </a:r>
            <a:r>
              <a:rPr lang="en-US" dirty="0"/>
              <a:t> u </a:t>
            </a:r>
            <a:r>
              <a:rPr lang="en-US" dirty="0" err="1"/>
              <a:t>krivičnim</a:t>
            </a:r>
            <a:r>
              <a:rPr lang="en-US" dirty="0"/>
              <a:t> </a:t>
            </a:r>
            <a:r>
              <a:rPr lang="en-US" dirty="0" err="1"/>
              <a:t>predmetima</a:t>
            </a:r>
            <a:r>
              <a:rPr lang="en-US" dirty="0"/>
              <a:t> u </a:t>
            </a:r>
            <a:r>
              <a:rPr lang="en-US" dirty="0" err="1"/>
              <a:t>kojima</a:t>
            </a:r>
            <a:r>
              <a:rPr lang="en-US" dirty="0"/>
              <a:t> </a:t>
            </a:r>
            <a:r>
              <a:rPr lang="en-US" dirty="0" err="1"/>
              <a:t>su</a:t>
            </a:r>
            <a:r>
              <a:rPr lang="en-US" dirty="0"/>
              <a:t> </a:t>
            </a:r>
            <a:r>
              <a:rPr lang="en-US" dirty="0" err="1"/>
              <a:t>podignute</a:t>
            </a:r>
            <a:r>
              <a:rPr lang="en-US" dirty="0"/>
              <a:t> </a:t>
            </a:r>
            <a:r>
              <a:rPr lang="en-US" dirty="0" err="1"/>
              <a:t>optužnice</a:t>
            </a:r>
            <a:r>
              <a:rPr lang="en-US" dirty="0"/>
              <a:t>, </a:t>
            </a:r>
            <a:r>
              <a:rPr lang="en-US" dirty="0" err="1"/>
              <a:t>ali</a:t>
            </a:r>
            <a:r>
              <a:rPr lang="en-US" dirty="0"/>
              <a:t> </a:t>
            </a:r>
            <a:r>
              <a:rPr lang="en-US" dirty="0" err="1"/>
              <a:t>i</a:t>
            </a:r>
            <a:r>
              <a:rPr lang="en-US" dirty="0"/>
              <a:t> </a:t>
            </a:r>
            <a:endParaRPr lang="bs-Latn-BA" dirty="0" smtClean="0"/>
          </a:p>
          <a:p>
            <a:pPr algn="just"/>
            <a:r>
              <a:rPr lang="en-US" dirty="0" err="1" smtClean="0"/>
              <a:t>ujednačavanje</a:t>
            </a:r>
            <a:r>
              <a:rPr lang="en-US" dirty="0" smtClean="0"/>
              <a:t> </a:t>
            </a:r>
            <a:r>
              <a:rPr lang="en-US" dirty="0" err="1"/>
              <a:t>prakse</a:t>
            </a:r>
            <a:r>
              <a:rPr lang="en-US" dirty="0"/>
              <a:t> </a:t>
            </a:r>
            <a:r>
              <a:rPr lang="en-US" dirty="0" err="1"/>
              <a:t>postupanja</a:t>
            </a:r>
            <a:r>
              <a:rPr lang="en-US" dirty="0"/>
              <a:t> </a:t>
            </a:r>
            <a:r>
              <a:rPr lang="en-US" dirty="0" err="1"/>
              <a:t>kantonalnih</a:t>
            </a:r>
            <a:r>
              <a:rPr lang="en-US" dirty="0"/>
              <a:t> </a:t>
            </a:r>
            <a:r>
              <a:rPr lang="en-US" dirty="0" err="1"/>
              <a:t>tužilaštava</a:t>
            </a:r>
            <a:r>
              <a:rPr lang="en-US" dirty="0"/>
              <a:t> </a:t>
            </a:r>
            <a:r>
              <a:rPr lang="en-US" dirty="0" err="1"/>
              <a:t>i</a:t>
            </a:r>
            <a:r>
              <a:rPr lang="en-US" dirty="0"/>
              <a:t> </a:t>
            </a:r>
            <a:r>
              <a:rPr lang="en-US" dirty="0" err="1"/>
              <a:t>ujednačenog</a:t>
            </a:r>
            <a:r>
              <a:rPr lang="en-US" dirty="0"/>
              <a:t> </a:t>
            </a:r>
            <a:r>
              <a:rPr lang="en-US" dirty="0" err="1"/>
              <a:t>uticaja</a:t>
            </a:r>
            <a:r>
              <a:rPr lang="en-US" dirty="0"/>
              <a:t> </a:t>
            </a:r>
            <a:r>
              <a:rPr lang="en-US" dirty="0" err="1"/>
              <a:t>tužilaštava</a:t>
            </a:r>
            <a:r>
              <a:rPr lang="en-US" dirty="0"/>
              <a:t> </a:t>
            </a:r>
            <a:r>
              <a:rPr lang="en-US" dirty="0" err="1"/>
              <a:t>na</a:t>
            </a:r>
            <a:r>
              <a:rPr lang="en-US" dirty="0"/>
              <a:t> </a:t>
            </a:r>
            <a:r>
              <a:rPr lang="en-US" dirty="0" err="1"/>
              <a:t>kaznenu</a:t>
            </a:r>
            <a:r>
              <a:rPr lang="en-US" dirty="0"/>
              <a:t> </a:t>
            </a:r>
            <a:r>
              <a:rPr lang="en-US" dirty="0" err="1"/>
              <a:t>politiku</a:t>
            </a:r>
            <a:r>
              <a:rPr lang="en-US" dirty="0"/>
              <a:t> </a:t>
            </a:r>
            <a:r>
              <a:rPr lang="en-US" dirty="0" err="1"/>
              <a:t>sudova</a:t>
            </a:r>
            <a:r>
              <a:rPr lang="en-US" dirty="0"/>
              <a:t> u </a:t>
            </a:r>
            <a:r>
              <a:rPr lang="en-US" dirty="0" err="1"/>
              <a:t>krivičnim</a:t>
            </a:r>
            <a:r>
              <a:rPr lang="en-US" dirty="0"/>
              <a:t> </a:t>
            </a:r>
            <a:r>
              <a:rPr lang="en-US" dirty="0" err="1"/>
              <a:t>predmetima</a:t>
            </a:r>
            <a:r>
              <a:rPr lang="en-US" dirty="0"/>
              <a:t> u </a:t>
            </a:r>
            <a:r>
              <a:rPr lang="en-US" dirty="0" err="1"/>
              <a:t>kojima</a:t>
            </a:r>
            <a:r>
              <a:rPr lang="en-US" dirty="0"/>
              <a:t> </a:t>
            </a:r>
            <a:r>
              <a:rPr lang="en-US" dirty="0" err="1"/>
              <a:t>će</a:t>
            </a:r>
            <a:r>
              <a:rPr lang="en-US" dirty="0"/>
              <a:t> se </a:t>
            </a:r>
            <a:r>
              <a:rPr lang="en-US" dirty="0" err="1"/>
              <a:t>pregovarati</a:t>
            </a:r>
            <a:r>
              <a:rPr lang="en-US" dirty="0"/>
              <a:t> o </a:t>
            </a:r>
            <a:r>
              <a:rPr lang="en-US" dirty="0" err="1"/>
              <a:t>krivnji</a:t>
            </a:r>
            <a:r>
              <a:rPr lang="en-US" dirty="0"/>
              <a:t> </a:t>
            </a:r>
            <a:r>
              <a:rPr lang="en-US" dirty="0" err="1"/>
              <a:t>i</a:t>
            </a:r>
            <a:r>
              <a:rPr lang="en-US" dirty="0"/>
              <a:t> </a:t>
            </a:r>
            <a:r>
              <a:rPr lang="en-US" dirty="0" err="1"/>
              <a:t>zaključivati</a:t>
            </a:r>
            <a:r>
              <a:rPr lang="en-US" dirty="0"/>
              <a:t> </a:t>
            </a:r>
            <a:r>
              <a:rPr lang="en-US" dirty="0" err="1"/>
              <a:t>sporazumi</a:t>
            </a:r>
            <a:r>
              <a:rPr lang="en-US" dirty="0"/>
              <a:t> o </a:t>
            </a:r>
            <a:r>
              <a:rPr lang="en-US" dirty="0" err="1"/>
              <a:t>priznanju</a:t>
            </a:r>
            <a:r>
              <a:rPr lang="en-US" dirty="0"/>
              <a:t> </a:t>
            </a:r>
            <a:r>
              <a:rPr lang="en-US" dirty="0" err="1"/>
              <a:t>krivnje</a:t>
            </a:r>
            <a:r>
              <a:rPr lang="en-US" dirty="0"/>
              <a:t>.</a:t>
            </a:r>
          </a:p>
        </p:txBody>
      </p:sp>
    </p:spTree>
    <p:extLst>
      <p:ext uri="{BB962C8B-B14F-4D97-AF65-F5344CB8AC3E}">
        <p14:creationId xmlns:p14="http://schemas.microsoft.com/office/powerpoint/2010/main" val="1892965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Kriteriji…</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err="1"/>
              <a:t>Prvo</a:t>
            </a:r>
            <a:r>
              <a:rPr lang="en-US" dirty="0"/>
              <a:t> </a:t>
            </a:r>
            <a:r>
              <a:rPr lang="en-US" dirty="0" err="1"/>
              <a:t>pravilo</a:t>
            </a:r>
            <a:r>
              <a:rPr lang="en-US" dirty="0"/>
              <a:t> </a:t>
            </a:r>
            <a:r>
              <a:rPr lang="en-US" dirty="0" err="1"/>
              <a:t>tiče</a:t>
            </a:r>
            <a:r>
              <a:rPr lang="en-US" dirty="0"/>
              <a:t> se </a:t>
            </a:r>
            <a:r>
              <a:rPr lang="en-US" b="1" dirty="0" err="1"/>
              <a:t>vrste</a:t>
            </a:r>
            <a:r>
              <a:rPr lang="en-US" b="1" dirty="0"/>
              <a:t> </a:t>
            </a:r>
            <a:r>
              <a:rPr lang="en-US" b="1" dirty="0" err="1"/>
              <a:t>krivičnog</a:t>
            </a:r>
            <a:r>
              <a:rPr lang="en-US" b="1" dirty="0"/>
              <a:t> </a:t>
            </a:r>
            <a:r>
              <a:rPr lang="en-US" b="1" dirty="0" err="1"/>
              <a:t>djela</a:t>
            </a:r>
            <a:r>
              <a:rPr lang="en-US" b="1" dirty="0"/>
              <a:t> </a:t>
            </a:r>
            <a:r>
              <a:rPr lang="en-US" b="1" dirty="0" err="1"/>
              <a:t>i</a:t>
            </a:r>
            <a:r>
              <a:rPr lang="en-US" b="1" dirty="0"/>
              <a:t> </a:t>
            </a:r>
            <a:r>
              <a:rPr lang="en-US" b="1" dirty="0" err="1"/>
              <a:t>propisane</a:t>
            </a:r>
            <a:r>
              <a:rPr lang="en-US" b="1" dirty="0"/>
              <a:t> </a:t>
            </a:r>
            <a:r>
              <a:rPr lang="en-US" b="1" dirty="0" err="1"/>
              <a:t>kazne</a:t>
            </a:r>
            <a:r>
              <a:rPr lang="en-US" b="1" dirty="0"/>
              <a:t> </a:t>
            </a:r>
            <a:r>
              <a:rPr lang="en-US" dirty="0" err="1"/>
              <a:t>za</a:t>
            </a:r>
            <a:r>
              <a:rPr lang="en-US" dirty="0"/>
              <a:t> </a:t>
            </a:r>
            <a:r>
              <a:rPr lang="en-US" dirty="0" err="1"/>
              <a:t>krivično</a:t>
            </a:r>
            <a:r>
              <a:rPr lang="en-US" dirty="0"/>
              <a:t> </a:t>
            </a:r>
            <a:r>
              <a:rPr lang="en-US" dirty="0" err="1"/>
              <a:t>djelo</a:t>
            </a:r>
            <a:r>
              <a:rPr lang="en-US" dirty="0"/>
              <a:t>, </a:t>
            </a:r>
            <a:r>
              <a:rPr lang="en-US" dirty="0" err="1"/>
              <a:t>koje</a:t>
            </a:r>
            <a:r>
              <a:rPr lang="en-US" dirty="0"/>
              <a:t> je </a:t>
            </a:r>
            <a:r>
              <a:rPr lang="en-US" dirty="0" err="1"/>
              <a:t>predmetom</a:t>
            </a:r>
            <a:r>
              <a:rPr lang="en-US" dirty="0"/>
              <a:t> </a:t>
            </a:r>
            <a:r>
              <a:rPr lang="en-US" dirty="0" err="1"/>
              <a:t>pregovaranja</a:t>
            </a:r>
            <a:r>
              <a:rPr lang="en-US" dirty="0"/>
              <a:t> o </a:t>
            </a:r>
            <a:r>
              <a:rPr lang="en-US" dirty="0" err="1"/>
              <a:t>krivnji</a:t>
            </a:r>
            <a:r>
              <a:rPr lang="en-US" dirty="0"/>
              <a:t>, </a:t>
            </a:r>
            <a:r>
              <a:rPr lang="en-US" dirty="0" err="1"/>
              <a:t>pri</a:t>
            </a:r>
            <a:r>
              <a:rPr lang="en-US" dirty="0"/>
              <a:t> </a:t>
            </a:r>
            <a:r>
              <a:rPr lang="en-US" dirty="0" err="1"/>
              <a:t>čemu</a:t>
            </a:r>
            <a:r>
              <a:rPr lang="en-US" dirty="0"/>
              <a:t> </a:t>
            </a:r>
            <a:r>
              <a:rPr lang="en-US" dirty="0" err="1"/>
              <a:t>treba</a:t>
            </a:r>
            <a:r>
              <a:rPr lang="en-US" dirty="0"/>
              <a:t> </a:t>
            </a:r>
            <a:r>
              <a:rPr lang="en-US" dirty="0" err="1"/>
              <a:t>imati</a:t>
            </a:r>
            <a:r>
              <a:rPr lang="en-US" dirty="0"/>
              <a:t> u </a:t>
            </a:r>
            <a:r>
              <a:rPr lang="en-US" dirty="0" err="1"/>
              <a:t>vidu</a:t>
            </a:r>
            <a:r>
              <a:rPr lang="en-US" dirty="0"/>
              <a:t> </a:t>
            </a:r>
            <a:r>
              <a:rPr lang="en-US" dirty="0" err="1"/>
              <a:t>slijedeće</a:t>
            </a:r>
            <a:r>
              <a:rPr lang="en-US" dirty="0"/>
              <a:t> </a:t>
            </a:r>
            <a:r>
              <a:rPr lang="en-US" dirty="0" err="1"/>
              <a:t>kriterije</a:t>
            </a:r>
            <a:r>
              <a:rPr lang="en-US" dirty="0"/>
              <a:t>: </a:t>
            </a:r>
            <a:r>
              <a:rPr lang="en-US" dirty="0" err="1"/>
              <a:t>opšti</a:t>
            </a:r>
            <a:r>
              <a:rPr lang="en-US" dirty="0"/>
              <a:t> minimum </a:t>
            </a:r>
            <a:r>
              <a:rPr lang="en-US" dirty="0" err="1"/>
              <a:t>i</a:t>
            </a:r>
            <a:r>
              <a:rPr lang="en-US" dirty="0"/>
              <a:t> </a:t>
            </a:r>
            <a:r>
              <a:rPr lang="en-US" dirty="0" err="1"/>
              <a:t>opšti</a:t>
            </a:r>
            <a:r>
              <a:rPr lang="en-US" dirty="0"/>
              <a:t> </a:t>
            </a:r>
            <a:r>
              <a:rPr lang="en-US" dirty="0" err="1"/>
              <a:t>maksimum</a:t>
            </a:r>
            <a:r>
              <a:rPr lang="en-US" dirty="0"/>
              <a:t> </a:t>
            </a:r>
            <a:r>
              <a:rPr lang="en-US" dirty="0" err="1"/>
              <a:t>kazne</a:t>
            </a:r>
            <a:r>
              <a:rPr lang="en-US" dirty="0"/>
              <a:t>, </a:t>
            </a:r>
            <a:r>
              <a:rPr lang="en-US" dirty="0" err="1"/>
              <a:t>opšti</a:t>
            </a:r>
            <a:r>
              <a:rPr lang="en-US" dirty="0"/>
              <a:t> minimum </a:t>
            </a:r>
            <a:r>
              <a:rPr lang="en-US" dirty="0" err="1"/>
              <a:t>i</a:t>
            </a:r>
            <a:r>
              <a:rPr lang="en-US" dirty="0"/>
              <a:t> </a:t>
            </a:r>
            <a:r>
              <a:rPr lang="en-US" dirty="0" err="1"/>
              <a:t>posebni</a:t>
            </a:r>
            <a:r>
              <a:rPr lang="en-US" dirty="0"/>
              <a:t> </a:t>
            </a:r>
            <a:r>
              <a:rPr lang="en-US" dirty="0" err="1"/>
              <a:t>maksimum</a:t>
            </a:r>
            <a:r>
              <a:rPr lang="en-US" dirty="0"/>
              <a:t> </a:t>
            </a:r>
            <a:r>
              <a:rPr lang="en-US" dirty="0" err="1"/>
              <a:t>kazne</a:t>
            </a:r>
            <a:r>
              <a:rPr lang="en-US" dirty="0"/>
              <a:t>, </a:t>
            </a:r>
            <a:r>
              <a:rPr lang="en-US" dirty="0" err="1"/>
              <a:t>posebni</a:t>
            </a:r>
            <a:r>
              <a:rPr lang="en-US" dirty="0"/>
              <a:t> minimum </a:t>
            </a:r>
            <a:r>
              <a:rPr lang="en-US" dirty="0" err="1"/>
              <a:t>i</a:t>
            </a:r>
            <a:r>
              <a:rPr lang="en-US" dirty="0"/>
              <a:t> </a:t>
            </a:r>
            <a:r>
              <a:rPr lang="en-US" dirty="0" err="1"/>
              <a:t>opšti</a:t>
            </a:r>
            <a:r>
              <a:rPr lang="en-US" dirty="0"/>
              <a:t> </a:t>
            </a:r>
            <a:r>
              <a:rPr lang="en-US" dirty="0" err="1"/>
              <a:t>maksimum</a:t>
            </a:r>
            <a:r>
              <a:rPr lang="en-US" dirty="0"/>
              <a:t> </a:t>
            </a:r>
            <a:r>
              <a:rPr lang="en-US" dirty="0" err="1"/>
              <a:t>kazne</a:t>
            </a:r>
            <a:r>
              <a:rPr lang="en-US" dirty="0"/>
              <a:t>, </a:t>
            </a:r>
            <a:r>
              <a:rPr lang="en-US" dirty="0" err="1"/>
              <a:t>posebni</a:t>
            </a:r>
            <a:r>
              <a:rPr lang="en-US" dirty="0"/>
              <a:t> minimum </a:t>
            </a:r>
            <a:r>
              <a:rPr lang="en-US" dirty="0" err="1"/>
              <a:t>i</a:t>
            </a:r>
            <a:r>
              <a:rPr lang="en-US" dirty="0"/>
              <a:t> </a:t>
            </a:r>
            <a:r>
              <a:rPr lang="en-US" dirty="0" err="1"/>
              <a:t>posebni</a:t>
            </a:r>
            <a:r>
              <a:rPr lang="en-US" dirty="0"/>
              <a:t> </a:t>
            </a:r>
            <a:r>
              <a:rPr lang="en-US" dirty="0" err="1"/>
              <a:t>maksimum</a:t>
            </a:r>
            <a:r>
              <a:rPr lang="en-US" dirty="0"/>
              <a:t> </a:t>
            </a:r>
            <a:r>
              <a:rPr lang="en-US" dirty="0" err="1"/>
              <a:t>kazne</a:t>
            </a:r>
            <a:r>
              <a:rPr lang="en-US" dirty="0"/>
              <a:t>, </a:t>
            </a:r>
            <a:r>
              <a:rPr lang="en-US" dirty="0" err="1"/>
              <a:t>mogućnost</a:t>
            </a:r>
            <a:r>
              <a:rPr lang="en-US" dirty="0"/>
              <a:t> </a:t>
            </a:r>
            <a:r>
              <a:rPr lang="en-US" dirty="0" err="1"/>
              <a:t>ublažavanja</a:t>
            </a:r>
            <a:r>
              <a:rPr lang="en-US" dirty="0"/>
              <a:t> </a:t>
            </a:r>
            <a:r>
              <a:rPr lang="en-US" dirty="0" err="1"/>
              <a:t>kazne</a:t>
            </a:r>
            <a:r>
              <a:rPr lang="en-US" dirty="0"/>
              <a:t> </a:t>
            </a:r>
            <a:r>
              <a:rPr lang="en-US" dirty="0" err="1"/>
              <a:t>i</a:t>
            </a:r>
            <a:r>
              <a:rPr lang="en-US" dirty="0"/>
              <a:t> </a:t>
            </a:r>
            <a:r>
              <a:rPr lang="en-US" dirty="0" err="1"/>
              <a:t>postojanje</a:t>
            </a:r>
            <a:r>
              <a:rPr lang="en-US" dirty="0"/>
              <a:t> </a:t>
            </a:r>
            <a:r>
              <a:rPr lang="en-US" dirty="0" err="1"/>
              <a:t>olakšavajućih</a:t>
            </a:r>
            <a:r>
              <a:rPr lang="en-US" dirty="0"/>
              <a:t> </a:t>
            </a:r>
            <a:r>
              <a:rPr lang="en-US" dirty="0" err="1"/>
              <a:t>okolnosti</a:t>
            </a:r>
            <a:r>
              <a:rPr lang="en-US" dirty="0"/>
              <a:t> (</a:t>
            </a:r>
            <a:r>
              <a:rPr lang="en-US" dirty="0" err="1"/>
              <a:t>raniji</a:t>
            </a:r>
            <a:r>
              <a:rPr lang="en-US" dirty="0"/>
              <a:t> </a:t>
            </a:r>
            <a:r>
              <a:rPr lang="en-US" dirty="0" err="1"/>
              <a:t>život</a:t>
            </a:r>
            <a:r>
              <a:rPr lang="en-US" dirty="0"/>
              <a:t>, </a:t>
            </a:r>
            <a:r>
              <a:rPr lang="en-US" dirty="0" err="1"/>
              <a:t>osuđivanost</a:t>
            </a:r>
            <a:r>
              <a:rPr lang="en-US" dirty="0"/>
              <a:t> - </a:t>
            </a:r>
            <a:r>
              <a:rPr lang="en-US" dirty="0" err="1"/>
              <a:t>povratništvo</a:t>
            </a:r>
            <a:r>
              <a:rPr lang="en-US" dirty="0"/>
              <a:t>, </a:t>
            </a:r>
            <a:r>
              <a:rPr lang="en-US" dirty="0" err="1"/>
              <a:t>ponašanje</a:t>
            </a:r>
            <a:r>
              <a:rPr lang="en-US" dirty="0"/>
              <a:t> </a:t>
            </a:r>
            <a:r>
              <a:rPr lang="en-US" dirty="0" err="1"/>
              <a:t>poslije</a:t>
            </a:r>
            <a:r>
              <a:rPr lang="en-US" dirty="0"/>
              <a:t> </a:t>
            </a:r>
            <a:r>
              <a:rPr lang="en-US" dirty="0" err="1"/>
              <a:t>izvšenog</a:t>
            </a:r>
            <a:r>
              <a:rPr lang="en-US" dirty="0"/>
              <a:t> </a:t>
            </a:r>
            <a:r>
              <a:rPr lang="en-US" dirty="0" err="1"/>
              <a:t>krivičnog</a:t>
            </a:r>
            <a:r>
              <a:rPr lang="en-US" dirty="0"/>
              <a:t> </a:t>
            </a:r>
            <a:r>
              <a:rPr lang="en-US" dirty="0" err="1"/>
              <a:t>djela</a:t>
            </a:r>
            <a:r>
              <a:rPr lang="en-US" dirty="0"/>
              <a:t>, </a:t>
            </a:r>
            <a:r>
              <a:rPr lang="en-US" dirty="0" err="1"/>
              <a:t>stepen</a:t>
            </a:r>
            <a:r>
              <a:rPr lang="en-US" dirty="0"/>
              <a:t> </a:t>
            </a:r>
            <a:r>
              <a:rPr lang="en-US" dirty="0" err="1"/>
              <a:t>krivične</a:t>
            </a:r>
            <a:r>
              <a:rPr lang="en-US" dirty="0"/>
              <a:t> </a:t>
            </a:r>
            <a:r>
              <a:rPr lang="en-US" dirty="0" err="1"/>
              <a:t>odgovornosti</a:t>
            </a:r>
            <a:r>
              <a:rPr lang="en-US" dirty="0"/>
              <a:t>, </a:t>
            </a:r>
            <a:r>
              <a:rPr lang="en-US" dirty="0" err="1"/>
              <a:t>ponašanje</a:t>
            </a:r>
            <a:r>
              <a:rPr lang="en-US" dirty="0"/>
              <a:t> </a:t>
            </a:r>
            <a:r>
              <a:rPr lang="en-US" dirty="0" err="1"/>
              <a:t>prema</a:t>
            </a:r>
            <a:r>
              <a:rPr lang="en-US" dirty="0"/>
              <a:t> </a:t>
            </a:r>
            <a:r>
              <a:rPr lang="en-US" dirty="0" err="1"/>
              <a:t>oštećenom</a:t>
            </a:r>
            <a:r>
              <a:rPr lang="en-US" dirty="0"/>
              <a:t>, </a:t>
            </a:r>
            <a:r>
              <a:rPr lang="en-US" dirty="0" err="1"/>
              <a:t>izmirenje</a:t>
            </a:r>
            <a:r>
              <a:rPr lang="en-US" dirty="0"/>
              <a:t> </a:t>
            </a:r>
            <a:r>
              <a:rPr lang="en-US" dirty="0" err="1"/>
              <a:t>štete</a:t>
            </a:r>
            <a:r>
              <a:rPr lang="en-US" dirty="0"/>
              <a:t>, </a:t>
            </a:r>
            <a:r>
              <a:rPr lang="en-US" dirty="0" err="1"/>
              <a:t>dobrovoljni</a:t>
            </a:r>
            <a:r>
              <a:rPr lang="en-US" dirty="0"/>
              <a:t> </a:t>
            </a:r>
            <a:r>
              <a:rPr lang="en-US" dirty="0" err="1"/>
              <a:t>povrat</a:t>
            </a:r>
            <a:r>
              <a:rPr lang="en-US" dirty="0"/>
              <a:t> </a:t>
            </a:r>
            <a:r>
              <a:rPr lang="en-US" dirty="0" err="1"/>
              <a:t>imovinske</a:t>
            </a:r>
            <a:r>
              <a:rPr lang="en-US" dirty="0"/>
              <a:t> </a:t>
            </a:r>
            <a:r>
              <a:rPr lang="en-US" dirty="0" err="1"/>
              <a:t>koristi</a:t>
            </a:r>
            <a:r>
              <a:rPr lang="en-US" dirty="0"/>
              <a:t>, </a:t>
            </a:r>
            <a:r>
              <a:rPr lang="en-US" dirty="0" err="1"/>
              <a:t>iskreno</a:t>
            </a:r>
            <a:r>
              <a:rPr lang="en-US" dirty="0"/>
              <a:t> </a:t>
            </a:r>
            <a:r>
              <a:rPr lang="en-US" dirty="0" err="1"/>
              <a:t>kajanje</a:t>
            </a:r>
            <a:r>
              <a:rPr lang="en-US" dirty="0"/>
              <a:t> </a:t>
            </a:r>
            <a:r>
              <a:rPr lang="en-US" dirty="0" err="1"/>
              <a:t>i</a:t>
            </a:r>
            <a:r>
              <a:rPr lang="en-US" dirty="0"/>
              <a:t> sl., </a:t>
            </a:r>
            <a:r>
              <a:rPr lang="en-US" dirty="0" err="1"/>
              <a:t>zdravstveno</a:t>
            </a:r>
            <a:r>
              <a:rPr lang="en-US" dirty="0"/>
              <a:t> </a:t>
            </a:r>
            <a:r>
              <a:rPr lang="en-US" dirty="0" err="1"/>
              <a:t>stanje</a:t>
            </a:r>
            <a:r>
              <a:rPr lang="en-US" dirty="0"/>
              <a:t> </a:t>
            </a:r>
            <a:r>
              <a:rPr lang="en-US" dirty="0" err="1"/>
              <a:t>izvršioca</a:t>
            </a:r>
            <a:r>
              <a:rPr lang="en-US" dirty="0"/>
              <a:t> </a:t>
            </a:r>
            <a:r>
              <a:rPr lang="en-US" dirty="0" err="1"/>
              <a:t>krivičnog</a:t>
            </a:r>
            <a:r>
              <a:rPr lang="en-US" dirty="0"/>
              <a:t> </a:t>
            </a:r>
            <a:r>
              <a:rPr lang="en-US" dirty="0" err="1"/>
              <a:t>djela</a:t>
            </a:r>
            <a:r>
              <a:rPr lang="en-US" dirty="0"/>
              <a:t>, </a:t>
            </a:r>
            <a:r>
              <a:rPr lang="en-US" dirty="0" err="1"/>
              <a:t>porodično</a:t>
            </a:r>
            <a:r>
              <a:rPr lang="en-US" dirty="0"/>
              <a:t> </a:t>
            </a:r>
            <a:r>
              <a:rPr lang="en-US" dirty="0" err="1"/>
              <a:t>stanje</a:t>
            </a:r>
            <a:r>
              <a:rPr lang="en-US" dirty="0"/>
              <a:t> </a:t>
            </a:r>
            <a:r>
              <a:rPr lang="en-US" dirty="0" err="1"/>
              <a:t>izvršioca</a:t>
            </a:r>
            <a:r>
              <a:rPr lang="en-US" dirty="0"/>
              <a:t> </a:t>
            </a:r>
            <a:r>
              <a:rPr lang="en-US" dirty="0" err="1"/>
              <a:t>krivičnog</a:t>
            </a:r>
            <a:r>
              <a:rPr lang="en-US" dirty="0"/>
              <a:t> </a:t>
            </a:r>
            <a:r>
              <a:rPr lang="en-US" dirty="0" err="1"/>
              <a:t>djela</a:t>
            </a:r>
            <a:r>
              <a:rPr lang="en-US" dirty="0"/>
              <a:t>, </a:t>
            </a:r>
            <a:r>
              <a:rPr lang="en-US" dirty="0" err="1"/>
              <a:t>doprinos</a:t>
            </a:r>
            <a:r>
              <a:rPr lang="en-US" dirty="0"/>
              <a:t> </a:t>
            </a:r>
            <a:r>
              <a:rPr lang="en-US" dirty="0" err="1"/>
              <a:t>oštećenog</a:t>
            </a:r>
            <a:r>
              <a:rPr lang="en-US" dirty="0"/>
              <a:t> </a:t>
            </a:r>
            <a:r>
              <a:rPr lang="en-US" dirty="0" err="1"/>
              <a:t>i</a:t>
            </a:r>
            <a:r>
              <a:rPr lang="en-US" dirty="0"/>
              <a:t> </a:t>
            </a:r>
            <a:r>
              <a:rPr lang="en-US" dirty="0" err="1"/>
              <a:t>druge</a:t>
            </a:r>
            <a:r>
              <a:rPr lang="en-US" dirty="0"/>
              <a:t> </a:t>
            </a:r>
            <a:r>
              <a:rPr lang="en-US" dirty="0" err="1"/>
              <a:t>okolnosti</a:t>
            </a:r>
            <a:r>
              <a:rPr lang="en-US" dirty="0"/>
              <a:t> </a:t>
            </a:r>
            <a:r>
              <a:rPr lang="en-US" dirty="0" err="1"/>
              <a:t>olakšavajućeg</a:t>
            </a:r>
            <a:r>
              <a:rPr lang="en-US" dirty="0"/>
              <a:t> </a:t>
            </a:r>
            <a:r>
              <a:rPr lang="en-US" dirty="0" err="1"/>
              <a:t>karaktera</a:t>
            </a:r>
            <a:r>
              <a:rPr lang="en-US" dirty="0" smtClean="0"/>
              <a:t>)</a:t>
            </a:r>
            <a:endParaRPr lang="en-US" dirty="0"/>
          </a:p>
          <a:p>
            <a:endParaRPr lang="en-US" dirty="0"/>
          </a:p>
        </p:txBody>
      </p:sp>
    </p:spTree>
    <p:extLst>
      <p:ext uri="{BB962C8B-B14F-4D97-AF65-F5344CB8AC3E}">
        <p14:creationId xmlns:p14="http://schemas.microsoft.com/office/powerpoint/2010/main" val="30490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Kriteriji….</a:t>
            </a:r>
            <a:endParaRPr lang="en-US" dirty="0"/>
          </a:p>
        </p:txBody>
      </p:sp>
      <p:sp>
        <p:nvSpPr>
          <p:cNvPr id="3" name="Content Placeholder 2"/>
          <p:cNvSpPr>
            <a:spLocks noGrp="1"/>
          </p:cNvSpPr>
          <p:nvPr>
            <p:ph idx="1"/>
          </p:nvPr>
        </p:nvSpPr>
        <p:spPr>
          <a:xfrm>
            <a:off x="1295402" y="2576944"/>
            <a:ext cx="9601195" cy="3298923"/>
          </a:xfrm>
        </p:spPr>
        <p:txBody>
          <a:bodyPr>
            <a:normAutofit fontScale="92500" lnSpcReduction="20000"/>
          </a:bodyPr>
          <a:lstStyle/>
          <a:p>
            <a:pPr lvl="0" algn="just"/>
            <a:r>
              <a:rPr lang="en-US" dirty="0" err="1"/>
              <a:t>Drugo</a:t>
            </a:r>
            <a:r>
              <a:rPr lang="en-US" dirty="0"/>
              <a:t> </a:t>
            </a:r>
            <a:r>
              <a:rPr lang="en-US" dirty="0" err="1"/>
              <a:t>pravilo</a:t>
            </a:r>
            <a:r>
              <a:rPr lang="en-US" dirty="0"/>
              <a:t> </a:t>
            </a:r>
            <a:r>
              <a:rPr lang="en-US" dirty="0" err="1"/>
              <a:t>odnosi</a:t>
            </a:r>
            <a:r>
              <a:rPr lang="en-US" dirty="0"/>
              <a:t> se </a:t>
            </a:r>
            <a:r>
              <a:rPr lang="en-US" dirty="0" err="1"/>
              <a:t>na</a:t>
            </a:r>
            <a:r>
              <a:rPr lang="en-US" dirty="0"/>
              <a:t> </a:t>
            </a:r>
            <a:r>
              <a:rPr lang="en-US" b="1" dirty="0" err="1"/>
              <a:t>kaznenu</a:t>
            </a:r>
            <a:r>
              <a:rPr lang="en-US" b="1" dirty="0"/>
              <a:t> </a:t>
            </a:r>
            <a:r>
              <a:rPr lang="en-US" b="1" dirty="0" err="1"/>
              <a:t>politiku</a:t>
            </a:r>
            <a:r>
              <a:rPr lang="en-US" b="1" dirty="0"/>
              <a:t> </a:t>
            </a:r>
            <a:r>
              <a:rPr lang="en-US" dirty="0" err="1"/>
              <a:t>nadležnog</a:t>
            </a:r>
            <a:r>
              <a:rPr lang="en-US" dirty="0"/>
              <a:t> </a:t>
            </a:r>
            <a:r>
              <a:rPr lang="en-US" dirty="0" err="1"/>
              <a:t>suda</a:t>
            </a:r>
            <a:r>
              <a:rPr lang="en-US" dirty="0"/>
              <a:t> u </a:t>
            </a:r>
            <a:r>
              <a:rPr lang="en-US" dirty="0" err="1"/>
              <a:t>odnosu</a:t>
            </a:r>
            <a:r>
              <a:rPr lang="en-US" dirty="0"/>
              <a:t> </a:t>
            </a:r>
            <a:r>
              <a:rPr lang="en-US" dirty="0" err="1"/>
              <a:t>na</a:t>
            </a:r>
            <a:r>
              <a:rPr lang="en-US" dirty="0"/>
              <a:t> </a:t>
            </a:r>
            <a:r>
              <a:rPr lang="en-US" dirty="0" err="1"/>
              <a:t>krivično</a:t>
            </a:r>
            <a:r>
              <a:rPr lang="en-US" dirty="0"/>
              <a:t> </a:t>
            </a:r>
            <a:r>
              <a:rPr lang="en-US" dirty="0" err="1"/>
              <a:t>djelo</a:t>
            </a:r>
            <a:r>
              <a:rPr lang="en-US" dirty="0"/>
              <a:t> </a:t>
            </a:r>
            <a:r>
              <a:rPr lang="en-US" dirty="0" err="1"/>
              <a:t>povodom</a:t>
            </a:r>
            <a:r>
              <a:rPr lang="en-US" dirty="0"/>
              <a:t> </a:t>
            </a:r>
            <a:r>
              <a:rPr lang="en-US" dirty="0" err="1"/>
              <a:t>kojeg</a:t>
            </a:r>
            <a:r>
              <a:rPr lang="en-US" dirty="0"/>
              <a:t> se </a:t>
            </a:r>
            <a:r>
              <a:rPr lang="en-US" dirty="0" err="1"/>
              <a:t>vodi</a:t>
            </a:r>
            <a:r>
              <a:rPr lang="en-US" dirty="0"/>
              <a:t> </a:t>
            </a:r>
            <a:r>
              <a:rPr lang="en-US" dirty="0" err="1"/>
              <a:t>postupak</a:t>
            </a:r>
            <a:r>
              <a:rPr lang="en-US" dirty="0"/>
              <a:t> </a:t>
            </a:r>
            <a:r>
              <a:rPr lang="en-US" dirty="0" err="1"/>
              <a:t>pregovaranja</a:t>
            </a:r>
            <a:r>
              <a:rPr lang="en-US" dirty="0"/>
              <a:t> o </a:t>
            </a:r>
            <a:r>
              <a:rPr lang="en-US" dirty="0" err="1"/>
              <a:t>krivnji</a:t>
            </a:r>
            <a:r>
              <a:rPr lang="en-US" dirty="0"/>
              <a:t> </a:t>
            </a:r>
            <a:r>
              <a:rPr lang="en-US" dirty="0" err="1"/>
              <a:t>i</a:t>
            </a:r>
            <a:r>
              <a:rPr lang="en-US" dirty="0"/>
              <a:t> </a:t>
            </a:r>
            <a:r>
              <a:rPr lang="en-US" dirty="0" err="1"/>
              <a:t>zaključenja</a:t>
            </a:r>
            <a:r>
              <a:rPr lang="en-US" dirty="0"/>
              <a:t> </a:t>
            </a:r>
            <a:r>
              <a:rPr lang="en-US" dirty="0" err="1"/>
              <a:t>sporazuma</a:t>
            </a:r>
            <a:r>
              <a:rPr lang="en-US" dirty="0"/>
              <a:t> o </a:t>
            </a:r>
            <a:r>
              <a:rPr lang="en-US" dirty="0" err="1" smtClean="0"/>
              <a:t>krivnji</a:t>
            </a:r>
            <a:r>
              <a:rPr lang="en-US" dirty="0" smtClean="0"/>
              <a:t>.</a:t>
            </a:r>
            <a:r>
              <a:rPr lang="bs-Latn-BA" dirty="0"/>
              <a:t> </a:t>
            </a:r>
            <a:r>
              <a:rPr lang="bs-Latn-BA" dirty="0" smtClean="0"/>
              <a:t>Naime, </a:t>
            </a:r>
            <a:r>
              <a:rPr lang="hr-HR" dirty="0" smtClean="0"/>
              <a:t>jedno </a:t>
            </a:r>
            <a:r>
              <a:rPr lang="hr-HR" dirty="0"/>
              <a:t>od temeljnih načela pravde zahtjeva da se slični slučajevi tretiraju na sličan način. Dosljednost u izricanju krivičnopravne sankcije, također, njeguje povjerenje javnosti u </a:t>
            </a:r>
            <a:r>
              <a:rPr lang="hr-HR" dirty="0" smtClean="0"/>
              <a:t>sudstvo</a:t>
            </a:r>
          </a:p>
          <a:p>
            <a:pPr lvl="0" algn="just"/>
            <a:r>
              <a:rPr lang="hr-HR" b="1" dirty="0" smtClean="0"/>
              <a:t>Preporuka </a:t>
            </a:r>
            <a:r>
              <a:rPr lang="hr-HR" b="1" dirty="0"/>
              <a:t>broj (92) 17 o dosljednosti u izricanju krivičnopravne sankcije Komisije ministara Vijeća Evrope </a:t>
            </a:r>
            <a:r>
              <a:rPr lang="hr-HR" dirty="0"/>
              <a:t>(„Preporuke o dosljednosti u izricanju kaznenopravne sankcije") određuje niz načela kojima države članice Vijeća Evrope trebaju težiti prilikom izricanja krivičnopravne </a:t>
            </a:r>
            <a:r>
              <a:rPr lang="hr-HR" dirty="0" smtClean="0"/>
              <a:t>sankcije</a:t>
            </a:r>
            <a:endParaRPr lang="en-US" dirty="0"/>
          </a:p>
          <a:p>
            <a:pPr marL="0" indent="0">
              <a:buNone/>
            </a:pPr>
            <a:r>
              <a:rPr lang="en-US" dirty="0" smtClean="0"/>
              <a:t> </a:t>
            </a:r>
          </a:p>
          <a:p>
            <a:endParaRPr lang="en-US" dirty="0"/>
          </a:p>
        </p:txBody>
      </p:sp>
    </p:spTree>
    <p:extLst>
      <p:ext uri="{BB962C8B-B14F-4D97-AF65-F5344CB8AC3E}">
        <p14:creationId xmlns:p14="http://schemas.microsoft.com/office/powerpoint/2010/main" val="314470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Kriteriji….</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err="1"/>
              <a:t>Treće</a:t>
            </a:r>
            <a:r>
              <a:rPr lang="en-US" dirty="0"/>
              <a:t> </a:t>
            </a:r>
            <a:r>
              <a:rPr lang="en-US" dirty="0" err="1"/>
              <a:t>pravilo</a:t>
            </a:r>
            <a:r>
              <a:rPr lang="en-US" dirty="0"/>
              <a:t>: </a:t>
            </a:r>
            <a:r>
              <a:rPr lang="en-US" b="1" dirty="0" err="1"/>
              <a:t>Odnos</a:t>
            </a:r>
            <a:r>
              <a:rPr lang="en-US" b="1" dirty="0"/>
              <a:t> </a:t>
            </a:r>
            <a:r>
              <a:rPr lang="en-US" b="1" dirty="0" err="1"/>
              <a:t>i</a:t>
            </a:r>
            <a:r>
              <a:rPr lang="en-US" b="1" dirty="0"/>
              <a:t> </a:t>
            </a:r>
            <a:r>
              <a:rPr lang="en-US" b="1" dirty="0" err="1"/>
              <a:t>ponašanje</a:t>
            </a:r>
            <a:r>
              <a:rPr lang="en-US" b="1" dirty="0"/>
              <a:t> </a:t>
            </a:r>
            <a:r>
              <a:rPr lang="en-US" b="1" dirty="0" err="1"/>
              <a:t>izvršioca</a:t>
            </a:r>
            <a:r>
              <a:rPr lang="en-US" b="1" dirty="0"/>
              <a:t> </a:t>
            </a:r>
            <a:r>
              <a:rPr lang="en-US" b="1" dirty="0" err="1"/>
              <a:t>djela</a:t>
            </a:r>
            <a:r>
              <a:rPr lang="en-US" b="1" dirty="0"/>
              <a:t> u </a:t>
            </a:r>
            <a:r>
              <a:rPr lang="en-US" b="1" dirty="0" err="1"/>
              <a:t>postupku</a:t>
            </a:r>
            <a:r>
              <a:rPr lang="en-US" b="1" dirty="0"/>
              <a:t> </a:t>
            </a:r>
            <a:r>
              <a:rPr lang="en-US" b="1" dirty="0" err="1"/>
              <a:t>pregovaranja</a:t>
            </a:r>
            <a:r>
              <a:rPr lang="en-US" b="1" dirty="0"/>
              <a:t> </a:t>
            </a:r>
            <a:endParaRPr lang="bs-Latn-BA" dirty="0" smtClean="0"/>
          </a:p>
          <a:p>
            <a:pPr algn="just"/>
            <a:r>
              <a:rPr lang="bs-Latn-BA" dirty="0" err="1" smtClean="0"/>
              <a:t>Četrto</a:t>
            </a:r>
            <a:r>
              <a:rPr lang="bs-Latn-BA" dirty="0" smtClean="0"/>
              <a:t>, o</a:t>
            </a:r>
            <a:r>
              <a:rPr lang="en-US" dirty="0" smtClean="0"/>
              <a:t> </a:t>
            </a:r>
            <a:r>
              <a:rPr lang="en-US" dirty="0" err="1"/>
              <a:t>rezultatima</a:t>
            </a:r>
            <a:r>
              <a:rPr lang="en-US" dirty="0"/>
              <a:t> </a:t>
            </a:r>
            <a:r>
              <a:rPr lang="en-US" dirty="0" err="1"/>
              <a:t>pregovaranja</a:t>
            </a:r>
            <a:r>
              <a:rPr lang="en-US" dirty="0"/>
              <a:t> o </a:t>
            </a:r>
            <a:r>
              <a:rPr lang="en-US" dirty="0" err="1"/>
              <a:t>krivnji</a:t>
            </a:r>
            <a:r>
              <a:rPr lang="en-US" dirty="0"/>
              <a:t> </a:t>
            </a:r>
            <a:r>
              <a:rPr lang="en-US" dirty="0" err="1"/>
              <a:t>prije</a:t>
            </a:r>
            <a:r>
              <a:rPr lang="en-US" dirty="0"/>
              <a:t> </a:t>
            </a:r>
            <a:r>
              <a:rPr lang="en-US" dirty="0" err="1"/>
              <a:t>zaključenog</a:t>
            </a:r>
            <a:r>
              <a:rPr lang="en-US" dirty="0"/>
              <a:t> </a:t>
            </a:r>
            <a:r>
              <a:rPr lang="en-US" dirty="0" err="1"/>
              <a:t>sporazuma</a:t>
            </a:r>
            <a:r>
              <a:rPr lang="en-US" dirty="0"/>
              <a:t> o </a:t>
            </a:r>
            <a:r>
              <a:rPr lang="en-US" dirty="0" err="1"/>
              <a:t>priznanju</a:t>
            </a:r>
            <a:r>
              <a:rPr lang="en-US" dirty="0"/>
              <a:t> </a:t>
            </a:r>
            <a:r>
              <a:rPr lang="en-US" dirty="0" err="1"/>
              <a:t>krivnje</a:t>
            </a:r>
            <a:r>
              <a:rPr lang="en-US" dirty="0"/>
              <a:t> </a:t>
            </a:r>
            <a:r>
              <a:rPr lang="en-US" b="1" dirty="0" err="1"/>
              <a:t>poželjno</a:t>
            </a:r>
            <a:r>
              <a:rPr lang="en-US" b="1" dirty="0"/>
              <a:t> je </a:t>
            </a:r>
            <a:r>
              <a:rPr lang="en-US" b="1" dirty="0" err="1"/>
              <a:t>obavijestiti</a:t>
            </a:r>
            <a:r>
              <a:rPr lang="en-US" b="1" dirty="0"/>
              <a:t> </a:t>
            </a:r>
            <a:r>
              <a:rPr lang="en-US" b="1" dirty="0" err="1"/>
              <a:t>oštećenog</a:t>
            </a:r>
            <a:r>
              <a:rPr lang="en-US" dirty="0"/>
              <a:t>, </a:t>
            </a:r>
            <a:r>
              <a:rPr lang="en-US" dirty="0" err="1"/>
              <a:t>naročito</a:t>
            </a:r>
            <a:r>
              <a:rPr lang="en-US" dirty="0"/>
              <a:t> u </a:t>
            </a:r>
            <a:r>
              <a:rPr lang="en-US" dirty="0" err="1"/>
              <a:t>pogledu</a:t>
            </a:r>
            <a:r>
              <a:rPr lang="en-US" dirty="0"/>
              <a:t> </a:t>
            </a:r>
            <a:r>
              <a:rPr lang="en-US" dirty="0" err="1"/>
              <a:t>postignutog</a:t>
            </a:r>
            <a:r>
              <a:rPr lang="en-US" dirty="0"/>
              <a:t> </a:t>
            </a:r>
            <a:r>
              <a:rPr lang="en-US" dirty="0" err="1"/>
              <a:t>sporazuma</a:t>
            </a:r>
            <a:r>
              <a:rPr lang="en-US" dirty="0"/>
              <a:t> u </a:t>
            </a:r>
            <a:r>
              <a:rPr lang="en-US" dirty="0" err="1"/>
              <a:t>odnosu</a:t>
            </a:r>
            <a:r>
              <a:rPr lang="en-US" dirty="0"/>
              <a:t> </a:t>
            </a:r>
            <a:r>
              <a:rPr lang="en-US" dirty="0" err="1"/>
              <a:t>na</a:t>
            </a:r>
            <a:r>
              <a:rPr lang="en-US" dirty="0"/>
              <a:t> </a:t>
            </a:r>
            <a:r>
              <a:rPr lang="en-US" dirty="0" err="1"/>
              <a:t>njegov</a:t>
            </a:r>
            <a:r>
              <a:rPr lang="en-US" dirty="0"/>
              <a:t> </a:t>
            </a:r>
            <a:r>
              <a:rPr lang="en-US" dirty="0" err="1"/>
              <a:t>imovinsko-pravni</a:t>
            </a:r>
            <a:r>
              <a:rPr lang="en-US" dirty="0"/>
              <a:t> </a:t>
            </a:r>
            <a:r>
              <a:rPr lang="en-US" dirty="0" err="1"/>
              <a:t>zahtjev</a:t>
            </a:r>
            <a:r>
              <a:rPr lang="en-US" dirty="0" err="1" smtClean="0"/>
              <a:t>vnji</a:t>
            </a:r>
            <a:r>
              <a:rPr lang="en-US" dirty="0" smtClean="0"/>
              <a:t> </a:t>
            </a:r>
            <a:r>
              <a:rPr lang="en-US" dirty="0" err="1"/>
              <a:t>i</a:t>
            </a:r>
            <a:r>
              <a:rPr lang="en-US" dirty="0"/>
              <a:t> </a:t>
            </a:r>
            <a:r>
              <a:rPr lang="en-US" dirty="0" err="1"/>
              <a:t>eventualnom</a:t>
            </a:r>
            <a:r>
              <a:rPr lang="en-US" dirty="0"/>
              <a:t> </a:t>
            </a:r>
            <a:r>
              <a:rPr lang="en-US" dirty="0" err="1"/>
              <a:t>zaključenju</a:t>
            </a:r>
            <a:r>
              <a:rPr lang="en-US" dirty="0"/>
              <a:t> </a:t>
            </a:r>
            <a:r>
              <a:rPr lang="en-US" dirty="0" err="1"/>
              <a:t>sporazuma</a:t>
            </a:r>
            <a:r>
              <a:rPr lang="en-US" dirty="0"/>
              <a:t> o </a:t>
            </a:r>
            <a:r>
              <a:rPr lang="en-US" dirty="0" err="1" smtClean="0"/>
              <a:t>krivnji</a:t>
            </a:r>
            <a:endParaRPr lang="bs-Latn-BA" dirty="0" smtClean="0"/>
          </a:p>
          <a:p>
            <a:pPr algn="just"/>
            <a:r>
              <a:rPr lang="en-US" dirty="0" err="1"/>
              <a:t>Peto</a:t>
            </a:r>
            <a:r>
              <a:rPr lang="en-US" dirty="0"/>
              <a:t> </a:t>
            </a:r>
            <a:r>
              <a:rPr lang="en-US" dirty="0" err="1"/>
              <a:t>pravilo</a:t>
            </a:r>
            <a:r>
              <a:rPr lang="en-US" dirty="0"/>
              <a:t> </a:t>
            </a:r>
            <a:r>
              <a:rPr lang="en-US" dirty="0" err="1"/>
              <a:t>nalaže</a:t>
            </a:r>
            <a:r>
              <a:rPr lang="en-US" dirty="0"/>
              <a:t> </a:t>
            </a:r>
            <a:r>
              <a:rPr lang="en-US" dirty="0" err="1"/>
              <a:t>obavezu</a:t>
            </a:r>
            <a:r>
              <a:rPr lang="en-US" dirty="0"/>
              <a:t> </a:t>
            </a:r>
            <a:r>
              <a:rPr lang="en-US" dirty="0" err="1"/>
              <a:t>kantonalnim</a:t>
            </a:r>
            <a:r>
              <a:rPr lang="en-US" dirty="0"/>
              <a:t> </a:t>
            </a:r>
            <a:r>
              <a:rPr lang="en-US" dirty="0" err="1"/>
              <a:t>tužiocima</a:t>
            </a:r>
            <a:r>
              <a:rPr lang="en-US" dirty="0"/>
              <a:t> da o </a:t>
            </a:r>
            <a:r>
              <a:rPr lang="en-US" dirty="0" err="1"/>
              <a:t>toku</a:t>
            </a:r>
            <a:r>
              <a:rPr lang="en-US" dirty="0"/>
              <a:t> </a:t>
            </a:r>
            <a:r>
              <a:rPr lang="en-US" dirty="0" err="1"/>
              <a:t>i</a:t>
            </a:r>
            <a:r>
              <a:rPr lang="en-US" dirty="0"/>
              <a:t> </a:t>
            </a:r>
            <a:r>
              <a:rPr lang="en-US" dirty="0" err="1"/>
              <a:t>ishodu</a:t>
            </a:r>
            <a:r>
              <a:rPr lang="en-US" dirty="0"/>
              <a:t> </a:t>
            </a:r>
            <a:r>
              <a:rPr lang="en-US" dirty="0" err="1"/>
              <a:t>postupka</a:t>
            </a:r>
            <a:r>
              <a:rPr lang="en-US" dirty="0"/>
              <a:t> </a:t>
            </a:r>
            <a:r>
              <a:rPr lang="en-US" dirty="0" err="1"/>
              <a:t>pregovaranja</a:t>
            </a:r>
            <a:r>
              <a:rPr lang="en-US" dirty="0"/>
              <a:t> o </a:t>
            </a:r>
            <a:r>
              <a:rPr lang="en-US" dirty="0" err="1"/>
              <a:t>krivnji</a:t>
            </a:r>
            <a:r>
              <a:rPr lang="en-US" dirty="0"/>
              <a:t> </a:t>
            </a:r>
            <a:r>
              <a:rPr lang="en-US" dirty="0" err="1"/>
              <a:t>i</a:t>
            </a:r>
            <a:r>
              <a:rPr lang="en-US" dirty="0"/>
              <a:t> </a:t>
            </a:r>
            <a:r>
              <a:rPr lang="en-US" dirty="0" err="1"/>
              <a:t>zaključenom</a:t>
            </a:r>
            <a:r>
              <a:rPr lang="en-US" dirty="0"/>
              <a:t> </a:t>
            </a:r>
            <a:r>
              <a:rPr lang="en-US" dirty="0" err="1"/>
              <a:t>sporazumu</a:t>
            </a:r>
            <a:r>
              <a:rPr lang="en-US" dirty="0"/>
              <a:t> o </a:t>
            </a:r>
            <a:r>
              <a:rPr lang="en-US" dirty="0" err="1"/>
              <a:t>priznanju</a:t>
            </a:r>
            <a:r>
              <a:rPr lang="en-US" dirty="0"/>
              <a:t> </a:t>
            </a:r>
            <a:r>
              <a:rPr lang="en-US" dirty="0" err="1"/>
              <a:t>krivnje</a:t>
            </a:r>
            <a:r>
              <a:rPr lang="en-US" dirty="0"/>
              <a:t> </a:t>
            </a:r>
            <a:r>
              <a:rPr lang="en-US" dirty="0" err="1"/>
              <a:t>obavijeste</a:t>
            </a:r>
            <a:r>
              <a:rPr lang="en-US" dirty="0"/>
              <a:t> </a:t>
            </a:r>
            <a:r>
              <a:rPr lang="en-US" b="1" dirty="0" err="1"/>
              <a:t>glavnog</a:t>
            </a:r>
            <a:r>
              <a:rPr lang="en-US" b="1" dirty="0"/>
              <a:t> </a:t>
            </a:r>
            <a:r>
              <a:rPr lang="en-US" b="1" dirty="0" err="1"/>
              <a:t>kantonalnog</a:t>
            </a:r>
            <a:r>
              <a:rPr lang="en-US" b="1" dirty="0"/>
              <a:t> </a:t>
            </a:r>
            <a:r>
              <a:rPr lang="en-US" b="1" dirty="0" err="1"/>
              <a:t>tužioca</a:t>
            </a:r>
            <a:r>
              <a:rPr lang="en-US" b="1" dirty="0"/>
              <a:t> </a:t>
            </a:r>
            <a:r>
              <a:rPr lang="en-US" dirty="0"/>
              <a:t>s </a:t>
            </a:r>
            <a:r>
              <a:rPr lang="en-US" dirty="0" err="1"/>
              <a:t>ciljem</a:t>
            </a:r>
            <a:r>
              <a:rPr lang="en-US" dirty="0"/>
              <a:t> </a:t>
            </a:r>
            <a:r>
              <a:rPr lang="en-US" dirty="0" err="1"/>
              <a:t>dobijanja</a:t>
            </a:r>
            <a:r>
              <a:rPr lang="en-US" dirty="0"/>
              <a:t> </a:t>
            </a:r>
            <a:r>
              <a:rPr lang="en-US" dirty="0" err="1"/>
              <a:t>njegove</a:t>
            </a:r>
            <a:r>
              <a:rPr lang="en-US" dirty="0"/>
              <a:t> </a:t>
            </a:r>
            <a:r>
              <a:rPr lang="en-US" b="1" dirty="0" err="1"/>
              <a:t>saglasnosti</a:t>
            </a:r>
            <a:r>
              <a:rPr lang="en-US" dirty="0"/>
              <a:t> </a:t>
            </a:r>
            <a:r>
              <a:rPr lang="en-US" dirty="0" err="1"/>
              <a:t>na</a:t>
            </a:r>
            <a:r>
              <a:rPr lang="en-US" dirty="0"/>
              <a:t> </a:t>
            </a:r>
            <a:r>
              <a:rPr lang="en-US" dirty="0" err="1"/>
              <a:t>zaključeni</a:t>
            </a:r>
            <a:r>
              <a:rPr lang="en-US" dirty="0"/>
              <a:t> </a:t>
            </a:r>
            <a:r>
              <a:rPr lang="en-US" dirty="0" err="1"/>
              <a:t>sporazum</a:t>
            </a:r>
            <a:r>
              <a:rPr lang="en-US" dirty="0"/>
              <a:t> o </a:t>
            </a:r>
            <a:r>
              <a:rPr lang="en-US" dirty="0" err="1"/>
              <a:t>krivnji</a:t>
            </a:r>
            <a:r>
              <a:rPr lang="en-US" dirty="0"/>
              <a:t> u </a:t>
            </a:r>
            <a:r>
              <a:rPr lang="en-US" dirty="0" err="1"/>
              <a:t>konketnom</a:t>
            </a:r>
            <a:r>
              <a:rPr lang="en-US" dirty="0"/>
              <a:t> </a:t>
            </a:r>
            <a:r>
              <a:rPr lang="en-US" dirty="0" err="1"/>
              <a:t>krivičnom</a:t>
            </a:r>
            <a:r>
              <a:rPr lang="en-US" dirty="0"/>
              <a:t> </a:t>
            </a:r>
            <a:r>
              <a:rPr lang="en-US" dirty="0" err="1" smtClean="0"/>
              <a:t>predmetu</a:t>
            </a:r>
            <a:endParaRPr lang="en-US" dirty="0"/>
          </a:p>
          <a:p>
            <a:endParaRPr lang="en-US" dirty="0"/>
          </a:p>
        </p:txBody>
      </p:sp>
    </p:spTree>
    <p:extLst>
      <p:ext uri="{BB962C8B-B14F-4D97-AF65-F5344CB8AC3E}">
        <p14:creationId xmlns:p14="http://schemas.microsoft.com/office/powerpoint/2010/main" val="27515499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814</TotalTime>
  <Words>3950</Words>
  <Application>Microsoft Office PowerPoint</Application>
  <PresentationFormat>Widescreen</PresentationFormat>
  <Paragraphs>152</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Garamond</vt:lpstr>
      <vt:lpstr>Organic</vt:lpstr>
      <vt:lpstr>PREGOVARANJE U KRIVIČNOM POSTUPKU</vt:lpstr>
      <vt:lpstr>Sadržaj</vt:lpstr>
      <vt:lpstr>Cilj i svrha sporazuma</vt:lpstr>
      <vt:lpstr>  Čl. 231. ZKP BIH - Pregovaranje o krivnji - PREDMET PREGOVORANJA, FORMA, FUNKCIONALNA NADLEŽNOST, ODLUKE SUDA  </vt:lpstr>
      <vt:lpstr>ŠTA SUD PROVJERAVA, POSTUPAK AKO PRIHVATI I AKO SUD ODBACI SPORAZUM, OŠTEĆENI </vt:lpstr>
      <vt:lpstr>Kriteriji kojima se tužioci trebaju rukovoditi prilikom pregovaranja </vt:lpstr>
      <vt:lpstr>Kriteriji…</vt:lpstr>
      <vt:lpstr>Kriteriji….</vt:lpstr>
      <vt:lpstr>Kriteriji….</vt:lpstr>
      <vt:lpstr>PRAKSA KANTONALNOG TUŽILAŠTVA</vt:lpstr>
      <vt:lpstr>Saradnja optuženog sa tužiocem kao oblik pregovaranja </vt:lpstr>
      <vt:lpstr>Saslušanje u svojstvu svjedoka saoptuženog koji je zaključio sporazum o prizanju krivnje </vt:lpstr>
      <vt:lpstr>Imunitet kao način pregovaranja u krivičnom postupku</vt:lpstr>
      <vt:lpstr>Međunarodni standardi  Konvencija Ujedinjenih nacija protiv transnacionalnog organizovanog kriminala</vt:lpstr>
      <vt:lpstr>Konvencija Ujedinjenih nacija protiv korupcije </vt:lpstr>
      <vt:lpstr> Preporuka Ministarskog vijeća Vijeća Evrope državama članicama o zaštiti svjedoka i saradnika pravde iz 2005.g</vt:lpstr>
      <vt:lpstr>Zakon suzbijanju korupcije organizovanog kriminala u FBiH </vt:lpstr>
      <vt:lpstr>Praksa ESLJP  X v. the United Kingdom (No. 7306/75); Menesses v. Italy (18666/91); Flanders v. the Netherlands (25982/94). </vt:lpstr>
      <vt:lpstr>Odluka Ustavnog suda BiH o dopustivosti i meritumu, broj AP-2118/08 od 12.10.2011. godine</vt:lpstr>
      <vt:lpstr>Odluka Ustavnog suda BiH o dopustivosti i meritumu, broj AP-2118/08 od 12.10.2011. godine, paragraf 15</vt:lpstr>
      <vt:lpstr>Odluku Ustavnog suda Bosne i Hercegovine, predmet broj AP 661/04od 22. 04. 2005. </vt:lpstr>
      <vt:lpstr> Ustavni sud BiH, AP 900/08 izuzeće sudije koji je razmatrao sporazum protiv saoptuženog </vt:lpstr>
      <vt:lpstr>Vrhovni sud FBiH, broj: 09 0 K 023702 16 Kž 17 /žalba optuženog po prihvaćenom sporazumu</vt:lpstr>
      <vt:lpstr>Iz obrazloženja presude...</vt:lpstr>
      <vt:lpstr>Dokazna snaga činjeničnih utvrđenja iz presuda po usvojenim sporazumima o priznanju krivnje</vt:lpstr>
      <vt:lpstr>Dokazna snaga činjeničnih utvrđenja u regionu (isti stav)</vt:lpstr>
      <vt:lpstr> Rješenje Vrhovnog suda FBiH, broj 09 0 K 024016 16 Kž 11 od 09.02.2017. godine  Presude po sporazumu moraju biti obrazložene  </vt:lpstr>
      <vt:lpstr>Regionalna rješenja</vt:lpstr>
      <vt:lpstr>Podaci o zaključenim sporazumima</vt:lpstr>
      <vt:lpstr>Podaci o zaključenim sporazumima</vt:lpstr>
      <vt:lpstr>Podaci o zaključenim sporazumima</vt:lpstr>
      <vt:lpstr>Dileme u praksi</vt:lpstr>
      <vt:lpstr>Zaključci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PREGOVARANJE U KRIVIČNOM POSTUPKU</dc:title>
  <dc:creator>sarajlijadaris@gmail.com</dc:creator>
  <cp:lastModifiedBy>sarajlijadaris@gmail.com</cp:lastModifiedBy>
  <cp:revision>61</cp:revision>
  <dcterms:created xsi:type="dcterms:W3CDTF">2018-04-10T20:39:08Z</dcterms:created>
  <dcterms:modified xsi:type="dcterms:W3CDTF">2018-04-16T21:29:44Z</dcterms:modified>
</cp:coreProperties>
</file>