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65" r:id="rId3"/>
    <p:sldId id="309" r:id="rId4"/>
    <p:sldId id="304" r:id="rId5"/>
    <p:sldId id="267" r:id="rId6"/>
    <p:sldId id="268" r:id="rId7"/>
    <p:sldId id="269" r:id="rId8"/>
    <p:sldId id="281" r:id="rId9"/>
    <p:sldId id="282" r:id="rId10"/>
    <p:sldId id="283" r:id="rId11"/>
    <p:sldId id="297" r:id="rId12"/>
    <p:sldId id="284" r:id="rId13"/>
    <p:sldId id="306" r:id="rId14"/>
    <p:sldId id="308" r:id="rId15"/>
    <p:sldId id="307" r:id="rId16"/>
    <p:sldId id="299" r:id="rId17"/>
    <p:sldId id="311" r:id="rId18"/>
    <p:sldId id="303" r:id="rId19"/>
    <p:sldId id="310" r:id="rId20"/>
    <p:sldId id="301" r:id="rId21"/>
    <p:sldId id="285" r:id="rId22"/>
    <p:sldId id="286" r:id="rId23"/>
    <p:sldId id="287" r:id="rId24"/>
    <p:sldId id="288" r:id="rId25"/>
    <p:sldId id="289" r:id="rId26"/>
    <p:sldId id="312" r:id="rId27"/>
    <p:sldId id="313" r:id="rId28"/>
    <p:sldId id="293" r:id="rId29"/>
    <p:sldId id="296" r:id="rId30"/>
    <p:sldId id="270" r:id="rId31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6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971E-5200-4FBC-A00B-28DE00E501D1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6B59E-A274-4405-BAE1-3955C3F9D7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83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3760"/>
            <a:ext cx="4681728" cy="8869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C3C881-AA5C-4816-86D9-8DF229247052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3632"/>
            <a:ext cx="4681728" cy="886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0524" y="2129051"/>
            <a:ext cx="7200799" cy="1876013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ODUZIMANJE IMOVINSKE </a:t>
            </a: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DILEME I IZAZOVI U PRIMJENI -</a:t>
            </a: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4581128"/>
            <a:ext cx="655053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500" b="1" dirty="0" smtClean="0">
                <a:solidFill>
                  <a:srgbClr val="002A6C"/>
                </a:solidFill>
              </a:rPr>
              <a:t>                              </a:t>
            </a:r>
          </a:p>
          <a:p>
            <a:endParaRPr lang="hr-HR" sz="1500" b="1" dirty="0">
              <a:solidFill>
                <a:srgbClr val="002A6C"/>
              </a:solidFill>
            </a:endParaRPr>
          </a:p>
          <a:p>
            <a:r>
              <a:rPr lang="hr-HR" sz="1600" b="1" dirty="0" smtClean="0">
                <a:solidFill>
                  <a:srgbClr val="002A6C"/>
                </a:solidFill>
              </a:rPr>
              <a:t>                    Marija</a:t>
            </a:r>
            <a:r>
              <a:rPr lang="hr-HR" sz="1600" dirty="0" smtClean="0">
                <a:solidFill>
                  <a:srgbClr val="002A6C"/>
                </a:solidFill>
              </a:rPr>
              <a:t> </a:t>
            </a:r>
            <a:r>
              <a:rPr lang="hr-HR" sz="1600" b="1" dirty="0" smtClean="0">
                <a:solidFill>
                  <a:srgbClr val="002A6C"/>
                </a:solidFill>
              </a:rPr>
              <a:t>Vučko</a:t>
            </a:r>
            <a:r>
              <a:rPr lang="hr-HR" sz="1600" dirty="0" smtClean="0">
                <a:solidFill>
                  <a:srgbClr val="002A6C"/>
                </a:solidFill>
              </a:rPr>
              <a:t>, zamjenica ravnateljice USKOK-a, RH</a:t>
            </a:r>
          </a:p>
          <a:p>
            <a:r>
              <a:rPr lang="hr-HR" sz="1600" b="1" dirty="0" smtClean="0">
                <a:solidFill>
                  <a:srgbClr val="002A6C"/>
                </a:solidFill>
              </a:rPr>
              <a:t>                    </a:t>
            </a:r>
            <a:r>
              <a:rPr lang="hr-HR" sz="1600" b="1" dirty="0" err="1" smtClean="0">
                <a:solidFill>
                  <a:srgbClr val="002A6C"/>
                </a:solidFill>
              </a:rPr>
              <a:t>Senad</a:t>
            </a:r>
            <a:r>
              <a:rPr lang="hr-HR" sz="1600" b="1" dirty="0" smtClean="0">
                <a:solidFill>
                  <a:srgbClr val="002A6C"/>
                </a:solidFill>
              </a:rPr>
              <a:t> </a:t>
            </a:r>
            <a:r>
              <a:rPr lang="hr-HR" sz="1600" b="1" dirty="0" err="1" smtClean="0">
                <a:solidFill>
                  <a:srgbClr val="002A6C"/>
                </a:solidFill>
              </a:rPr>
              <a:t>Osmić</a:t>
            </a:r>
            <a:r>
              <a:rPr lang="hr-HR" sz="1600" b="1" dirty="0" smtClean="0">
                <a:solidFill>
                  <a:srgbClr val="002A6C"/>
                </a:solidFill>
              </a:rPr>
              <a:t>, </a:t>
            </a:r>
            <a:r>
              <a:rPr lang="hr-HR" sz="1600" dirty="0" smtClean="0">
                <a:solidFill>
                  <a:srgbClr val="002A6C"/>
                </a:solidFill>
              </a:rPr>
              <a:t>tužilac, Kantonalno tužilaštvo Sarajevo </a:t>
            </a:r>
            <a:endParaRPr lang="hr-HR" sz="1600" dirty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435280" cy="5112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ESLJP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riješio sve ove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dileme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hr-HR" sz="20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Salabiaku</a:t>
            </a: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/Francuska iz 1988., </a:t>
            </a:r>
            <a:r>
              <a:rPr lang="hr-HR" sz="20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Phillips</a:t>
            </a: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/UK iz </a:t>
            </a:r>
            <a:r>
              <a:rPr lang="hr-HR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2001., </a:t>
            </a:r>
            <a:r>
              <a:rPr lang="hr-HR" sz="200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Grayson</a:t>
            </a:r>
            <a:r>
              <a:rPr lang="hr-HR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hr-HR" sz="20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Barnham</a:t>
            </a: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/UK iz </a:t>
            </a:r>
            <a:r>
              <a:rPr lang="hr-HR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</a:t>
            </a: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koliko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 optuženom pružene sve garancije koje se tiču njegovog prava na obranu, u smislu obaranja zakonske pretpostavke, nema bojazni od povrede njegovih prava, jer pravo okrivljenika na poštovanje njegove nevinosti nije apsolutno, a primjena zakonske pretpostavke je diskrecijska ovlast suda 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dozvoljena je retroaktivna primjena zakona koji se odnose na oduzimanje imovinske koristi u slučajevima kada je oduzimanje određeno kao mjera, a ne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kao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kaznena sa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nkcija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što je predmet ocjene ESLJP u svakom konkretnom slučaju </a:t>
            </a:r>
          </a:p>
        </p:txBody>
      </p:sp>
    </p:spTree>
    <p:extLst>
      <p:ext uri="{BB962C8B-B14F-4D97-AF65-F5344CB8AC3E}">
        <p14:creationId xmlns:p14="http://schemas.microsoft.com/office/powerpoint/2010/main" val="335117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43528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Uvođenje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oborive zakonske pretpostavke ove vrste, prihvatljivo je prema standardima ESLJP, sve dok se protivniku osiguranja pruža dovoljno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garancija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njeno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osporavanje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nespojivo s pojmom pravične rasprave tokom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kaznenog 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postupka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teret dokazivanja bude na svakom od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podnositelja 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predstavke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bi pružili uvjerljivo objašnjenje svoje trenutne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ijske situacije</a:t>
            </a: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496944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se imovina za koju se predlaže prošireno oduzimanje  mora moći dovesti u vezu s </a:t>
            </a:r>
            <a:r>
              <a:rPr lang="hr-H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krivičnim  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djelom 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koje se vodi konkretan 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18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rivični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postupak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hr-HR" sz="18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hr-HR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izričito definirano</a:t>
            </a:r>
            <a:r>
              <a:rPr lang="vi-VN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zakonima</a:t>
            </a:r>
            <a:endParaRPr lang="hr-HR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odredbe </a:t>
            </a:r>
            <a:r>
              <a:rPr lang="vi-VN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zakona BiH </a:t>
            </a:r>
            <a:r>
              <a:rPr lang="vi-VN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govore </a:t>
            </a:r>
            <a:r>
              <a:rPr lang="vi-VN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imovinskoj koristi pribavljenoj izvršenjem 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„ovih krivičnih 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odnosno „</a:t>
            </a:r>
            <a:r>
              <a:rPr lang="vi-VN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izvršenjem krivičnih djela</a:t>
            </a:r>
            <a:r>
              <a:rPr lang="vi-VN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hr-H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odredba KZRH kaže </a:t>
            </a:r>
            <a:r>
              <a:rPr lang="hr-H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„od kaznenog djela”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Ako se imovina u odnosu na koju se predlaže prošireno oduzimanje dovede u vezu s </a:t>
            </a:r>
            <a:r>
              <a:rPr lang="hr-HR" sz="1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krivičnim djelom </a:t>
            </a:r>
            <a:r>
              <a:rPr lang="hr-HR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</a:t>
            </a:r>
            <a:r>
              <a:rPr lang="hr-HR" sz="1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koje </a:t>
            </a:r>
            <a:r>
              <a:rPr lang="hr-HR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vodi </a:t>
            </a:r>
            <a:r>
              <a:rPr lang="hr-HR" sz="1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konkretan krivični </a:t>
            </a:r>
            <a:r>
              <a:rPr lang="hr-HR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postupak  </a:t>
            </a:r>
            <a:r>
              <a:rPr lang="hr-HR" sz="18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li </a:t>
            </a:r>
            <a:r>
              <a:rPr lang="hr-HR" sz="1800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hr-HR" sz="18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onda radi o direktnom ili proširenom oduzimanju? 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7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496944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Okružni sud u Banja Luci :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oduzimanje nije vezano  samo za konkretno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rivično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isključivo izvršioca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rivičnog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(za razliku od oduzimanja imovinske koristi),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nego propisuje zakonsku </a:t>
            </a:r>
            <a:r>
              <a:rPr lang="hr-HR" sz="2000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obvezu oduzimanja i svake druge imovine stečene iz kriminala</a:t>
            </a:r>
            <a:r>
              <a:rPr lang="hr-HR" sz="2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kako samog izvršioca krivičnog djela tako i povezanog lica, ostavioca, pravnog sljedbenika ili trećeg lica kao vlasnika takve imovine, ukoliko ova lica kao vlasnici imovine ne dokažu da su imovinu stekli iz zakonitih prihoda.”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05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496944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sud RS: 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„Zakonom o oduzimanju imovine propisana je mjera oduzimanja imovinske koristi i za krivična djela za koja je 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M.S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pravosnažnom presudom osuđen, što već stvara pretpostavku da, uz ispunjenje drugih uslova, </a:t>
            </a:r>
            <a:r>
              <a:rPr lang="hr-HR" sz="2000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određena imovina proističe iz kriminalne aktivnosti, tj. iz krivičnih djela čije postojanje ne mora da bude dokazano.”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25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496944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Zaključak: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Kod proširenog oduzimanja (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razliku od oduzimanja direktne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imovinske koristi) nije  neophodno konkretizirati iz kojeg krivičnog djela je korist ostvarena, pa samim time ne mora biti dokazana veza između imovine za koju se traži prošireno oduzimanje i djela za koje je osoba osuđena</a:t>
            </a:r>
            <a:r>
              <a:rPr lang="vi-VN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vi-VN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64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PRIMJER IZ PRAKSE RH</a:t>
            </a:r>
            <a:endParaRPr lang="hr-HR" sz="2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060848"/>
            <a:ext cx="8435280" cy="45365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 „FIMI MEDIA” </a:t>
            </a: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se tereti da je počinio k. djelo kojim je pribavio korist od 15,2 mil kn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vještačenjem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utvrđeno da okr. i s njim povezane osobe imaju 23,7 mil kn imovine za koju nemaju zakonito pokriće,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Predlažemo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oduzimanje 15,2 mil kn po osnovi direktnog oduzimanja, te 8,5 mil kn po osnovi proširenog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oduzimanja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okr. proglašava krivim za k. djelo kojim je stekao nezakonitu imov. korist oko 15,2 mil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</a:t>
            </a: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3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PRIMJER IZ PRAKSE RH</a:t>
            </a:r>
            <a:endParaRPr lang="hr-HR" sz="2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060848"/>
            <a:ext cx="8435280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PREDMET „FIMI MEDIA”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obrazloženja presude ŽS Zagreb, ožujak 2014.: 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tvrđen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značajan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 između zakonitih prihoda 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 povezanih osoba u iznosu od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23,7 mil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primjenu instituta proširenog oduzimanja 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relevantna vremenska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povezanost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stečene imovine koja je obuhvaćena mjerom proširenog oduzimanja s utvrđenim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djelom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nadležnosti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USKOK-a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bzirom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počinjenje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nadležnosti USKOK-a pretpostavka za primjenu instituta proširenog oduzimanja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odnosi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na onu korist ostvarenu nezakonitim aktivnostima koje su prethodile počinjenju k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jela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koje je predmet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optužbe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906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395536" y="1268760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PRIMJER IZ PRAKSE RH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04864"/>
            <a:ext cx="8435280" cy="43924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Počinjenje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istih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dakle, u slučaju utvrđenog nerazmjera sa zakonitim prihodima samo pretpostavlja te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mora biti niti utvrđeno, a ni određeno u predmetnom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nenom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postupku.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Dakle, ukoliko su ispunjene navedene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akonske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pretpostavke za primjenu instituta proširenog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imovine, odnosno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janje k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djela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nadležnosti USKOK-a i utvrđeni nerazmjer,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vrijeme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canja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 obuhvaćene primjenom navedenog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apsolutno irelevantno, jer se ista oduzima od počinitelja a ne od kaznenog djela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vi-VN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9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PRIMJER IZ PRAKSE RH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060848"/>
            <a:ext cx="8435280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utvrđuje da nije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sporno da je 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dio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 stekao na zakonit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način, te je očigledno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došlo do sjedinjenja imovinske koristi sa zakonito stečenom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imovinom</a:t>
            </a: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zaključuje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su se </a:t>
            </a:r>
            <a:r>
              <a:rPr lang="hr-HR" sz="2000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stekli uvjeti za prošireno oduzimanje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 oduzima 15,2 </a:t>
            </a:r>
            <a:r>
              <a:rPr lang="hr-HR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kn, a ne 23,7 kn pozivajući se na odredbu o sjedinjenju zakonite i nezakonite imovine (tzv. miješana imovina)</a:t>
            </a: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3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8496944" cy="4556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KZ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BiH (čl.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110a), KZ 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FBiH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KZ BD(čl. 114a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Kada se krivični postupak vodi za krivična djela iz određenih glava krivičnih zakona, sud može u krivičnom postupku </a:t>
            </a:r>
            <a:r>
              <a:rPr lang="hr-HR" sz="20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sudskom odlukom kojom je utvrđeno da je krivično djelo učinjeno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oduzeti i onu imovinsku korist, prihod, profit ili drugu korist iz imovinske koristi za koju tužilac pruži dovoljno dokaza da se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opravdano vjeruje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takva imovinska korist pribavljena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izvršenjem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ovih krivičnih djela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 učinilac nije pružio dokaze da je korist pribavljena 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zakonito..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hr-H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38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PRIMJER IZ PRAKSE RH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060848"/>
            <a:ext cx="8435280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Čl. 78. st.3. KZ:”ako je imovinska korist od kaznenog djela sjedinjena s imovinom stečenom na zakonit način, ukupna imovina bit će predmetnom oduzimanja do procijenjene vrijednosti imovinske koristi…”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Koje imovinske koristi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One od konkretnog kaznenog djela ili od drugog kaznenog djela?</a:t>
            </a:r>
            <a:endParaRPr lang="hr-HR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VSRH ukinuo presudu u listopadu 2015., rasprava u tijeku… 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02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556792"/>
            <a:ext cx="8435280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Clr>
                <a:srgbClr val="C00000"/>
              </a:buClr>
              <a:buNone/>
            </a:pPr>
            <a:r>
              <a:rPr lang="pl-PL" sz="2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Još neka pitanja oko proširenog oduzimanja: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koji način i kojim parametrima se utvrđuje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razmjer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obzirom da je tužitelj dužan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pruži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dovoljno dokaza da postoji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(očigledni)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razmjer između imovine i zakonitih prihoda osobe od koje se imovina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24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556792"/>
            <a:ext cx="8435280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je prijedlogom za prošireno oduzimanje moguće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obuhvatiti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druge - povezane osobe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Koje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svojstvo imaju povezane osobe?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imaju prava u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postupku?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ih i u kojem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trenutku treba uključiti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postupak?</a:t>
            </a:r>
          </a:p>
          <a:p>
            <a:pPr marL="571500" indent="-457200">
              <a:buClr>
                <a:srgbClr val="C00000"/>
              </a:buClr>
              <a:buFont typeface="+mj-lt"/>
              <a:buAutoNum type="arabicPeriod"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84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67544" y="1772816"/>
            <a:ext cx="8435280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Oduzimanje je omogućeno i od  „povezane osobe”, „treće osobe” , „druge osobe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koju je imovinska korist prenesena”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člana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obitelji (neovisno o pravnom temelju i živi li u zajedničkom kućanstvu s počiniteljem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druge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osobe – osim ako je stekla u dobroj vjeri i po razumnoj cijeni (inverzija tereta dokazivanja, reducirani dokazni standard) </a:t>
            </a: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81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435280" cy="5112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Procesne odredbe (ZKP RH):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poziv za ispitivanje drugoj osobi dostavit će se i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pouka o pravu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opunomoćenika te će se upozoriti da će se postupak provesti i bez njezine prisutnosti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rješenje o određivanju privremene mjere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drugoj osobi na koju je imov. korist prenesena dostavit će se i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pouka o pravu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odvjetnika i pravima da je ovlašten u svezi utvrđivanja imov.  koristi predlagati dokaze, a tijekom rasprave  po dopuštenju predsjednika vijeća postavljati pitanja okrivljeniku, svjedocima i vještacima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koju je prenesena imov. korist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oslobođena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obveze svjedočenja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načinu stjecanja imov. koristi  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Clr>
                <a:srgbClr val="C00000"/>
              </a:buClr>
              <a:buNone/>
            </a:pP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Sva ova prava odnose se na osobe od kojih se imov. korist oduzima po osnovi direktnog ili proširenog oduzimanja!</a:t>
            </a:r>
          </a:p>
        </p:txBody>
      </p:sp>
    </p:spTree>
    <p:extLst>
      <p:ext uri="{BB962C8B-B14F-4D97-AF65-F5344CB8AC3E}">
        <p14:creationId xmlns:p14="http://schemas.microsoft.com/office/powerpoint/2010/main" val="605216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SUDSKA PRAKSA </a:t>
            </a:r>
            <a:r>
              <a:rPr lang="hr-HR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435280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pl-PL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</a:t>
            </a:r>
            <a:r>
              <a:rPr lang="pl-P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RH </a:t>
            </a:r>
            <a:r>
              <a:rPr lang="pl-PL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 </a:t>
            </a:r>
            <a:r>
              <a:rPr lang="pl-PL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Kž-Us-106/10, veljača </a:t>
            </a:r>
            <a:r>
              <a:rPr lang="pl-PL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  <a:r>
              <a:rPr lang="pl-PL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  </a:t>
            </a: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predmetu proširengo oduzimanja imov. koristi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ukazao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smjernice u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odnosu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na: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457200" algn="just">
              <a:buClr>
                <a:srgbClr val="C00000"/>
              </a:buClr>
              <a:buAutoNum type="arabicPeriod"/>
            </a:pP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prava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povezanih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osoba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pl-P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 biti </a:t>
            </a: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obaviještena </a:t>
            </a:r>
            <a:r>
              <a:rPr lang="pl-P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pozivana tijekom postupka, </a:t>
            </a: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joj mora biti omogućeno </a:t>
            </a:r>
            <a:r>
              <a:rPr lang="pl-P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sudjelovanje u </a:t>
            </a:r>
            <a:r>
              <a:rPr lang="pl-P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postupku i to svaka osoba za koju se može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razumno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pretpostaviti da se oduzimanje imov. koristi nužno reflektira i na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imovinska prava </a:t>
            </a:r>
            <a:endParaRPr lang="pl-PL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75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SUDSKA PRAKSA </a:t>
            </a:r>
            <a:r>
              <a:rPr lang="hr-HR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435280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samo dokumentacija i analiza iste nije dostatna za utvrđivanje nerazmjera, već je potrebno provođenje financijskog vještačenja utvrđivanja nerazmjera, te po potrebi i drugih vještačenja koja su odlučna za utvrđivanje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nerazmjera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51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340769"/>
            <a:ext cx="8260672" cy="576064"/>
          </a:xfrm>
          <a:prstGeom prst="rect">
            <a:avLst/>
          </a:prstGeom>
        </p:spPr>
        <p:txBody>
          <a:bodyPr/>
          <a:lstStyle/>
          <a:p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SUDSKA PRAKSA </a:t>
            </a:r>
            <a:r>
              <a:rPr lang="hr-HR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435280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promatrani period u kojem se utvrđuje ne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razmjer mora obuhvatiti čitavo razdoblje u kojem bi osobe čiji se ne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razmjer utvrđuje mogle ostvarivati prihode/imovinu koji utječu na ocjenu ne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razmjera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 onu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imovinu koj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čena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prije promatranog razdoblja, pod uvjetom da je njezina protuvrijednost bila osnovom stjecanja imovine u promatranom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razdoblju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26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43528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ESLJP 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nije dopušteno nekome izreći bilo kakvu mjeru a da mu prethodno nije bilo omogućeno da se izjasni i podastre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dokaze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03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412776"/>
            <a:ext cx="8435280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Pitanje dozvoljenosti i obima p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rivremen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 mjera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imovine radi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osiguranja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oduzimanja imov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kod proširenog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oduzimanja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rivremene mjere kod proširenog oduzimanja mogu se predlagati na svoj imovini za koju postoji sumnja da nema zakonito pokriće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(stav VSRH).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Dozvoljeno je zadirati u imovinu koja nije u direktnoj vezi sa djelom za koje se vodi postupak </a:t>
            </a:r>
            <a:r>
              <a:rPr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(stav ESLJP).</a:t>
            </a:r>
            <a:endParaRPr lang="vi-VN" sz="20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ačelo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razmjernosti - 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otežava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predlaganje mjera osiguranja kod instituta proširenog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oduzimanja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 dosljednom primjenom tog načela već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vrijeme predlaganja mjere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morali bi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nesrazmjer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9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8496944" cy="4556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Posebni zakoni 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FBiH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BD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...sud presudom kojom se optuženi oglašava krivim ...oduzeti i imovinsku  korist pribavljenu krivičnim djelom za koju tužilac pribavi dovoljno dokaza da se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opravdano vjeruje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takva imovinska korist pribavljena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izvršenjem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krivičnog djela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 počinilac nije pružio dokaze da je korist pribavljena 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zakonito..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hr-H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146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hr-HR" dirty="0"/>
          </a:p>
          <a:p>
            <a:pPr marL="114300" indent="0" algn="ctr">
              <a:buNone/>
            </a:pPr>
            <a:endParaRPr lang="hr-HR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HVALA NA PAŽNJI! </a:t>
            </a:r>
            <a:endParaRPr lang="hr-HR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6492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8496944" cy="4556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Posebni zakon RS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imovina stečena krivičnim djelom je imovina učionica krivičnog djela, vlasnika imovine, stečena prije pokretanja postupka za krivično djelo za koje je moguće primijeniti posebni zakon,  koja je u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očiglednoj </a:t>
            </a:r>
            <a:r>
              <a:rPr lang="hr-HR" sz="20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nesrazmjeri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njegovim zakonitim prihodima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Razlike i nedorečenosti u  terminima:</a:t>
            </a:r>
          </a:p>
          <a:p>
            <a:pPr algn="just">
              <a:buClr>
                <a:srgbClr val="C00000"/>
              </a:buClr>
              <a:buFontTx/>
              <a:buChar char="-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imovinska korist/imovina</a:t>
            </a:r>
          </a:p>
          <a:p>
            <a:pPr algn="just">
              <a:buClr>
                <a:srgbClr val="C00000"/>
              </a:buClr>
              <a:buFontTx/>
              <a:buChar char="-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ovih krivičnih djela/krivičnog djela</a:t>
            </a:r>
          </a:p>
          <a:p>
            <a:pPr algn="just">
              <a:buClr>
                <a:srgbClr val="C00000"/>
              </a:buClr>
              <a:buFontTx/>
              <a:buChar char="-"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Tx/>
              <a:buChar char="-"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57363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67544" y="1916832"/>
            <a:ext cx="8507288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dirty="0">
                <a:solidFill>
                  <a:schemeClr val="tx1"/>
                </a:solidFill>
              </a:rPr>
              <a:t>Prošireno oduzimanje imovinske koristi </a:t>
            </a:r>
            <a:r>
              <a:rPr lang="hr-H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RH</a:t>
            </a:r>
            <a:r>
              <a:rPr lang="vi-VN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hr-H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moguće je </a:t>
            </a:r>
            <a:r>
              <a:rPr lang="hr-H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 </a:t>
            </a:r>
            <a:r>
              <a:rPr lang="vi-VN" dirty="0" smtClean="0">
                <a:solidFill>
                  <a:schemeClr val="tx1"/>
                </a:solidFill>
              </a:rPr>
              <a:t>ako </a:t>
            </a:r>
            <a:r>
              <a:rPr lang="vi-VN" dirty="0">
                <a:solidFill>
                  <a:schemeClr val="tx1"/>
                </a:solidFill>
              </a:rPr>
              <a:t>je počinjeno kazneno djelo:  </a:t>
            </a:r>
            <a:endParaRPr lang="hr-HR" dirty="0" smtClean="0">
              <a:solidFill>
                <a:schemeClr val="tx1"/>
              </a:solidFill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dirty="0" smtClean="0">
                <a:solidFill>
                  <a:schemeClr val="tx1"/>
                </a:solidFill>
              </a:rPr>
              <a:t>      </a:t>
            </a:r>
            <a:r>
              <a:rPr lang="vi-VN" dirty="0">
                <a:solidFill>
                  <a:schemeClr val="tx1"/>
                </a:solidFill>
              </a:rPr>
              <a:t>iz nadležnosti USKOK-a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dirty="0">
                <a:solidFill>
                  <a:schemeClr val="tx1"/>
                </a:solidFill>
              </a:rPr>
              <a:t>     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protiv </a:t>
            </a:r>
            <a:r>
              <a:rPr lang="vi-VN" dirty="0">
                <a:solidFill>
                  <a:schemeClr val="tx1"/>
                </a:solidFill>
              </a:rPr>
              <a:t>računalnih sustava, programa i podataka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dirty="0">
                <a:solidFill>
                  <a:schemeClr val="tx1"/>
                </a:solidFill>
              </a:rPr>
              <a:t>      </a:t>
            </a:r>
            <a:r>
              <a:rPr lang="vi-VN" dirty="0" smtClean="0">
                <a:solidFill>
                  <a:schemeClr val="tx1"/>
                </a:solidFill>
              </a:rPr>
              <a:t>spolnog </a:t>
            </a:r>
            <a:r>
              <a:rPr lang="vi-VN" dirty="0">
                <a:solidFill>
                  <a:schemeClr val="tx1"/>
                </a:solidFill>
              </a:rPr>
              <a:t>zlostavljanja i iskorištavanja djeteta </a:t>
            </a:r>
            <a:endParaRPr lang="hr-HR" dirty="0" smtClean="0">
              <a:solidFill>
                <a:schemeClr val="tx1"/>
              </a:solidFill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hr-H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hr-H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ojim je pribavljena imovinska korist !</a:t>
            </a:r>
            <a:endParaRPr lang="hr-H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36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507288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KZ RH: </a:t>
            </a:r>
          </a:p>
          <a:p>
            <a:pPr marL="114300" indent="0">
              <a:buNone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None/>
            </a:pPr>
            <a:r>
              <a:rPr lang="vi-V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ako počinitelj kaznenog djela iz kataloga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 ili je imao 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imovinu koja je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nerazmjerna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njegovim zakonitim prihodima, 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pretpostavlja se 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ta  imovina predstavlja imovinsku </a:t>
            </a:r>
            <a:r>
              <a:rPr lang="vi-VN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od kaznenog djela, 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osim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ako počinitelj </a:t>
            </a:r>
            <a:r>
              <a:rPr lang="vi-VN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učini vjerojatnim 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njezino podrijetlo zakonito</a:t>
            </a:r>
          </a:p>
        </p:txBody>
      </p:sp>
    </p:spTree>
    <p:extLst>
      <p:ext uri="{BB962C8B-B14F-4D97-AF65-F5344CB8AC3E}">
        <p14:creationId xmlns:p14="http://schemas.microsoft.com/office/powerpoint/2010/main" val="94870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435280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Uvjeti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prošireno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u RH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457200">
              <a:buClr>
                <a:srgbClr val="C00000"/>
              </a:buClr>
              <a:buAutoNum type="arabicPeriod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počinjenje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određenog kaznenog djela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kojim 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ostvarena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imovinska 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nerazmjer imovine (presumptio iuris)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po ispunjenju uvjeta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 2.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dolazi do inverzije tereta dokazivanja 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reducirani dokazni standard – dovoljno učiniti vjerojatnim da je imovina zakonito stečena</a:t>
            </a:r>
          </a:p>
          <a:p>
            <a:pPr marL="114300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119347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67544" y="1700808"/>
            <a:ext cx="843528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svim pravnim sustavima u kojima je omogućeno prošireno oduzimanje imovinske koristi  uveden je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Balansirani teret dokazivanja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tužitelj je obvezan dokazati nezakonito porijeklo imovine do nivoa da se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opravdano vjeruje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ona potječe iz  kaznenog  djela,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nakon čega teret dokazivanja zakonitog stjecanja  imovine prelazi na optuženog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5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556792"/>
            <a:ext cx="8435280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DILEME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hr-HR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redukcija dokaznog standarda i inverzija tereta dokazivanja je novina koju većina još uvijek smatra povredom principa pretpostavke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nevinosti</a:t>
            </a: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prošireno oduzimanje imovine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zadir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prava na imovini do mjere koja predstavlja povredu čl.1. Protokola 1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EKLJP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	primjena principa proširenog oduzimanja imovine koja je stečena prije počinjenja k.d.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smatra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retroaktivnom primjenom zakona</a:t>
            </a:r>
          </a:p>
        </p:txBody>
      </p:sp>
    </p:spTree>
    <p:extLst>
      <p:ext uri="{BB962C8B-B14F-4D97-AF65-F5344CB8AC3E}">
        <p14:creationId xmlns:p14="http://schemas.microsoft.com/office/powerpoint/2010/main" val="2743727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1772</TotalTime>
  <Words>1708</Words>
  <Application>Microsoft Office PowerPoint</Application>
  <PresentationFormat>Prikaz na zaslonu (4:3)</PresentationFormat>
  <Paragraphs>160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1" baseType="lpstr">
      <vt:lpstr>Apotekarska</vt:lpstr>
      <vt:lpstr>           PROŠIRENO ODUZIMANJE IMOVINSKE KORISTI   - DILEME I IZAZOVI U PRIMJENI -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PRIMJER IZ PRAKSE RH</vt:lpstr>
      <vt:lpstr>PRIMJER IZ PRAKSE RH</vt:lpstr>
      <vt:lpstr>PRIMJER IZ PRAKSE RH</vt:lpstr>
      <vt:lpstr>PRIMJER IZ PRAKSE RH</vt:lpstr>
      <vt:lpstr>PRIMJER IZ PRAKSE RH</vt:lpstr>
      <vt:lpstr>PowerPointova prezentacija</vt:lpstr>
      <vt:lpstr>PowerPointova prezentacija</vt:lpstr>
      <vt:lpstr>PowerPointova prezentacija</vt:lpstr>
      <vt:lpstr>PowerPointova prezentacija</vt:lpstr>
      <vt:lpstr>SUDSKA PRAKSA rh</vt:lpstr>
      <vt:lpstr>SUDSKA PRAKSA rh</vt:lpstr>
      <vt:lpstr>SUDSKA PRAKSA rh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FINANSIJSKA ISTRAGA</dc:title>
  <dc:creator>Marija Vučko</dc:creator>
  <cp:lastModifiedBy>Marija Vučko</cp:lastModifiedBy>
  <cp:revision>169</cp:revision>
  <cp:lastPrinted>2017-03-20T11:06:46Z</cp:lastPrinted>
  <dcterms:created xsi:type="dcterms:W3CDTF">2017-03-18T11:56:58Z</dcterms:created>
  <dcterms:modified xsi:type="dcterms:W3CDTF">2018-04-05T18:18:47Z</dcterms:modified>
</cp:coreProperties>
</file>