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57" r:id="rId2"/>
    <p:sldId id="264" r:id="rId3"/>
    <p:sldId id="263" r:id="rId4"/>
    <p:sldId id="265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66" r:id="rId16"/>
  </p:sldIdLst>
  <p:sldSz cx="9144000" cy="6858000" type="screen4x3"/>
  <p:notesSz cx="7035800" cy="9321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CCCCC"/>
    <a:srgbClr val="666666"/>
    <a:srgbClr val="1E4ABD"/>
    <a:srgbClr val="003366"/>
    <a:srgbClr val="E10040"/>
    <a:srgbClr val="002A6C"/>
    <a:srgbClr val="C21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929" autoAdjust="0"/>
  </p:normalViewPr>
  <p:slideViewPr>
    <p:cSldViewPr>
      <p:cViewPr varScale="1">
        <p:scale>
          <a:sx n="113" d="100"/>
          <a:sy n="113" d="100"/>
        </p:scale>
        <p:origin x="14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35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Trajanje e-Aukcije (minuta)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e-Aukcija 10</c:v>
                </c:pt>
                <c:pt idx="1">
                  <c:v>e-Aukcija 9</c:v>
                </c:pt>
                <c:pt idx="2">
                  <c:v>e-Aukcija 8</c:v>
                </c:pt>
                <c:pt idx="3">
                  <c:v>e-Aukcija 7</c:v>
                </c:pt>
                <c:pt idx="4">
                  <c:v>e-Aukcija 6</c:v>
                </c:pt>
                <c:pt idx="5">
                  <c:v>e-Aukcija 5</c:v>
                </c:pt>
                <c:pt idx="6">
                  <c:v>e-Aukcija 4</c:v>
                </c:pt>
                <c:pt idx="7">
                  <c:v>e-Aukcija 3</c:v>
                </c:pt>
                <c:pt idx="8">
                  <c:v>e-Aukcija 2</c:v>
                </c:pt>
                <c:pt idx="9">
                  <c:v>e-Aukcija 1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164</c:v>
                </c:pt>
                <c:pt idx="1">
                  <c:v>166</c:v>
                </c:pt>
                <c:pt idx="2">
                  <c:v>170</c:v>
                </c:pt>
                <c:pt idx="3">
                  <c:v>198</c:v>
                </c:pt>
                <c:pt idx="4">
                  <c:v>210</c:v>
                </c:pt>
                <c:pt idx="5">
                  <c:v>212</c:v>
                </c:pt>
                <c:pt idx="6">
                  <c:v>226</c:v>
                </c:pt>
                <c:pt idx="7">
                  <c:v>229</c:v>
                </c:pt>
                <c:pt idx="8">
                  <c:v>239</c:v>
                </c:pt>
                <c:pt idx="9">
                  <c:v>472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DC8-4C19-853D-5A880ABA373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Ukupan broj korekcija ponuda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e-Aukcija 10</c:v>
                </c:pt>
                <c:pt idx="1">
                  <c:v>e-Aukcija 9</c:v>
                </c:pt>
                <c:pt idx="2">
                  <c:v>e-Aukcija 8</c:v>
                </c:pt>
                <c:pt idx="3">
                  <c:v>e-Aukcija 7</c:v>
                </c:pt>
                <c:pt idx="4">
                  <c:v>e-Aukcija 6</c:v>
                </c:pt>
                <c:pt idx="5">
                  <c:v>e-Aukcija 5</c:v>
                </c:pt>
                <c:pt idx="6">
                  <c:v>e-Aukcija 4</c:v>
                </c:pt>
                <c:pt idx="7">
                  <c:v>e-Aukcija 3</c:v>
                </c:pt>
                <c:pt idx="8">
                  <c:v>e-Aukcija 2</c:v>
                </c:pt>
                <c:pt idx="9">
                  <c:v>e-Aukcija 1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154</c:v>
                </c:pt>
                <c:pt idx="1">
                  <c:v>275</c:v>
                </c:pt>
                <c:pt idx="2">
                  <c:v>171</c:v>
                </c:pt>
                <c:pt idx="3">
                  <c:v>223</c:v>
                </c:pt>
                <c:pt idx="4">
                  <c:v>313</c:v>
                </c:pt>
                <c:pt idx="5">
                  <c:v>135</c:v>
                </c:pt>
                <c:pt idx="6">
                  <c:v>122</c:v>
                </c:pt>
                <c:pt idx="7">
                  <c:v>114</c:v>
                </c:pt>
                <c:pt idx="8">
                  <c:v>198</c:v>
                </c:pt>
                <c:pt idx="9">
                  <c:v>301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DC8-4C19-853D-5A880ABA37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88584424"/>
        <c:axId val="488584816"/>
      </c:barChart>
      <c:catAx>
        <c:axId val="488584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8584816"/>
        <c:crosses val="autoZero"/>
        <c:auto val="1"/>
        <c:lblAlgn val="ctr"/>
        <c:lblOffset val="100"/>
        <c:noMultiLvlLbl val="0"/>
      </c:catAx>
      <c:valAx>
        <c:axId val="488584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8584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4625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251E204-E3BC-406D-951A-D1981CCEC4E8}" type="datetimeFigureOut">
              <a:rPr lang="bs-Latn-BA"/>
              <a:pPr>
                <a:defRPr/>
              </a:pPr>
              <a:t>26.3.2018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5225"/>
            <a:ext cx="4194175" cy="3146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s-Latn-B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3" y="4486275"/>
            <a:ext cx="5629275" cy="3670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s-Latn-B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55075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4625" y="8855075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2735DD4-DC24-48F6-A747-49919B4CE7AD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25428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4C8B62F-D182-4388-843B-6FA50C13F6F6}" type="slidenum">
              <a:rPr lang="bs-Latn-BA" altLang="sr-Latn-RS" sz="1200"/>
              <a:pPr/>
              <a:t>1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2388927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6A7A740-AFD0-47E0-96FA-DB4856C7E75F}" type="slidenum">
              <a:rPr lang="bs-Latn-BA" altLang="sr-Latn-RS" sz="1200"/>
              <a:pPr/>
              <a:t>10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2785147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6A7A740-AFD0-47E0-96FA-DB4856C7E75F}" type="slidenum">
              <a:rPr lang="bs-Latn-BA" altLang="sr-Latn-RS" sz="1200"/>
              <a:pPr/>
              <a:t>11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7770580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6A7A740-AFD0-47E0-96FA-DB4856C7E75F}" type="slidenum">
              <a:rPr lang="bs-Latn-BA" altLang="sr-Latn-RS" sz="1200"/>
              <a:pPr/>
              <a:t>12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2956475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6A7A740-AFD0-47E0-96FA-DB4856C7E75F}" type="slidenum">
              <a:rPr lang="bs-Latn-BA" altLang="sr-Latn-RS" sz="1200"/>
              <a:pPr/>
              <a:t>13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31161318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6A7A740-AFD0-47E0-96FA-DB4856C7E75F}" type="slidenum">
              <a:rPr lang="bs-Latn-BA" altLang="sr-Latn-RS" sz="1200"/>
              <a:pPr/>
              <a:t>14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22720036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1920184-160E-4332-A390-5F6E00DCF8CF}" type="slidenum">
              <a:rPr lang="bs-Latn-BA" altLang="sr-Latn-RS" sz="1200"/>
              <a:pPr/>
              <a:t>15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4233872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DCF9B26-A155-4AFF-8976-E7D341ED71D3}" type="slidenum">
              <a:rPr lang="bs-Latn-BA" altLang="sr-Latn-RS" sz="1200"/>
              <a:pPr/>
              <a:t>2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3258284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sr-Latn-RS" sz="1200"/>
              <a:pPr/>
              <a:t>3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421686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6A7A740-AFD0-47E0-96FA-DB4856C7E75F}" type="slidenum">
              <a:rPr lang="bs-Latn-BA" altLang="sr-Latn-RS" sz="1200"/>
              <a:pPr/>
              <a:t>4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2628618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6A7A740-AFD0-47E0-96FA-DB4856C7E75F}" type="slidenum">
              <a:rPr lang="bs-Latn-BA" altLang="sr-Latn-RS" sz="1200"/>
              <a:pPr/>
              <a:t>5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4207208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6A7A740-AFD0-47E0-96FA-DB4856C7E75F}" type="slidenum">
              <a:rPr lang="bs-Latn-BA" altLang="sr-Latn-RS" sz="1200"/>
              <a:pPr/>
              <a:t>6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3896161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6A7A740-AFD0-47E0-96FA-DB4856C7E75F}" type="slidenum">
              <a:rPr lang="bs-Latn-BA" altLang="sr-Latn-RS" sz="1200"/>
              <a:pPr/>
              <a:t>7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2447027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6A7A740-AFD0-47E0-96FA-DB4856C7E75F}" type="slidenum">
              <a:rPr lang="bs-Latn-BA" altLang="sr-Latn-RS" sz="1200"/>
              <a:pPr/>
              <a:t>8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3364325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6A7A740-AFD0-47E0-96FA-DB4856C7E75F}" type="slidenum">
              <a:rPr lang="bs-Latn-BA" altLang="sr-Latn-RS" sz="1200"/>
              <a:pPr/>
              <a:t>9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187488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12192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pic>
        <p:nvPicPr>
          <p:cNvPr id="7" name="Picture 2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45E865-A8D1-44DF-854C-B74674E8ACCA}" type="slidenum">
              <a:rPr lang="en-US" altLang="sr-Latn-RS"/>
              <a:pPr>
                <a:defRPr/>
              </a:pPr>
              <a:t>‹#›</a:t>
            </a:fld>
            <a:r>
              <a:rPr lang="en-US" altLang="sr-Latn-R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7885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9E1F1-3CB6-4AFB-88FD-A85FBF41F234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33234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447800"/>
            <a:ext cx="194310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47800"/>
            <a:ext cx="567690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32CEC-580B-48EB-8CBA-7AE38D41F8F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8717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7AD20-7C26-4FD4-AA40-7B84FEFCFB5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90108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21B7D-7E02-4346-AAF9-C7EECB38246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86674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5F114-0B84-49FD-BB42-A9B6B955031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40330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95EF2-DA20-453F-B6B7-8A4B1A6701B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4702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2D51-CE93-470E-A354-6F02BEFAE0B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48906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7F7C3-9D78-4E6E-B32C-25DC41A6CDB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25477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BA04F-27B0-42F6-B809-D2FE46E6F27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6117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DD50-B8A7-4CF0-B370-BD32FD8676DB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1392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ABA747E-D53D-4F06-BF98-AA6148E8AAB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  <p:sp>
        <p:nvSpPr>
          <p:cNvPr id="1031" name="Rectangle 10"/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1032" name="Rectangle 11"/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1033" name="Picture 20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"/>
          <p:cNvSpPr txBox="1">
            <a:spLocks noChangeArrowheads="1"/>
          </p:cNvSpPr>
          <p:nvPr/>
        </p:nvSpPr>
        <p:spPr bwMode="auto">
          <a:xfrm>
            <a:off x="3517106" y="5562600"/>
            <a:ext cx="2109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s-Latn-BA" altLang="sr-Latn-RS" sz="1600" b="0" dirty="0" smtClean="0"/>
              <a:t>28.03.2018.</a:t>
            </a:r>
            <a:endParaRPr lang="en-US" altLang="sr-Latn-RS" sz="1600" b="0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3900" y="1981200"/>
            <a:ext cx="7696200" cy="1295400"/>
          </a:xfrm>
        </p:spPr>
        <p:txBody>
          <a:bodyPr/>
          <a:lstStyle/>
          <a:p>
            <a:r>
              <a:rPr lang="bs-Latn-BA" altLang="sr-Latn-RS" sz="5400" dirty="0" smtClean="0"/>
              <a:t>PRIMJENA E-AUKCIJE</a:t>
            </a:r>
            <a:endParaRPr lang="en-US" altLang="sr-Latn-RS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sr-Latn-RS" dirty="0" smtClean="0"/>
              <a:t>PLANIRANE IZMJENE PRAVILNIKA O NAČINU KORISTENJA E-AUKCIJE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886200"/>
          </a:xfrm>
        </p:spPr>
        <p:txBody>
          <a:bodyPr/>
          <a:lstStyle/>
          <a:p>
            <a:r>
              <a:rPr lang="bs-Latn-BA" altLang="sr-Latn-RS" dirty="0" smtClean="0"/>
              <a:t>Kod intelektualnih usluga </a:t>
            </a:r>
            <a:r>
              <a:rPr lang="bs-Latn-BA" altLang="sr-Latn-RS" dirty="0"/>
              <a:t>i </a:t>
            </a:r>
            <a:r>
              <a:rPr lang="bs-Latn-BA" altLang="sr-Latn-RS" dirty="0" smtClean="0"/>
              <a:t>radova ne </a:t>
            </a:r>
            <a:r>
              <a:rPr lang="bs-Latn-BA" altLang="sr-Latn-RS" dirty="0"/>
              <a:t>može </a:t>
            </a:r>
            <a:r>
              <a:rPr lang="bs-Latn-BA" altLang="sr-Latn-RS" dirty="0" smtClean="0"/>
              <a:t>e-Aukcija </a:t>
            </a:r>
            <a:r>
              <a:rPr lang="bs-Latn-BA" altLang="sr-Latn-RS" dirty="0"/>
              <a:t>tamo gdje nije moguće </a:t>
            </a:r>
            <a:r>
              <a:rPr lang="bs-Latn-BA" altLang="sr-Latn-RS" dirty="0" smtClean="0"/>
              <a:t>izvršiti vrednovanje;</a:t>
            </a:r>
          </a:p>
          <a:p>
            <a:r>
              <a:rPr lang="pl-PL" altLang="sr-Latn-RS" dirty="0" smtClean="0"/>
              <a:t>U </a:t>
            </a:r>
            <a:r>
              <a:rPr lang="pl-PL" altLang="sr-Latn-RS" dirty="0"/>
              <a:t>e-Aukciji kod najniže cijene </a:t>
            </a:r>
            <a:r>
              <a:rPr lang="pl-PL" altLang="sr-Latn-RS" dirty="0" smtClean="0"/>
              <a:t>da se ponuđači </a:t>
            </a:r>
            <a:r>
              <a:rPr lang="pl-PL" altLang="sr-Latn-RS" dirty="0"/>
              <a:t>mogu takmičiti za poziciju koja je lošija od pozicije </a:t>
            </a:r>
            <a:r>
              <a:rPr lang="pl-PL" altLang="sr-Latn-RS" dirty="0" smtClean="0"/>
              <a:t>1;</a:t>
            </a:r>
          </a:p>
          <a:p>
            <a:r>
              <a:rPr lang="pl-PL" altLang="sr-Latn-RS" dirty="0" smtClean="0"/>
              <a:t>Uvođenje </a:t>
            </a:r>
            <a:r>
              <a:rPr lang="pl-PL" altLang="sr-Latn-RS" dirty="0"/>
              <a:t>ograničenja za podkriterije kod ENP prilikom unošenja </a:t>
            </a:r>
            <a:r>
              <a:rPr lang="pl-PL" altLang="sr-Latn-RS" dirty="0" smtClean="0"/>
              <a:t>ponuda;</a:t>
            </a:r>
          </a:p>
          <a:p>
            <a:r>
              <a:rPr lang="pl-PL" altLang="sr-Latn-RS" dirty="0" smtClean="0"/>
              <a:t>Uvođenje </a:t>
            </a:r>
            <a:r>
              <a:rPr lang="pl-PL" altLang="sr-Latn-RS" dirty="0"/>
              <a:t>mogućnosti zakazivanja e-Aukcije i u slučaju da imamo jednu prihvatljivu </a:t>
            </a:r>
            <a:r>
              <a:rPr lang="pl-PL" altLang="sr-Latn-RS" dirty="0" smtClean="0"/>
              <a:t>ponudu;</a:t>
            </a:r>
          </a:p>
          <a:p>
            <a:r>
              <a:rPr lang="pl-PL" altLang="sr-Latn-RS" dirty="0" smtClean="0"/>
              <a:t>Povećanje </a:t>
            </a:r>
            <a:r>
              <a:rPr lang="pl-PL" altLang="sr-Latn-RS" dirty="0"/>
              <a:t>ograničenje </a:t>
            </a:r>
            <a:r>
              <a:rPr lang="pl-PL" altLang="sr-Latn-RS" dirty="0" smtClean="0"/>
              <a:t>zakazivanja e-Aukcija u postupku koji je podijeljen na lotove;</a:t>
            </a:r>
          </a:p>
          <a:p>
            <a:endParaRPr lang="bs-Latn-BA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185984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sr-Latn-RS" dirty="0" smtClean="0"/>
              <a:t>PLANIRANE IZMJENE PRAVILNIKA O NAČINU KORISTENJA E-AUKCIJE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886200"/>
          </a:xfrm>
        </p:spPr>
        <p:txBody>
          <a:bodyPr/>
          <a:lstStyle/>
          <a:p>
            <a:r>
              <a:rPr lang="bs-Latn-BA" altLang="sr-Latn-RS" dirty="0"/>
              <a:t>Dodati minimalne vrijednosti, odnosno kako je sistem napravljen kada se dostigne vrijednost jednaka ili manja 0,1% od </a:t>
            </a:r>
            <a:r>
              <a:rPr lang="bs-Latn-BA" altLang="sr-Latn-RS" dirty="0" smtClean="0"/>
              <a:t>najniže vrijednosti </a:t>
            </a:r>
            <a:r>
              <a:rPr lang="bs-Latn-BA" altLang="sr-Latn-RS" dirty="0"/>
              <a:t>iz prvog </a:t>
            </a:r>
            <a:r>
              <a:rPr lang="bs-Latn-BA" altLang="sr-Latn-RS" dirty="0" smtClean="0"/>
              <a:t>kruga;</a:t>
            </a:r>
          </a:p>
          <a:p>
            <a:r>
              <a:rPr lang="pl-PL" altLang="sr-Latn-RS" dirty="0" smtClean="0"/>
              <a:t>Mogućnost zakazivanja e-Aukcije kod </a:t>
            </a:r>
            <a:r>
              <a:rPr lang="pl-PL" altLang="sr-Latn-RS" dirty="0"/>
              <a:t>ENP </a:t>
            </a:r>
            <a:r>
              <a:rPr lang="pl-PL" altLang="sr-Latn-RS" dirty="0" smtClean="0"/>
              <a:t>i u </a:t>
            </a:r>
            <a:r>
              <a:rPr lang="pl-PL" altLang="sr-Latn-RS" dirty="0"/>
              <a:t>slučaju podkriterija koji nisu </a:t>
            </a:r>
            <a:r>
              <a:rPr lang="pl-PL" altLang="sr-Latn-RS" dirty="0" smtClean="0"/>
              <a:t>predefinisani;</a:t>
            </a:r>
            <a:endParaRPr lang="bs-Latn-BA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10973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sr-Latn-RS" dirty="0" smtClean="0"/>
              <a:t>REZULTATI KORIŠTENJA MODULA ZA E-AUKCIJE U 2017. GODINI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886200"/>
          </a:xfrm>
        </p:spPr>
        <p:txBody>
          <a:bodyPr/>
          <a:lstStyle/>
          <a:p>
            <a:r>
              <a:rPr lang="bs-Latn-BA" altLang="sr-Latn-RS" dirty="0" smtClean="0"/>
              <a:t>Ukupan broj predviđenih e-Aukcija je 5.686, što je u %, na nivou svih ugovornih organa, 31,92%;</a:t>
            </a:r>
          </a:p>
          <a:p>
            <a:r>
              <a:rPr lang="bs-Latn-BA" altLang="sr-Latn-RS" dirty="0" smtClean="0"/>
              <a:t>Ukupan broj zakazanih e-Aukcija je 2.670;</a:t>
            </a:r>
          </a:p>
          <a:p>
            <a:r>
              <a:rPr lang="bs-Latn-BA" altLang="sr-Latn-RS" dirty="0" smtClean="0"/>
              <a:t>Ukupan broj e-Aukcija u kojima se desila bar jedna korekcija ponude je 1.718;</a:t>
            </a:r>
          </a:p>
          <a:p>
            <a:r>
              <a:rPr lang="bs-Latn-BA" altLang="sr-Latn-RS" dirty="0" smtClean="0"/>
              <a:t>Ukupna razlika cijena između najniže cijene prije e-Aukcije i najniže cijene poslije e-Aukcije je 9.626.008,19 KM;</a:t>
            </a:r>
          </a:p>
          <a:p>
            <a:r>
              <a:rPr lang="bs-Latn-BA" altLang="sr-Latn-RS" dirty="0" smtClean="0"/>
              <a:t>U 3.801 postupku/lotu nije bilo zakazivanja e-Aukcija;</a:t>
            </a:r>
          </a:p>
        </p:txBody>
      </p:sp>
    </p:spTree>
    <p:extLst>
      <p:ext uri="{BB962C8B-B14F-4D97-AF65-F5344CB8AC3E}">
        <p14:creationId xmlns:p14="http://schemas.microsoft.com/office/powerpoint/2010/main" val="351934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sr-Latn-RS" dirty="0" smtClean="0"/>
              <a:t>REZULTATI KORIŠTENJA MODULA ZA E-AUKCIJE U 2017. GODINI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886200"/>
          </a:xfrm>
        </p:spPr>
        <p:txBody>
          <a:bodyPr/>
          <a:lstStyle/>
          <a:p>
            <a:r>
              <a:rPr lang="bs-Latn-BA" altLang="sr-Latn-RS" dirty="0" smtClean="0"/>
              <a:t>10 najvećih promjena u e-Aukcijama</a:t>
            </a:r>
          </a:p>
          <a:p>
            <a:pPr marL="0" indent="0">
              <a:buNone/>
            </a:pPr>
            <a:endParaRPr lang="bs-Latn-BA" altLang="sr-Latn-RS" dirty="0"/>
          </a:p>
          <a:p>
            <a:pPr marL="0" indent="0">
              <a:buNone/>
            </a:pPr>
            <a:endParaRPr lang="bs-Latn-BA" altLang="sr-Latn-R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334218"/>
              </p:ext>
            </p:extLst>
          </p:nvPr>
        </p:nvGraphicFramePr>
        <p:xfrm>
          <a:off x="685800" y="2978658"/>
          <a:ext cx="7772400" cy="254419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 dirty="0">
                          <a:effectLst/>
                        </a:rPr>
                        <a:t>Procijenjena vrijednost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Najniža cijena prije e-Aukcije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Najniža cijena nakon e-Aukcije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Razlika u cijeni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Vrsta ugovora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Zaključen ugovor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6.000.000,00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5.598.356,00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4.860.000,00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738.356,00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Robe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Još NE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1.282.052,00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1.278.096,30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963.000,00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315.096,30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Radovi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Još NE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809.391,00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778.021,21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540.000,00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238.021,21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Robe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DA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750.000,00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666.590,16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442.000,00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224.590,16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Usluge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Još NE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1.527.096,58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1.797.700,00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1.607.050,00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190.650,00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Robe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DA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244.910,00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244.150,00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93.000,00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151.150,00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Robe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DA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248.254,12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246.062,10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125.000,00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121.062,10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Radovi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Poništen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790.000,00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703.315,50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586.500,00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116.815,50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Robe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DA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844.700,85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760.175,11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649.200,00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110.975,11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Radovi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DA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912.811.54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967.969,00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860.000,00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107.969,00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Robe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 dirty="0">
                          <a:effectLst/>
                        </a:rPr>
                        <a:t>DA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67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sr-Latn-RS" dirty="0" smtClean="0"/>
              <a:t>REZULTATI KORIŠTENJA MODULA ZA E-AUKCIJE U 2017. GODINI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886200"/>
          </a:xfrm>
        </p:spPr>
        <p:txBody>
          <a:bodyPr/>
          <a:lstStyle/>
          <a:p>
            <a:r>
              <a:rPr lang="bs-Latn-BA" altLang="sr-Latn-RS" dirty="0" smtClean="0"/>
              <a:t>10 najdužih e-Aukcija</a:t>
            </a:r>
          </a:p>
          <a:p>
            <a:pPr marL="0" indent="0">
              <a:buNone/>
            </a:pPr>
            <a:endParaRPr lang="bs-Latn-BA" altLang="sr-Latn-RS" dirty="0"/>
          </a:p>
          <a:p>
            <a:pPr marL="0" indent="0">
              <a:buNone/>
            </a:pPr>
            <a:endParaRPr lang="bs-Latn-BA" altLang="sr-Latn-RS" dirty="0" smtClean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330248078"/>
              </p:ext>
            </p:extLst>
          </p:nvPr>
        </p:nvGraphicFramePr>
        <p:xfrm>
          <a:off x="1692275" y="2895601"/>
          <a:ext cx="575945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4064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5800" y="2362200"/>
            <a:ext cx="7772400" cy="35004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268" y="4495800"/>
            <a:ext cx="6913463" cy="15850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sr-Latn-RS" dirty="0" smtClean="0"/>
              <a:t>PRAVILNIK O NAČINU KORIŠTENJA E-AUKCIJE</a:t>
            </a:r>
            <a:br>
              <a:rPr lang="bs-Latn-BA" altLang="sr-Latn-RS" dirty="0" smtClean="0"/>
            </a:br>
            <a:r>
              <a:rPr lang="bs-Latn-BA" altLang="sr-Latn-RS" dirty="0" smtClean="0"/>
              <a:t>- Uslovi za primjenu -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886200"/>
          </a:xfrm>
        </p:spPr>
        <p:txBody>
          <a:bodyPr/>
          <a:lstStyle/>
          <a:p>
            <a:r>
              <a:rPr lang="bs-Latn-BA" altLang="sr-Latn-RS" dirty="0"/>
              <a:t>U slučaju primjene e-aukcije, </a:t>
            </a:r>
            <a:r>
              <a:rPr lang="bs-Latn-BA" altLang="sr-Latn-RS" dirty="0" smtClean="0"/>
              <a:t>TD </a:t>
            </a:r>
            <a:r>
              <a:rPr lang="bs-Latn-BA" altLang="sr-Latn-RS" dirty="0"/>
              <a:t>mora sadržavati odgovarajuće informacije o procesu </a:t>
            </a:r>
            <a:r>
              <a:rPr lang="bs-Latn-BA" altLang="sr-Latn-RS" dirty="0" smtClean="0"/>
              <a:t>e-Aukcije </a:t>
            </a:r>
            <a:r>
              <a:rPr lang="bs-Latn-BA" altLang="sr-Latn-RS" dirty="0"/>
              <a:t>i podkriterije koji će biti predmet </a:t>
            </a:r>
            <a:r>
              <a:rPr lang="bs-Latn-BA" altLang="sr-Latn-RS" dirty="0" smtClean="0"/>
              <a:t>e-aukcije;</a:t>
            </a:r>
          </a:p>
          <a:p>
            <a:r>
              <a:rPr lang="bs-Latn-BA" altLang="sr-Latn-RS" dirty="0" smtClean="0"/>
              <a:t>U </a:t>
            </a:r>
            <a:r>
              <a:rPr lang="bs-Latn-BA" altLang="sr-Latn-RS" dirty="0"/>
              <a:t>slučaju kriterija ekonomski najpovoljnija ponuda, ocjena ponuda se vrši samo po podkriterijima definisanim u sistemu </a:t>
            </a:r>
            <a:r>
              <a:rPr lang="bs-Latn-BA" altLang="sr-Latn-RS" dirty="0" smtClean="0"/>
              <a:t>e-Nabavke;</a:t>
            </a:r>
          </a:p>
          <a:p>
            <a:r>
              <a:rPr lang="bs-Latn-BA" altLang="sr-Latn-RS" dirty="0" smtClean="0"/>
              <a:t>E-Aukcija </a:t>
            </a:r>
            <a:r>
              <a:rPr lang="bs-Latn-BA" altLang="sr-Latn-RS" dirty="0"/>
              <a:t>nije moguća ukoliko su predmet nabavke ugovori o uslugama i ugovori o radovima čiji je predmet intelektualni </a:t>
            </a:r>
            <a:r>
              <a:rPr lang="bs-Latn-BA" altLang="sr-Latn-RS" dirty="0" smtClean="0"/>
              <a:t>rad;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sr-Latn-RS" dirty="0"/>
              <a:t>PRAVILNIK </a:t>
            </a:r>
            <a:r>
              <a:rPr lang="bs-Latn-BA" altLang="sr-Latn-RS" dirty="0" smtClean="0"/>
              <a:t>O NAČINU </a:t>
            </a:r>
            <a:r>
              <a:rPr lang="bs-Latn-BA" altLang="sr-Latn-RS" dirty="0"/>
              <a:t>KORIŠTENJA </a:t>
            </a:r>
            <a:r>
              <a:rPr lang="bs-Latn-BA" altLang="sr-Latn-RS" dirty="0" smtClean="0"/>
              <a:t>E-AUKCIJE</a:t>
            </a:r>
            <a:br>
              <a:rPr lang="bs-Latn-BA" altLang="sr-Latn-RS" dirty="0" smtClean="0"/>
            </a:br>
            <a:r>
              <a:rPr lang="bs-Latn-BA" altLang="sr-Latn-RS" dirty="0"/>
              <a:t>- </a:t>
            </a:r>
            <a:r>
              <a:rPr lang="bs-Latn-BA" altLang="sr-Latn-RS" dirty="0" smtClean="0"/>
              <a:t>Unos i ocjena prihvatljivih ponuda </a:t>
            </a:r>
            <a:r>
              <a:rPr lang="bs-Latn-BA" altLang="sr-Latn-RS" dirty="0"/>
              <a:t>-</a:t>
            </a:r>
            <a:endParaRPr lang="bs-Latn-BA" altLang="sr-Latn-R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886200"/>
          </a:xfrm>
        </p:spPr>
        <p:txBody>
          <a:bodyPr/>
          <a:lstStyle/>
          <a:p>
            <a:r>
              <a:rPr lang="bs-Latn-BA" altLang="sr-Latn-RS" dirty="0"/>
              <a:t>Prije zakazivanja e-aukcije ugovorni organ u sistem e-Nabavke unosi sve prihvatljive </a:t>
            </a:r>
            <a:r>
              <a:rPr lang="bs-Latn-BA" altLang="sr-Latn-RS" dirty="0" smtClean="0"/>
              <a:t>ponude;</a:t>
            </a:r>
          </a:p>
          <a:p>
            <a:r>
              <a:rPr lang="bs-Latn-BA" altLang="sr-Latn-RS" dirty="0"/>
              <a:t>U slučaju da domaća ponuda ispunjava uslove za primjenu preferencijalnog tretmana domaćeg, ugovorni organ unosi stvarnu vrijednost </a:t>
            </a:r>
            <a:r>
              <a:rPr lang="bs-Latn-BA" altLang="sr-Latn-RS" dirty="0" smtClean="0"/>
              <a:t>ponude;</a:t>
            </a:r>
          </a:p>
          <a:p>
            <a:r>
              <a:rPr lang="bs-Latn-BA" altLang="sr-Latn-RS" dirty="0"/>
              <a:t>U slučaju prijema jedne prihvatljive ponude </a:t>
            </a:r>
            <a:r>
              <a:rPr lang="bs-Latn-BA" altLang="sr-Latn-RS" dirty="0" smtClean="0"/>
              <a:t>e-Aukcija </a:t>
            </a:r>
            <a:r>
              <a:rPr lang="bs-Latn-BA" altLang="sr-Latn-RS" dirty="0"/>
              <a:t>se ne može zakazati, nego se postupak okončava u skladu sa članom 69. </a:t>
            </a:r>
            <a:r>
              <a:rPr lang="bs-Latn-BA" altLang="sr-Latn-RS" dirty="0" smtClean="0"/>
              <a:t>Zakona;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sr-Latn-RS" dirty="0"/>
              <a:t>PRAVILNIK </a:t>
            </a:r>
            <a:r>
              <a:rPr lang="bs-Latn-BA" altLang="sr-Latn-RS" dirty="0" smtClean="0"/>
              <a:t>O NAČINU </a:t>
            </a:r>
            <a:r>
              <a:rPr lang="bs-Latn-BA" altLang="sr-Latn-RS" dirty="0"/>
              <a:t>KORIŠTENJA </a:t>
            </a:r>
            <a:r>
              <a:rPr lang="bs-Latn-BA" altLang="sr-Latn-RS" dirty="0" smtClean="0"/>
              <a:t>E-AUKCIJE</a:t>
            </a:r>
            <a:br>
              <a:rPr lang="bs-Latn-BA" altLang="sr-Latn-RS" dirty="0" smtClean="0"/>
            </a:br>
            <a:r>
              <a:rPr lang="bs-Latn-BA" altLang="sr-Latn-RS" dirty="0"/>
              <a:t>- Unos i ocjena prihvatljivih ponuda -</a:t>
            </a:r>
            <a:endParaRPr lang="bs-Latn-BA" altLang="sr-Latn-R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886200"/>
          </a:xfrm>
        </p:spPr>
        <p:txBody>
          <a:bodyPr/>
          <a:lstStyle/>
          <a:p>
            <a:r>
              <a:rPr lang="bs-Latn-BA" altLang="sr-Latn-RS" dirty="0"/>
              <a:t>Jedinica mjere u kojoj su iskazani elementi ponude koja se koristi za računanje broja bodova kod </a:t>
            </a:r>
            <a:r>
              <a:rPr lang="bs-Latn-BA" altLang="sr-Latn-RS" dirty="0" smtClean="0"/>
              <a:t>e-Aukcije </a:t>
            </a:r>
            <a:r>
              <a:rPr lang="bs-Latn-BA" altLang="sr-Latn-RS" dirty="0"/>
              <a:t>za podkriterije u okviru kriterija ekonomski najpovoljnje ponude mora biti iskazana na istoj osnovi za sve prihvatljive </a:t>
            </a:r>
            <a:r>
              <a:rPr lang="bs-Latn-BA" altLang="sr-Latn-RS" dirty="0" smtClean="0"/>
              <a:t>ponude;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sr-Latn-RS" dirty="0"/>
              <a:t>PRAVILNIK </a:t>
            </a:r>
            <a:r>
              <a:rPr lang="bs-Latn-BA" altLang="sr-Latn-RS" dirty="0" smtClean="0"/>
              <a:t>O NAČINU </a:t>
            </a:r>
            <a:r>
              <a:rPr lang="bs-Latn-BA" altLang="sr-Latn-RS" dirty="0"/>
              <a:t>KORIŠTENJA </a:t>
            </a:r>
            <a:r>
              <a:rPr lang="bs-Latn-BA" altLang="sr-Latn-RS" dirty="0" smtClean="0"/>
              <a:t>E-AUKCIJE</a:t>
            </a:r>
            <a:br>
              <a:rPr lang="bs-Latn-BA" altLang="sr-Latn-RS" dirty="0" smtClean="0"/>
            </a:br>
            <a:r>
              <a:rPr lang="bs-Latn-BA" altLang="sr-Latn-RS" dirty="0"/>
              <a:t>- </a:t>
            </a:r>
            <a:r>
              <a:rPr lang="bs-Latn-BA" altLang="sr-Latn-RS" dirty="0" smtClean="0"/>
              <a:t>Zakazivanje i početak e-Aukcije </a:t>
            </a:r>
            <a:r>
              <a:rPr lang="bs-Latn-BA" altLang="sr-Latn-RS" dirty="0"/>
              <a:t>-</a:t>
            </a:r>
            <a:endParaRPr lang="bs-Latn-BA" altLang="sr-Latn-R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886200"/>
          </a:xfrm>
        </p:spPr>
        <p:txBody>
          <a:bodyPr/>
          <a:lstStyle/>
          <a:p>
            <a:r>
              <a:rPr lang="bs-Latn-BA" altLang="sr-Latn-RS" dirty="0"/>
              <a:t>Za zakazivanje i početak </a:t>
            </a:r>
            <a:r>
              <a:rPr lang="bs-Latn-BA" altLang="sr-Latn-RS" dirty="0" smtClean="0"/>
              <a:t>e-Aukcije </a:t>
            </a:r>
            <a:r>
              <a:rPr lang="bs-Latn-BA" altLang="sr-Latn-RS" dirty="0"/>
              <a:t>referentno je vrijeme u sistemu </a:t>
            </a:r>
            <a:r>
              <a:rPr lang="bs-Latn-BA" altLang="sr-Latn-RS" dirty="0" smtClean="0"/>
              <a:t>e-Nabavke;</a:t>
            </a:r>
          </a:p>
          <a:p>
            <a:r>
              <a:rPr lang="bs-Latn-BA" altLang="sr-Latn-RS" dirty="0"/>
              <a:t>Ugovorni organ određuje početak i dužinu trajanja e-aukcije u sistemu </a:t>
            </a:r>
            <a:r>
              <a:rPr lang="bs-Latn-BA" altLang="sr-Latn-RS" dirty="0" smtClean="0"/>
              <a:t>e-Nabavke;</a:t>
            </a:r>
          </a:p>
          <a:p>
            <a:r>
              <a:rPr lang="pl-PL" altLang="sr-Latn-RS" dirty="0"/>
              <a:t>Od momenta zakazivanja do vremena početka </a:t>
            </a:r>
            <a:r>
              <a:rPr lang="pl-PL" altLang="sr-Latn-RS" dirty="0" smtClean="0"/>
              <a:t>e-Aukcije </a:t>
            </a:r>
            <a:r>
              <a:rPr lang="pl-PL" altLang="sr-Latn-RS" dirty="0"/>
              <a:t>mora proći minimalno 48 </a:t>
            </a:r>
            <a:r>
              <a:rPr lang="pl-PL" altLang="sr-Latn-RS" dirty="0" smtClean="0"/>
              <a:t>sati;</a:t>
            </a:r>
          </a:p>
          <a:p>
            <a:r>
              <a:rPr lang="bs-Latn-BA" altLang="sr-Latn-RS" dirty="0" smtClean="0"/>
              <a:t>E-Aukcija </a:t>
            </a:r>
            <a:r>
              <a:rPr lang="bs-Latn-BA" altLang="sr-Latn-RS" dirty="0"/>
              <a:t>ne može početi vikendom, neradnim danom i radnim danom prije  </a:t>
            </a:r>
            <a:r>
              <a:rPr lang="bs-Latn-BA" altLang="sr-Latn-RS" dirty="0" smtClean="0"/>
              <a:t>9:00 </a:t>
            </a:r>
            <a:r>
              <a:rPr lang="bs-Latn-BA" altLang="sr-Latn-RS" dirty="0"/>
              <a:t>i nakon </a:t>
            </a:r>
            <a:r>
              <a:rPr lang="bs-Latn-BA" altLang="sr-Latn-RS" dirty="0" smtClean="0"/>
              <a:t>15:00;</a:t>
            </a:r>
          </a:p>
          <a:p>
            <a:r>
              <a:rPr lang="pl-PL" altLang="sr-Latn-RS" dirty="0"/>
              <a:t>U slučaju podjele postupka nabavke na lotove, </a:t>
            </a:r>
            <a:r>
              <a:rPr lang="pl-PL" altLang="sr-Latn-RS" dirty="0" smtClean="0"/>
              <a:t>e-Aukcija </a:t>
            </a:r>
            <a:r>
              <a:rPr lang="pl-PL" altLang="sr-Latn-RS" dirty="0"/>
              <a:t>se zakazuje za svaki lot </a:t>
            </a:r>
            <a:r>
              <a:rPr lang="pl-PL" altLang="sr-Latn-RS" dirty="0" smtClean="0"/>
              <a:t>posebno;</a:t>
            </a:r>
            <a:endParaRPr lang="bs-Latn-BA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215206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sr-Latn-RS" dirty="0"/>
              <a:t>PRAVILNIK </a:t>
            </a:r>
            <a:r>
              <a:rPr lang="bs-Latn-BA" altLang="sr-Latn-RS" dirty="0" smtClean="0"/>
              <a:t>O NAČINU </a:t>
            </a:r>
            <a:r>
              <a:rPr lang="bs-Latn-BA" altLang="sr-Latn-RS" dirty="0"/>
              <a:t>KORIŠTENJA </a:t>
            </a:r>
            <a:r>
              <a:rPr lang="bs-Latn-BA" altLang="sr-Latn-RS" dirty="0" smtClean="0"/>
              <a:t>E-AUKCIJE</a:t>
            </a:r>
            <a:br>
              <a:rPr lang="bs-Latn-BA" altLang="sr-Latn-RS" dirty="0" smtClean="0"/>
            </a:br>
            <a:r>
              <a:rPr lang="bs-Latn-BA" altLang="sr-Latn-RS" dirty="0"/>
              <a:t>- </a:t>
            </a:r>
            <a:r>
              <a:rPr lang="bs-Latn-BA" altLang="sr-Latn-RS" dirty="0" smtClean="0"/>
              <a:t>Trajanje, tok i završetak e-Aukcije </a:t>
            </a:r>
            <a:r>
              <a:rPr lang="bs-Latn-BA" altLang="sr-Latn-RS" dirty="0"/>
              <a:t>-</a:t>
            </a:r>
            <a:endParaRPr lang="bs-Latn-BA" altLang="sr-Latn-R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886200"/>
          </a:xfrm>
        </p:spPr>
        <p:txBody>
          <a:bodyPr/>
          <a:lstStyle/>
          <a:p>
            <a:r>
              <a:rPr lang="bs-Latn-BA" altLang="sr-Latn-RS" dirty="0" smtClean="0"/>
              <a:t>Predviđeno trajanje e-Aukcije </a:t>
            </a:r>
            <a:r>
              <a:rPr lang="bs-Latn-BA" altLang="sr-Latn-RS" dirty="0"/>
              <a:t>je od minimalno 10 do maksimalno 30 </a:t>
            </a:r>
            <a:r>
              <a:rPr lang="bs-Latn-BA" altLang="sr-Latn-RS" dirty="0" smtClean="0"/>
              <a:t>minuta; </a:t>
            </a:r>
          </a:p>
          <a:p>
            <a:r>
              <a:rPr lang="bs-Latn-BA" altLang="sr-Latn-RS" dirty="0" smtClean="0"/>
              <a:t>Istekom </a:t>
            </a:r>
            <a:r>
              <a:rPr lang="bs-Latn-BA" altLang="sr-Latn-RS" dirty="0"/>
              <a:t>predviđenog trajanja </a:t>
            </a:r>
            <a:r>
              <a:rPr lang="bs-Latn-BA" altLang="sr-Latn-RS" dirty="0" smtClean="0"/>
              <a:t>e-Aukcija </a:t>
            </a:r>
            <a:r>
              <a:rPr lang="bs-Latn-BA" altLang="sr-Latn-RS" dirty="0"/>
              <a:t>se </a:t>
            </a:r>
            <a:r>
              <a:rPr lang="bs-Latn-BA" altLang="sr-Latn-RS" dirty="0" smtClean="0"/>
              <a:t>završava; </a:t>
            </a:r>
          </a:p>
          <a:p>
            <a:r>
              <a:rPr lang="bs-Latn-BA" altLang="sr-Latn-RS" dirty="0" smtClean="0"/>
              <a:t>E-Aukcija </a:t>
            </a:r>
            <a:r>
              <a:rPr lang="bs-Latn-BA" altLang="sr-Latn-RS" dirty="0"/>
              <a:t>se automatski produžava za dvije minute, ukoliko se podnese nova cijena ili vrijednost u posljednje dvije minute trajanja </a:t>
            </a:r>
            <a:r>
              <a:rPr lang="bs-Latn-BA" altLang="sr-Latn-RS" dirty="0" smtClean="0"/>
              <a:t>e-Aukcije;</a:t>
            </a:r>
          </a:p>
          <a:p>
            <a:r>
              <a:rPr lang="bs-Latn-BA" altLang="sr-Latn-RS" dirty="0" smtClean="0"/>
              <a:t>Ukoliko </a:t>
            </a:r>
            <a:r>
              <a:rPr lang="bs-Latn-BA" altLang="sr-Latn-RS" dirty="0"/>
              <a:t>u posljednje dvije minute trajanja </a:t>
            </a:r>
            <a:r>
              <a:rPr lang="bs-Latn-BA" altLang="sr-Latn-RS" dirty="0" smtClean="0"/>
              <a:t>e-Aukcije </a:t>
            </a:r>
            <a:r>
              <a:rPr lang="bs-Latn-BA" altLang="sr-Latn-RS" dirty="0"/>
              <a:t>ne bude podnesena nova cijena ili vrijednost, </a:t>
            </a:r>
            <a:r>
              <a:rPr lang="bs-Latn-BA" altLang="sr-Latn-RS" dirty="0" smtClean="0"/>
              <a:t>e-Aukcija </a:t>
            </a:r>
            <a:r>
              <a:rPr lang="bs-Latn-BA" altLang="sr-Latn-RS" dirty="0"/>
              <a:t>s završava istekom te dvije </a:t>
            </a:r>
            <a:r>
              <a:rPr lang="bs-Latn-BA" altLang="sr-Latn-RS" dirty="0" smtClean="0"/>
              <a:t>minute;</a:t>
            </a:r>
          </a:p>
        </p:txBody>
      </p:sp>
    </p:spTree>
    <p:extLst>
      <p:ext uri="{BB962C8B-B14F-4D97-AF65-F5344CB8AC3E}">
        <p14:creationId xmlns:p14="http://schemas.microsoft.com/office/powerpoint/2010/main" val="139592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sr-Latn-RS" dirty="0"/>
              <a:t>PRAVILNIK </a:t>
            </a:r>
            <a:r>
              <a:rPr lang="bs-Latn-BA" altLang="sr-Latn-RS" dirty="0" smtClean="0"/>
              <a:t>O NAČINU </a:t>
            </a:r>
            <a:r>
              <a:rPr lang="bs-Latn-BA" altLang="sr-Latn-RS" dirty="0"/>
              <a:t>KORIŠTENJA </a:t>
            </a:r>
            <a:r>
              <a:rPr lang="bs-Latn-BA" altLang="sr-Latn-RS" dirty="0" smtClean="0"/>
              <a:t>E-AUKCIJE</a:t>
            </a:r>
            <a:br>
              <a:rPr lang="bs-Latn-BA" altLang="sr-Latn-RS" dirty="0" smtClean="0"/>
            </a:br>
            <a:r>
              <a:rPr lang="bs-Latn-BA" altLang="sr-Latn-RS" dirty="0"/>
              <a:t>- </a:t>
            </a:r>
            <a:r>
              <a:rPr lang="bs-Latn-BA" altLang="sr-Latn-RS" dirty="0" smtClean="0"/>
              <a:t>Rok za izmjenu i otkazivanje e-Aukcije </a:t>
            </a:r>
            <a:r>
              <a:rPr lang="bs-Latn-BA" altLang="sr-Latn-RS" dirty="0"/>
              <a:t>-</a:t>
            </a:r>
            <a:endParaRPr lang="bs-Latn-BA" altLang="sr-Latn-R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886200"/>
          </a:xfrm>
        </p:spPr>
        <p:txBody>
          <a:bodyPr/>
          <a:lstStyle/>
          <a:p>
            <a:r>
              <a:rPr lang="bs-Latn-BA" altLang="sr-Latn-RS" dirty="0"/>
              <a:t>Izmjenu vremena početka i dužine trajanja </a:t>
            </a:r>
            <a:r>
              <a:rPr lang="bs-Latn-BA" altLang="sr-Latn-RS" dirty="0" smtClean="0"/>
              <a:t>e-Aukcije </a:t>
            </a:r>
            <a:r>
              <a:rPr lang="bs-Latn-BA" altLang="sr-Latn-RS" dirty="0"/>
              <a:t>ugovorni organ može vršiti kroz sistem e-Nabavke do momenta početka </a:t>
            </a:r>
            <a:r>
              <a:rPr lang="bs-Latn-BA" altLang="sr-Latn-RS" dirty="0" smtClean="0"/>
              <a:t>e-Aukcije</a:t>
            </a:r>
            <a:r>
              <a:rPr lang="bs-Latn-BA" altLang="sr-Latn-RS" dirty="0"/>
              <a:t>. Od momenta izmjene do novog početka </a:t>
            </a:r>
            <a:r>
              <a:rPr lang="bs-Latn-BA" altLang="sr-Latn-RS" dirty="0" smtClean="0"/>
              <a:t>e-Aukcije </a:t>
            </a:r>
            <a:r>
              <a:rPr lang="bs-Latn-BA" altLang="sr-Latn-RS" dirty="0"/>
              <a:t>mora proći minimalno 48 sati; </a:t>
            </a:r>
            <a:endParaRPr lang="bs-Latn-BA" altLang="sr-Latn-RS" dirty="0" smtClean="0"/>
          </a:p>
          <a:p>
            <a:r>
              <a:rPr lang="bs-Latn-BA" altLang="sr-Latn-RS" dirty="0"/>
              <a:t>Otkazivanje </a:t>
            </a:r>
            <a:r>
              <a:rPr lang="bs-Latn-BA" altLang="sr-Latn-RS" dirty="0" smtClean="0"/>
              <a:t>e-Aukcije </a:t>
            </a:r>
            <a:r>
              <a:rPr lang="bs-Latn-BA" altLang="sr-Latn-RS" dirty="0"/>
              <a:t>se može vršiti kroz sistem e-Nabavke do momenta početka </a:t>
            </a:r>
            <a:r>
              <a:rPr lang="bs-Latn-BA" altLang="sr-Latn-RS" dirty="0" smtClean="0"/>
              <a:t>e-Aukcije;</a:t>
            </a:r>
          </a:p>
          <a:p>
            <a:pPr marL="0" indent="0">
              <a:buNone/>
            </a:pPr>
            <a:endParaRPr lang="bs-Latn-BA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323176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sr-Latn-RS" dirty="0"/>
              <a:t>PRAVILNIK </a:t>
            </a:r>
            <a:r>
              <a:rPr lang="bs-Latn-BA" altLang="sr-Latn-RS" dirty="0" smtClean="0"/>
              <a:t>O NAČINU </a:t>
            </a:r>
            <a:r>
              <a:rPr lang="bs-Latn-BA" altLang="sr-Latn-RS" dirty="0"/>
              <a:t>KORIŠTENJA </a:t>
            </a:r>
            <a:r>
              <a:rPr lang="bs-Latn-BA" altLang="sr-Latn-RS" dirty="0" smtClean="0"/>
              <a:t>E-AUKCIJE</a:t>
            </a:r>
            <a:br>
              <a:rPr lang="bs-Latn-BA" altLang="sr-Latn-RS" dirty="0" smtClean="0"/>
            </a:br>
            <a:r>
              <a:rPr lang="bs-Latn-BA" altLang="sr-Latn-RS" dirty="0"/>
              <a:t>- </a:t>
            </a:r>
            <a:r>
              <a:rPr lang="bs-Latn-BA" altLang="sr-Latn-RS" dirty="0" smtClean="0"/>
              <a:t>Sniženje cijena </a:t>
            </a:r>
            <a:r>
              <a:rPr lang="bs-Latn-BA" altLang="sr-Latn-RS" dirty="0"/>
              <a:t>-</a:t>
            </a:r>
            <a:endParaRPr lang="bs-Latn-BA" altLang="sr-Latn-R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886200"/>
          </a:xfrm>
        </p:spPr>
        <p:txBody>
          <a:bodyPr/>
          <a:lstStyle/>
          <a:p>
            <a:r>
              <a:rPr lang="bs-Latn-BA" altLang="sr-Latn-RS" dirty="0"/>
              <a:t>Svako snižavanje cijene ponude u slučaju najniže cijene, kao kriterija za dodjelu ugovora, je moguće u rasponu od 0,1 % do 10 % najniže početne cijene svih ponuda; </a:t>
            </a:r>
            <a:endParaRPr lang="bs-Latn-BA" altLang="sr-Latn-RS" dirty="0" smtClean="0"/>
          </a:p>
          <a:p>
            <a:r>
              <a:rPr lang="bs-Latn-BA" altLang="sr-Latn-RS" dirty="0"/>
              <a:t>Svako snižavanje cijene ponude u slučaju ekonomski najpovoljnije ponude, kao kriterija za dodjelu ugovora, je moguće u rasponu od 0,1 % do 10 % ponuđene cijene</a:t>
            </a:r>
            <a:r>
              <a:rPr lang="bs-Latn-BA" altLang="sr-Latn-RS" dirty="0" smtClean="0"/>
              <a:t>;</a:t>
            </a:r>
          </a:p>
          <a:p>
            <a:r>
              <a:rPr lang="bs-Latn-BA" altLang="sr-Latn-RS" dirty="0" smtClean="0"/>
              <a:t>Umanjenje svake pozicije </a:t>
            </a:r>
            <a:r>
              <a:rPr lang="bs-Latn-BA" altLang="sr-Latn-RS" dirty="0"/>
              <a:t>za isti procenat koliko iznosi konačno procentualno </a:t>
            </a:r>
            <a:r>
              <a:rPr lang="bs-Latn-BA" altLang="sr-Latn-RS" dirty="0" smtClean="0"/>
              <a:t>umanjenje;</a:t>
            </a:r>
          </a:p>
          <a:p>
            <a:pPr marL="0" indent="0">
              <a:buNone/>
            </a:pPr>
            <a:endParaRPr lang="bs-Latn-BA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350469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sr-Latn-RS" dirty="0"/>
              <a:t>PRAVILNIK </a:t>
            </a:r>
            <a:r>
              <a:rPr lang="bs-Latn-BA" altLang="sr-Latn-RS" dirty="0" smtClean="0"/>
              <a:t>O NAČINU </a:t>
            </a:r>
            <a:r>
              <a:rPr lang="bs-Latn-BA" altLang="sr-Latn-RS" dirty="0"/>
              <a:t>KORIŠTENJA </a:t>
            </a:r>
            <a:r>
              <a:rPr lang="bs-Latn-BA" altLang="sr-Latn-RS" dirty="0" smtClean="0"/>
              <a:t>E-AUKCIJE</a:t>
            </a:r>
            <a:br>
              <a:rPr lang="bs-Latn-BA" altLang="sr-Latn-RS" dirty="0" smtClean="0"/>
            </a:br>
            <a:r>
              <a:rPr lang="bs-Latn-BA" altLang="sr-Latn-RS" dirty="0"/>
              <a:t>- </a:t>
            </a:r>
            <a:r>
              <a:rPr lang="bs-Latn-BA" altLang="sr-Latn-RS" dirty="0" smtClean="0"/>
              <a:t>Obaveznost provođenja e-Aukcije </a:t>
            </a:r>
            <a:r>
              <a:rPr lang="bs-Latn-BA" altLang="sr-Latn-RS" dirty="0"/>
              <a:t>-</a:t>
            </a:r>
            <a:endParaRPr lang="bs-Latn-BA" altLang="sr-Latn-R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886200"/>
          </a:xfrm>
        </p:spPr>
        <p:txBody>
          <a:bodyPr/>
          <a:lstStyle/>
          <a:p>
            <a:r>
              <a:rPr lang="bs-Latn-BA" altLang="sr-Latn-RS" dirty="0"/>
              <a:t>Za postupke javne nabavke </a:t>
            </a:r>
            <a:r>
              <a:rPr lang="bs-Latn-BA" altLang="sr-Latn-RS" dirty="0" smtClean="0"/>
              <a:t>kod </a:t>
            </a:r>
            <a:r>
              <a:rPr lang="bs-Latn-BA" altLang="sr-Latn-RS" dirty="0"/>
              <a:t>kojih se koristi najniža cijena kao kriterij za dodjelu </a:t>
            </a:r>
            <a:r>
              <a:rPr lang="bs-Latn-BA" altLang="sr-Latn-RS" dirty="0" smtClean="0"/>
              <a:t>ugovora</a:t>
            </a:r>
            <a:r>
              <a:rPr lang="bs-Latn-BA" altLang="sr-Latn-RS" dirty="0"/>
              <a:t> </a:t>
            </a:r>
            <a:r>
              <a:rPr lang="bs-Latn-BA" altLang="sr-Latn-RS" dirty="0" smtClean="0"/>
              <a:t>e-Aukciju je obavezno koristiti u:</a:t>
            </a:r>
          </a:p>
          <a:p>
            <a:pPr marL="0" indent="0">
              <a:buNone/>
            </a:pPr>
            <a:r>
              <a:rPr lang="bs-Latn-BA" altLang="sr-Latn-RS" dirty="0"/>
              <a:t>	a) 30% postupaka javne nabavke u 2017. </a:t>
            </a:r>
            <a:r>
              <a:rPr lang="bs-Latn-BA" altLang="sr-Latn-RS" dirty="0" smtClean="0"/>
              <a:t>godini </a:t>
            </a:r>
            <a:r>
              <a:rPr lang="bs-Latn-BA" altLang="sr-Latn-RS" dirty="0"/>
              <a:t>	</a:t>
            </a:r>
            <a:r>
              <a:rPr lang="bs-Latn-BA" altLang="sr-Latn-RS" dirty="0" smtClean="0"/>
              <a:t>b</a:t>
            </a:r>
            <a:r>
              <a:rPr lang="bs-Latn-BA" altLang="sr-Latn-RS" dirty="0"/>
              <a:t>) 50% postupaka javne nabavke u 2018. </a:t>
            </a:r>
            <a:r>
              <a:rPr lang="bs-Latn-BA" altLang="sr-Latn-RS" dirty="0" smtClean="0"/>
              <a:t>godini 	c</a:t>
            </a:r>
            <a:r>
              <a:rPr lang="bs-Latn-BA" altLang="sr-Latn-RS" dirty="0"/>
              <a:t>) 80% postupaka javne nabavke u 2019. </a:t>
            </a:r>
            <a:r>
              <a:rPr lang="bs-Latn-BA" altLang="sr-Latn-RS" dirty="0" smtClean="0"/>
              <a:t>godini</a:t>
            </a:r>
            <a:endParaRPr lang="bs-Latn-BA" altLang="sr-Latn-RS" dirty="0"/>
          </a:p>
          <a:p>
            <a:pPr marL="0" indent="0">
              <a:buNone/>
            </a:pPr>
            <a:r>
              <a:rPr lang="bs-Latn-BA" altLang="sr-Latn-RS" dirty="0" smtClean="0"/>
              <a:t>	d) od 01.01.2020. godine 100%</a:t>
            </a:r>
            <a:r>
              <a:rPr lang="bs-Latn-BA" altLang="sr-Latn-RS" dirty="0"/>
              <a:t> postupaka javne </a:t>
            </a:r>
            <a:r>
              <a:rPr lang="bs-Latn-BA" altLang="sr-Latn-RS" dirty="0" smtClean="0"/>
              <a:t>	nabavke</a:t>
            </a:r>
          </a:p>
        </p:txBody>
      </p:sp>
    </p:spTree>
    <p:extLst>
      <p:ext uri="{BB962C8B-B14F-4D97-AF65-F5344CB8AC3E}">
        <p14:creationId xmlns:p14="http://schemas.microsoft.com/office/powerpoint/2010/main" val="376767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5184814A-9ECF-40A1-8E7D-18C8CCF2136A}" vid="{16CD00C5-D280-42CC-A04D-524917EA95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USAID JP PowerPoint_template</Template>
  <TotalTime>79</TotalTime>
  <Words>785</Words>
  <Application>Microsoft Office PowerPoint</Application>
  <PresentationFormat>On-screen Show (4:3)</PresentationFormat>
  <Paragraphs>134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</vt:lpstr>
      <vt:lpstr>Times New Roman</vt:lpstr>
      <vt:lpstr>Blank</vt:lpstr>
      <vt:lpstr>PRIMJENA E-AUKCIJE</vt:lpstr>
      <vt:lpstr>PRAVILNIK O NAČINU KORIŠTENJA E-AUKCIJE - Uslovi za primjenu -</vt:lpstr>
      <vt:lpstr>PRAVILNIK O NAČINU KORIŠTENJA E-AUKCIJE - Unos i ocjena prihvatljivih ponuda -</vt:lpstr>
      <vt:lpstr>PRAVILNIK O NAČINU KORIŠTENJA E-AUKCIJE - Unos i ocjena prihvatljivih ponuda -</vt:lpstr>
      <vt:lpstr>PRAVILNIK O NAČINU KORIŠTENJA E-AUKCIJE - Zakazivanje i početak e-Aukcije -</vt:lpstr>
      <vt:lpstr>PRAVILNIK O NAČINU KORIŠTENJA E-AUKCIJE - Trajanje, tok i završetak e-Aukcije -</vt:lpstr>
      <vt:lpstr>PRAVILNIK O NAČINU KORIŠTENJA E-AUKCIJE - Rok za izmjenu i otkazivanje e-Aukcije -</vt:lpstr>
      <vt:lpstr>PRAVILNIK O NAČINU KORIŠTENJA E-AUKCIJE - Sniženje cijena -</vt:lpstr>
      <vt:lpstr>PRAVILNIK O NAČINU KORIŠTENJA E-AUKCIJE - Obaveznost provođenja e-Aukcije -</vt:lpstr>
      <vt:lpstr>PLANIRANE IZMJENE PRAVILNIKA O NAČINU KORISTENJA E-AUKCIJE</vt:lpstr>
      <vt:lpstr>PLANIRANE IZMJENE PRAVILNIKA O NAČINU KORISTENJA E-AUKCIJE</vt:lpstr>
      <vt:lpstr>REZULTATI KORIŠTENJA MODULA ZA E-AUKCIJE U 2017. GODINI</vt:lpstr>
      <vt:lpstr>REZULTATI KORIŠTENJA MODULA ZA E-AUKCIJE U 2017. GODINI</vt:lpstr>
      <vt:lpstr>REZULTATI KORIŠTENJA MODULA ZA E-AUKCIJE U 2017. GODINI</vt:lpstr>
      <vt:lpstr>PowerPoint Presentation</vt:lpstr>
    </vt:vector>
  </TitlesOfParts>
  <Company>JDG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Maja Kapetanović</dc:creator>
  <cp:lastModifiedBy>Maja Kapetanović</cp:lastModifiedBy>
  <cp:revision>38</cp:revision>
  <cp:lastPrinted>2004-09-30T16:41:33Z</cp:lastPrinted>
  <dcterms:created xsi:type="dcterms:W3CDTF">2018-03-19T16:22:44Z</dcterms:created>
  <dcterms:modified xsi:type="dcterms:W3CDTF">2018-03-26T08:32:30Z</dcterms:modified>
</cp:coreProperties>
</file>