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65" r:id="rId2"/>
    <p:sldId id="27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3EB"/>
    <a:srgbClr val="A4BCD0"/>
    <a:srgbClr val="82A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5F20-F7B6-44FC-B5A6-D11DE95C5784}" type="datetimeFigureOut">
              <a:rPr lang="bs-Latn-BA" smtClean="0"/>
              <a:pPr/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7740D-A6BE-4D0C-A5D6-9B85018B8C0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19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F29DD-7D79-4EDF-9EE9-04F73F975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BBEDCE1-7FB0-4C76-88F9-9E5AD43AB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B03A27-AF4E-4718-83E4-DF65B855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273-851D-43F0-9D14-5D89C4BC5B53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AB0D90-6459-4423-97EE-1A375DC5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06172F-16B5-4EBD-BB88-F05B31CC2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F2BD0-1A8C-4ED0-BD53-05653377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D0357F-EA9A-4029-8EA8-738DC2E87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47A70-D1D9-4E1B-9318-A3BCAE6C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8194-550F-4B18-9C31-A82C3E443AC8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B92FE-585D-435E-996E-19933954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44C64A-485D-4E74-8A77-5CEF6CD8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5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AD01E8-D756-4DF9-8706-E6C54830D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0715B6-8F37-4AA2-9443-F5EB929A6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06BB01-2194-4B42-B63A-9DC8F7AB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3EA9-45FC-42DB-AF3E-9955674230C8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7C6F0D-51DE-45AD-B813-AC69D1EC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96D4AA-6134-48FF-9477-7F034B18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D4902364-1CB2-4655-BC1B-99462FF62B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413A9D8F-1FEA-43AC-B82C-681915AE46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8782B04C-1E34-4A37-9A9B-5FCCD497D9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1921D-3336-46A4-A2AC-9718E555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8BDB0-F7F5-4F20-BF20-256A493B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EB63C0-869A-4C03-B0C7-BBA91485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B9CF-C93B-4EA2-B80C-D5F49BB4B590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75CAB1-A99E-4A77-9C3B-37C31FCA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06904B-5443-4A51-AFF9-931B2824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8026F-3423-4D06-859F-D200D76C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C909DF-6D1D-48D3-8600-EF072C60C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16C4EB-8210-4548-9F67-E03D0644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66E1-9532-4447-B84E-8990EC175654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D6FBE-0C16-42E2-AAF4-2AEC11DE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22BC50-9429-4BD9-A66A-5CC38F18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0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BEC0A3-5891-4A7D-9AFA-AEDF9BC9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E233F4-72C6-4BAA-A1EB-83C08EC9D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D3F83B-9D3A-4DC2-B81A-B9EEEA0C7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74FDD9-1E71-4052-86C1-E9411E40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68E9-85EE-4FB0-B269-7F279AD29F09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ADB53-D9CA-4035-9972-060234D6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B7661-4CBD-43FE-9117-02E47FF9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6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7D6E0-FB71-42FF-973D-B8776E08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5ADFC7-544B-4BCB-81AE-95C95E40D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B6F5C3-C9B1-4FED-A0B8-7C267D924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B31B1F-A136-4A49-962D-361EC3BEC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962F37-758F-427B-A6A8-2A964E69B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7C2D317-61AC-4FC0-996D-5485FC25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9041-EAEA-4DF5-B643-0C47558099D5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7564B2-E1D1-4563-A4D4-406FF1A5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65DCFBD-48A6-4EAE-9EEE-CE8E8EC4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68A67-ED17-4A5D-A114-2520C6E1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FC7F62-A7E7-4E8F-BB2B-769C31AF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EC0A-7316-4330-8051-654DC8483277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4D6A65-0CFC-4AF1-B55E-2528AE53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CA0583-E3AE-49F7-BF36-09F937CD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1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2C39192-30C9-40D1-84F5-FF6365FE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F33E-3867-4AB9-8150-AB5275B46A4C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FC2126-EEAA-494A-BBAB-CA088D5A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74625-7073-432E-A0B7-0BBC73B7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8F115B-FB9E-45C4-9556-F59B10F6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8EF8D6-AFD8-40D8-A80E-98EE538C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C5D13C-A695-4DC9-BB79-0B20189AF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05684D-A8F6-4E0A-8DBF-3E6D90E9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7858C-29D5-46CA-947B-815939215FE3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FD387B-E422-4FF7-A3C8-4122F60F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455EB6-726D-4339-B92E-5B4EFC81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AF8E1-A757-468C-A7AA-A0D9AFA6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ADC8FEE-3E6E-4BFD-A7B4-D127894AA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B8BEFE-9876-41EA-87F2-9FB3F8AF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9C3F56-4364-4B50-98F5-4A90CF5E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FC9F-C364-47C0-A268-296FAE3FDDF0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EEED33-8FA8-4768-AF2A-CB1F3754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626E53-8F5B-4605-B102-7F02BAE4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C4D7B92-C754-49DD-9B2A-CF9BEDC1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E90672-7244-44BD-AD39-32180522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F791D9-2B68-4CBD-AA3F-D378A862C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9E42-01BF-4660-AE45-8B1BD7B3DE02}" type="datetime1">
              <a:rPr lang="hr-BA" smtClean="0"/>
              <a:pPr/>
              <a:t>26.3.2018.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038337-9FCB-4E96-901D-8A97046B2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2012 | Public Procurement Agency of Bosnia and Herzegovina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E19556-D2B3-477C-9B7F-4CD1B4B88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963A5-A76A-496F-BBA2-ABE69D2D9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EADCBD0F-B900-4C4A-8E93-778FA10A90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C1D69971-9BC4-4E3E-90DB-8E5A8D5FDD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127939A4-35F4-4EC3-B1A2-3043499EAA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1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70246207-E251-40C5-8D6A-AA5A7C464EEB}"/>
              </a:ext>
            </a:extLst>
          </p:cNvPr>
          <p:cNvSpPr txBox="1">
            <a:spLocks/>
          </p:cNvSpPr>
          <p:nvPr/>
        </p:nvSpPr>
        <p:spPr>
          <a:xfrm>
            <a:off x="524511" y="3140968"/>
            <a:ext cx="8094978" cy="1969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s-Cyrl-B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s-Latn-B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KRITERIJI ZA KVALIFIKACIJU</a:t>
            </a:r>
          </a:p>
        </p:txBody>
      </p:sp>
    </p:spTree>
    <p:extLst>
      <p:ext uri="{BB962C8B-B14F-4D97-AF65-F5344CB8AC3E}">
        <p14:creationId xmlns:p14="http://schemas.microsoft.com/office/powerpoint/2010/main" val="184111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1309"/>
            <a:ext cx="7886700" cy="1325563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Kvalifikacija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s-Latn-BA" sz="2800" dirty="0">
                <a:latin typeface="Times New Roman" pitchFamily="18" charset="0"/>
                <a:cs typeface="Times New Roman" pitchFamily="18" charset="0"/>
              </a:rPr>
              <a:t>Ekonomska i finansijska sposobnost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Potvrde banaka, 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Poslovni bilansi, 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Ukupan promet,...</a:t>
            </a:r>
          </a:p>
          <a:p>
            <a:pPr algn="just">
              <a:buFont typeface="Wingdings" pitchFamily="2" charset="2"/>
              <a:buChar char="Ø"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2800" dirty="0">
                <a:latin typeface="Times New Roman" pitchFamily="18" charset="0"/>
                <a:cs typeface="Times New Roman" pitchFamily="18" charset="0"/>
              </a:rPr>
              <a:t>Tehnička i profesionalna sposobnost: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Spisak izvršenih ugovora,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Tehnička opremljenost,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Angažovano osoblje,</a:t>
            </a:r>
          </a:p>
          <a:p>
            <a:pPr lvl="1" algn="just">
              <a:buFont typeface="Wingdings" pitchFamily="2" charset="2"/>
              <a:buChar char="ü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Uzorci,...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6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1325563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Moguće zloupotrebe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981"/>
            <a:ext cx="8229600" cy="478539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Kvalifikacioni uslovi nesrazmjerni predmetu nabavke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Zahtjev da svaki član grupe ponuđača ispunjava uslove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(ekon. i tehn.) 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Zahtjev da potvrda o uredno izvršenim ugovorima mora biti izdata isključivo od ugovornog organa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Zahtijevanje licence kao kvalifikacionog uslova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Zahtjev da oprema pripada ponuđača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Zahtjev da je osoblje stalno zaposleno kod ponuđača</a:t>
            </a:r>
          </a:p>
          <a:p>
            <a:pPr algn="just">
              <a:buFont typeface="Wingdings" pitchFamily="2" charset="2"/>
              <a:buChar char="Ø"/>
            </a:pP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Zahtjev da izjava za član 45. ZJN ne može biti starija od 15 dana od dana objave obavještenja o nabavci</a:t>
            </a:r>
          </a:p>
          <a:p>
            <a:pPr algn="just">
              <a:buFont typeface="Wingdings" pitchFamily="2" charset="2"/>
              <a:buChar char="Ø"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bs-Latn-B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7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14300" indent="0" algn="ctr">
              <a:buNone/>
            </a:pPr>
            <a:r>
              <a:rPr lang="hr-HR" sz="3600" dirty="0"/>
              <a:t>HVALA NA PAŽNJI!</a:t>
            </a:r>
            <a:r>
              <a:rPr lang="hr-HR" sz="2800" dirty="0"/>
              <a:t>                                      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E6FE980-2D48-4C5C-B831-40B389378A8D}"/>
              </a:ext>
            </a:extLst>
          </p:cNvPr>
          <p:cNvSpPr txBox="1">
            <a:spLocks/>
          </p:cNvSpPr>
          <p:nvPr/>
        </p:nvSpPr>
        <p:spPr>
          <a:xfrm>
            <a:off x="1115616" y="4437112"/>
            <a:ext cx="69127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Latn-BA" sz="1600" b="0" dirty="0">
                <a:solidFill>
                  <a:srgbClr val="000000"/>
                </a:solidFill>
              </a:rPr>
              <a:t>Izjava o ograničenju odgovornosti:</a:t>
            </a:r>
          </a:p>
          <a:p>
            <a:r>
              <a:rPr lang="bs-Latn-BA" altLang="en-US" sz="1600" b="0" dirty="0">
                <a:solidFill>
                  <a:srgbClr val="000000">
                    <a:lumMod val="25000"/>
                  </a:srgbClr>
                </a:solidFill>
                <a:latin typeface="Gill Sans MT" panose="020B0502020104020203" pitchFamily="34" charset="0"/>
              </a:rPr>
              <a:t>Stavovi i mišljenja sadržani u ovoj prezentaciji, ne odražavaju nužno stavove i mišljenja USAID-a ili Vlade SAD-a</a:t>
            </a:r>
            <a:endParaRPr lang="en-GB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8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22114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Provjera kvalifikacija</a:t>
            </a: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852936"/>
            <a:ext cx="8640960" cy="3528392"/>
          </a:xfrm>
        </p:spPr>
        <p:txBody>
          <a:bodyPr>
            <a:normAutofit/>
          </a:bodyPr>
          <a:lstStyle/>
          <a:p>
            <a:pPr marL="342900" lvl="2" indent="-342900"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Ugovorni organ provjerava i ocjenjuje da li je kandidat/ponuđač pouzdan i sposoban da izvrši ugovor, u skladu sa uslovima utvrđenim u tenderskoj dokumentaciji</a:t>
            </a:r>
            <a:r>
              <a:rPr lang="bs-Latn-BA" sz="20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Ugovorni organ u tenderskoj dokumentaciji definira uslove za kvalifikaciju na način da utvrdi minimum zahtjeva za kvalifikaciju kandidata/ponuđača u pogledu njihove lične sposobnosti, ekonomskog i finansijskog stanja, te njihove tehničke i/ili profesionalne sposobnosti. </a:t>
            </a:r>
            <a:endParaRPr lang="bs-Latn-BA" sz="2000" dirty="0">
              <a:solidFill>
                <a:srgbClr val="000000"/>
              </a:solidFill>
              <a:latin typeface="Times New Roman"/>
            </a:endParaRP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Minimum kvalifikacionih uslova koje ugovorni organ odredi za kandidate/ponuđače, kao i dokumenti koji su potrebni za njihovo dokazivanje obavezno treba da budu srazmjerni predmetu javne nabavke i u skladu s njim. Postavljeni uslovi ne smiju imati ograničavajući karakter na konkurenciju i moraju biti jasni i precizni. </a:t>
            </a:r>
            <a:endParaRPr lang="bs-Latn-BA" sz="2000" dirty="0">
              <a:solidFill>
                <a:srgbClr val="000000"/>
              </a:solidFill>
              <a:latin typeface="Times New Roman"/>
            </a:endParaRPr>
          </a:p>
          <a:p>
            <a:pPr algn="just">
              <a:buFont typeface="Wingdings" pitchFamily="2" charset="2"/>
              <a:buChar char="Ø"/>
            </a:pPr>
            <a:endParaRPr lang="bs-Latn-BA" sz="2000" dirty="0"/>
          </a:p>
          <a:p>
            <a:endParaRPr lang="bs-Latn-BA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8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3357"/>
            <a:ext cx="7886700" cy="1325563"/>
          </a:xfrm>
        </p:spPr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Provjera kvalifikacija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69841"/>
            <a:ext cx="7886700" cy="289951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Ugovorni organ od kandidata/ponuđača zahtijeva samo one dokaze koji su neophodni da bi se utvrdilo da li kandidat/ponuđač zadovoljava kvalifikacione uslove koje je postavio ugovorni organ. 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Ugovornom organu nije dopušteno da odbije zahtjev za učešće ili ponudu isključivo na osnovu toga što su ih podnijeli ili pravno ili fizičko lice ili grupa kandidata/ponuđača. 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Samo onim kandidatima/ponuđačima čije kvalifikacije zadovoljavaju uslove utvrđene u tenderskoj dokumentaciji dopušteno je da nastave postupak javne nabavke.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5325"/>
            <a:ext cx="7886700" cy="1325563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Lična sposobnost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4046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USLOV: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Ugovorni organ je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dužan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odbaciti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zahtjev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učešće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ponudu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ako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je kandidat/ponuđač u krivičnom postupku osuđen pravosnažnom presudom za krivična djela organiziranog kriminala, korupciju, prevaru ili pranje novca, u skladu s važećim propisima u Bosni i Hercegovini ili zemlji u kojoj je registriran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 algn="just">
              <a:buNone/>
            </a:pP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bs-Latn-BA" sz="2400" b="1" dirty="0">
                <a:latin typeface="Times New Roman" pitchFamily="18" charset="0"/>
                <a:cs typeface="Times New Roman" pitchFamily="18" charset="0"/>
              </a:rPr>
              <a:t>DOKAZ: </a:t>
            </a: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vjerenje nadležnog suda kojim dokazuje da u krivičnom postupku nije izrečena pravosnažna presuda kojom je osuđen za krivično djelo učešća u kriminalnoj organizaciji, za korupciju, prevaru ili pranje novca</a:t>
            </a:r>
            <a:r>
              <a:rPr lang="bs-Latn-B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79301"/>
            <a:ext cx="7886700" cy="1325563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Lična sposobnost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989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USLOV: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Ugovorni organ je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dužan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odbaciti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zahtjev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učešće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ponudu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ako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je kandidat/ponuđač pod stečajem ili je predmet stečajnog postupka, osim u slučaju postojanja važeće odluke o potvrdi stečajnog plana ili je predmet postupka likvidacije, odnosno u postupku je obustavljanja poslovne djelatnosti, u skladu s važećim propisima u Bosni i Hercegovini ili zemlji u kojoj je registriran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 algn="just">
              <a:buNone/>
            </a:pP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DOKAZ: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vjerenje nadležnog suda ili organa uprave kod kojeg je registriran kandidat/ponuđač kojim se potvrđuje da nije pod stečajem niti je predmet stečajnog postupka, da nije predmet postupka likvidacije, odnosno da nije u postupku obustavljanja poslovne djelatnosti; </a:t>
            </a: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1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5325"/>
            <a:ext cx="7886700" cy="1325563"/>
          </a:xfrm>
        </p:spPr>
        <p:txBody>
          <a:bodyPr>
            <a:normAutofit/>
          </a:bodyPr>
          <a:lstStyle/>
          <a:p>
            <a:r>
              <a:rPr lang="bs-Latn-BA" sz="3200" b="1" dirty="0">
                <a:latin typeface="Times New Roman" pitchFamily="18" charset="0"/>
                <a:cs typeface="Times New Roman" pitchFamily="18" charset="0"/>
              </a:rPr>
              <a:t>Lična sposobnost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61729"/>
            <a:ext cx="7886700" cy="3763615"/>
          </a:xfrm>
        </p:spPr>
        <p:txBody>
          <a:bodyPr/>
          <a:lstStyle/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USLOV: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Ugovorni organ je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dužan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odbaciti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zahtjev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učešće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ponudu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ako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kandidat/ponuđač nije ispunio obaveze u vezi s plaćanjem penzionog i invalidskog osiguranja i zdravstvenog osiguranja, u skladu s važećim propisima u Bosni i Hercegovini ili propisima zemlje u kojoj je registriran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 algn="just">
              <a:buNone/>
            </a:pP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DOKAZ: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vjerenja nadležnih institucija kojim se potvrđuje da je kandidat/ponuđač izmirio dospjele obaveze, a koje se odnose na doprinose za penziono i invalidsko osiguranje i zdravstveno osiguranje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23317"/>
            <a:ext cx="7886700" cy="1325563"/>
          </a:xfrm>
        </p:spPr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Lična sposobnost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USLOV: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Ugovorni organ je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dužan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odbaciti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zahtjev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učešće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ponudu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ako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kandidat/ponuđač nije ispunio obaveze u vezi s plaćanjem direktnih i indirektnih poreza, u skladu s važećim propisima u Bosni i Hercegovini ili zemlji u kojoj je registriran. </a:t>
            </a: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bs-Latn-BA" sz="2400" b="1" dirty="0">
                <a:solidFill>
                  <a:srgbClr val="000000"/>
                </a:solidFill>
                <a:latin typeface="Times New Roman"/>
              </a:rPr>
              <a:t>DOKAZ:</a:t>
            </a: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u</a:t>
            </a:r>
            <a:r>
              <a:rPr lang="vi-VN" sz="2400" dirty="0">
                <a:solidFill>
                  <a:srgbClr val="000000"/>
                </a:solidFill>
                <a:latin typeface="Times New Roman"/>
              </a:rPr>
              <a:t>vjerenja nadležnih institucija da je kandidat/ponuđač izmirio dospjele obaveze u vezi s plaćanjem direktnih i indirektnih poreza. </a:t>
            </a: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endParaRPr lang="bs-Latn-BA" sz="11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6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16" y="1052736"/>
            <a:ext cx="7886700" cy="1325563"/>
          </a:xfrm>
        </p:spPr>
        <p:txBody>
          <a:bodyPr/>
          <a:lstStyle/>
          <a:p>
            <a:r>
              <a:rPr lang="bs-Latn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Lična sposobnost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6044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bs-Latn-BA" sz="2000" b="1" dirty="0">
                <a:solidFill>
                  <a:srgbClr val="000000"/>
                </a:solidFill>
                <a:latin typeface="Times New Roman"/>
              </a:rPr>
              <a:t>NAPOMENA: </a:t>
            </a:r>
            <a:r>
              <a:rPr lang="bs-Latn-BA" sz="2000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rihvata se i sporazum ponuđača s nadležnim poreskim institucijama o reprogramiranom, odnosno odgođenom plaćanju obaveza ponuđača po osnovu poreza i doprinosa i indirektnih poreza, uz potvrdu poreskih organa da ponuđač u predviđenoj dinamici izmiruje svoje reprogramirane obaveze.</a:t>
            </a:r>
            <a:endParaRPr lang="bs-Latn-BA" sz="2000" dirty="0">
              <a:solidFill>
                <a:srgbClr val="000000"/>
              </a:solidFill>
              <a:latin typeface="Times New Roman"/>
            </a:endParaRPr>
          </a:p>
          <a:p>
            <a:pPr marL="0" lvl="0" indent="0" algn="just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Kandidat/ponuđač u svrhu dokaza o ispunjavanju uslova </a:t>
            </a:r>
            <a:r>
              <a:rPr lang="bs-Latn-BA" sz="2000" dirty="0">
                <a:solidFill>
                  <a:srgbClr val="000000"/>
                </a:solidFill>
                <a:latin typeface="Times New Roman"/>
              </a:rPr>
              <a:t>koji se odnose na ličnu sposobnost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dužan je dostaviti izjavu ovjerenu kod nadležnog organa, u formi i na način koji propisuje Agencija podzakonskim aktom. </a:t>
            </a:r>
            <a:endParaRPr lang="bs-Latn-BA" sz="20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endParaRPr lang="bs-Latn-BA" sz="20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vi-VN" sz="2000" dirty="0">
                <a:solidFill>
                  <a:srgbClr val="000000"/>
                </a:solidFill>
                <a:latin typeface="Times New Roman"/>
              </a:rPr>
              <a:t>Kandidat/ponuđač kojem bude dodijeljen ugovor obavezan je dostaviti dokumente kojima će potvrditi</a:t>
            </a:r>
            <a:r>
              <a:rPr lang="bs-Latn-BA" sz="2000" dirty="0">
                <a:solidFill>
                  <a:srgbClr val="000000"/>
                </a:solidFill>
                <a:latin typeface="Times New Roman"/>
              </a:rPr>
              <a:t> uslove koji se odnose na ličnu sposobnost. </a:t>
            </a:r>
            <a:endParaRPr lang="en-US" sz="20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1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1325563"/>
          </a:xfrm>
        </p:spPr>
        <p:txBody>
          <a:bodyPr>
            <a:normAutofit/>
          </a:bodyPr>
          <a:lstStyle/>
          <a:p>
            <a:r>
              <a:rPr lang="en-US" sz="3000" b="1" dirty="0" err="1">
                <a:solidFill>
                  <a:srgbClr val="000000"/>
                </a:solidFill>
                <a:latin typeface="Times New Roman"/>
              </a:rPr>
              <a:t>Sposobnost</a:t>
            </a:r>
            <a:r>
              <a:rPr lang="en-US" sz="3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/>
              </a:rPr>
              <a:t>obavljanja</a:t>
            </a:r>
            <a:r>
              <a:rPr lang="en-US" sz="3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/>
              </a:rPr>
              <a:t>profesionalne</a:t>
            </a:r>
            <a:r>
              <a:rPr lang="en-US" sz="30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Times New Roman"/>
              </a:rPr>
              <a:t>djelatnosti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6014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2400" dirty="0">
                <a:solidFill>
                  <a:srgbClr val="000000"/>
                </a:solidFill>
                <a:latin typeface="Times New Roman"/>
              </a:rPr>
              <a:t>Ugovorni organ u tenderskoj dokumentaciji može od kandidata/ponuđača zahtijevati da dokažu svoju registraciju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odgovarajućim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profesionalnim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drugim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registrima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zemlje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kojoj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registrirani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osiguraju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posebnu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izjavu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ili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potvrdu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nadležnog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organa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kojom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dokazuje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njihovo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pravo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obavljaju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profesionalnu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djelatnost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koja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je u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vezi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predmetom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nabavke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</a:t>
            </a: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endParaRPr lang="bs-Latn-BA" sz="2400" dirty="0">
              <a:solidFill>
                <a:srgbClr val="000000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Dokumenti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koji se dokazuje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pravo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obavljaju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profesionalnu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djelatnost</a:t>
            </a:r>
            <a:r>
              <a:rPr lang="bs-Latn-BA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priznaju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teritoriji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Bosne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i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Hercegovine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bez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obzira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kojem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nivou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vlasti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izdati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63A5-A76A-496F-BBA2-ABE69D2D94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850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</vt:lpstr>
      <vt:lpstr>Times New Roman</vt:lpstr>
      <vt:lpstr>Wingdings</vt:lpstr>
      <vt:lpstr>Office Theme</vt:lpstr>
      <vt:lpstr>PowerPoint Presentation</vt:lpstr>
      <vt:lpstr>Provjera kvalifikacija</vt:lpstr>
      <vt:lpstr>Provjera kvalifikacija</vt:lpstr>
      <vt:lpstr>Lična sposobnost</vt:lpstr>
      <vt:lpstr>Lična sposobnost</vt:lpstr>
      <vt:lpstr>Lična sposobnost</vt:lpstr>
      <vt:lpstr>Lična sposobnost</vt:lpstr>
      <vt:lpstr>Lična sposobnost</vt:lpstr>
      <vt:lpstr>Sposobnost obavljanja profesionalne djelatnosti</vt:lpstr>
      <vt:lpstr>Kvalifikacija</vt:lpstr>
      <vt:lpstr>Moguće zloupotrebe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Agency of Bosnia and Herzegovina</dc:title>
  <dc:creator>Dario</dc:creator>
  <cp:lastModifiedBy>Maja Kapetanović</cp:lastModifiedBy>
  <cp:revision>174</cp:revision>
  <dcterms:created xsi:type="dcterms:W3CDTF">2012-04-04T18:34:00Z</dcterms:created>
  <dcterms:modified xsi:type="dcterms:W3CDTF">2018-03-26T10:31:35Z</dcterms:modified>
</cp:coreProperties>
</file>