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8" r:id="rId2"/>
    <p:sldId id="294" r:id="rId3"/>
    <p:sldId id="266" r:id="rId4"/>
    <p:sldId id="267" r:id="rId5"/>
    <p:sldId id="268" r:id="rId6"/>
    <p:sldId id="269" r:id="rId7"/>
    <p:sldId id="292" r:id="rId8"/>
    <p:sldId id="270" r:id="rId9"/>
    <p:sldId id="271" r:id="rId10"/>
    <p:sldId id="272" r:id="rId11"/>
    <p:sldId id="293" r:id="rId12"/>
    <p:sldId id="273" r:id="rId13"/>
    <p:sldId id="274" r:id="rId14"/>
    <p:sldId id="275" r:id="rId15"/>
    <p:sldId id="276" r:id="rId16"/>
    <p:sldId id="277" r:id="rId17"/>
    <p:sldId id="289" r:id="rId18"/>
    <p:sldId id="290" r:id="rId19"/>
    <p:sldId id="291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3EB"/>
    <a:srgbClr val="A4BCD0"/>
    <a:srgbClr val="82A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5F20-F7B6-44FC-B5A6-D11DE95C5784}" type="datetimeFigureOut">
              <a:rPr lang="bs-Latn-BA" smtClean="0"/>
              <a:pPr/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7740D-A6BE-4D0C-A5D6-9B85018B8C0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19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887E5249-CEED-4C33-9F27-8472FC2289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B5115E96-F3BA-4217-A9BE-89CBB21893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09FBE8D2-8A2E-4550-99D6-62E9C8FAA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8B8194-550F-4B18-9C31-A82C3E443AC8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3F797421-1B14-4D1F-86BB-A870409401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BDA482F5-4DD3-4301-BE5C-87C2FED715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B177285A-9A7A-4EC2-9F1E-258ECE6320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A93EA9-45FC-42DB-AF3E-9955674230C8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D779F832-24E8-4D45-A03B-3DC4735A55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2B30A0FE-0076-4F7B-A204-565B1DED36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C96597CB-867E-40D2-A933-44B84C4306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13515B0C-0183-475F-A660-3059ADBABB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7847EC83-6101-4EB1-9DE2-53434066F7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DFDFFB21-AB01-43B3-A38F-55AC70FD17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02E0B395-66E5-42F0-8B47-215160FDB3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E1CCF59D-A0F3-4841-846B-FC0BEBAD73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98FC3910-5A79-4539-ABDE-8D1E5EE5A3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0E68E9-85EE-4FB0-B269-7F279AD29F09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62BFDADA-C0A8-4383-9847-E67DEC3A53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92028A42-F8BE-4C91-8A4C-9576584ED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" name="Picture 20">
            <a:extLst>
              <a:ext uri="{FF2B5EF4-FFF2-40B4-BE49-F238E27FC236}">
                <a16:creationId xmlns:a16="http://schemas.microsoft.com/office/drawing/2014/main" xmlns="" id="{1EF76D54-9C4B-4BB9-AA62-AF33F1442B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3B9041-EAEA-4DF5-B643-0C47558099D5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F19700FE-06C7-4943-BB46-FC52A4EC65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xmlns="" id="{2FDF45EA-914F-4D61-8851-ECF09398C5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2" name="Picture 20">
            <a:extLst>
              <a:ext uri="{FF2B5EF4-FFF2-40B4-BE49-F238E27FC236}">
                <a16:creationId xmlns:a16="http://schemas.microsoft.com/office/drawing/2014/main" xmlns="" id="{37E4125B-3BD8-408A-AA89-D43FFB7A8A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C9A5B190-97D8-4141-86C9-FF287F00A8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4DD90C0-889E-40FF-909E-50FD1C915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xmlns="" id="{00472B5E-B676-4FEB-88FE-CAAAD4C185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7F33E-3867-4AB9-8150-AB5275B46A4C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DDAE095F-7F85-4762-B4E1-943DFE9D62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87882DB9-56CB-4790-BF52-AF69785614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7" name="Picture 20">
            <a:extLst>
              <a:ext uri="{FF2B5EF4-FFF2-40B4-BE49-F238E27FC236}">
                <a16:creationId xmlns:a16="http://schemas.microsoft.com/office/drawing/2014/main" xmlns="" id="{70DA1AB5-2BA2-447D-8746-A874EBA531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27858C-29D5-46CA-947B-815939215FE3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13DB94FA-4468-4021-BFBF-7F97054EEE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633E2BEC-5DF0-420F-A0A6-F75A2E24B4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" name="Picture 20">
            <a:extLst>
              <a:ext uri="{FF2B5EF4-FFF2-40B4-BE49-F238E27FC236}">
                <a16:creationId xmlns:a16="http://schemas.microsoft.com/office/drawing/2014/main" xmlns="" id="{83184546-4AB0-4865-9DEB-F8AF117CA5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6FC9F-C364-47C0-A268-296FAE3FDDF0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9F5BAF8F-39CD-46CB-B9AC-85B26526E0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2EADDEE5-9972-4C58-8DC3-FDDDADD010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" name="Picture 20">
            <a:extLst>
              <a:ext uri="{FF2B5EF4-FFF2-40B4-BE49-F238E27FC236}">
                <a16:creationId xmlns:a16="http://schemas.microsoft.com/office/drawing/2014/main" xmlns="" id="{673F7D09-A851-4E28-A024-300520EB9E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D83866AD-E50D-4EA0-B8EC-CC17DC1786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75F1FA6D-6460-4173-8E6E-F502A0E097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CF56AC97-EF53-4F20-B0FD-B0D692E6DA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8AD82367-F982-4895-93B2-4D5396E13442}"/>
              </a:ext>
            </a:extLst>
          </p:cNvPr>
          <p:cNvSpPr txBox="1">
            <a:spLocks/>
          </p:cNvSpPr>
          <p:nvPr/>
        </p:nvSpPr>
        <p:spPr>
          <a:xfrm>
            <a:off x="1246315" y="2708920"/>
            <a:ext cx="665137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s-Latn-B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KRITERIJI ZA DODJELU</a:t>
            </a:r>
          </a:p>
          <a:p>
            <a:pPr marL="0" indent="0" algn="ctr">
              <a:buNone/>
            </a:pPr>
            <a:r>
              <a:rPr lang="bs-Latn-BA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UGOVORA</a:t>
            </a:r>
          </a:p>
          <a:p>
            <a:pPr marL="0" indent="0" algn="ctr">
              <a:buNone/>
            </a:pPr>
            <a:endParaRPr lang="bs-Latn-BA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Prednosti i nedostaci </a:t>
            </a:r>
            <a:br>
              <a:rPr lang="bs-Latn-B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kriterija ekonomski najpovoljnije ponude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Veća mogućnost greške i zloupotrebe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Pogrešan odabir podkriterija – neuspješna, nedjelotvorna, neekonomična nabavka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Pravilna primjena - n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ajbolji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uloženog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dobijenog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Česta primjena – povećava se profesionalnost i opći fond znanja koji se može koristiti među ugovornim organima što predstavlja direktan uticaj na najekonomičnije korištenje javnih sredstava u čitavom sistemu javnih nabavki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Rijetka primjena – smanjuje zainteresovanost tržišta (privredni subjekti koji su orjentisani na kvalitet ne mogu biti konkurentni cijenom)</a:t>
            </a: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7008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52128"/>
            <a:ext cx="8579296" cy="980728"/>
          </a:xfrm>
        </p:spPr>
        <p:txBody>
          <a:bodyPr>
            <a:normAutofit fontScale="90000"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  <a:b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(Pogrešni kriteriji za dodjelu ugovora)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989"/>
            <a:ext cx="8229600" cy="478539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Kompetentnost ključnog osoblja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Relativno iskustvo ponuđača i angažovanog osoblja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Kvalifikacijska struktura zaposlenog osoblja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Kadrovska struktura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Prilagođenost projekta zahtjevima ugovornog organa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 lista sličnih usluga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benzinskih stanica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Udaljenost benzinskih stanica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Visina isplaćenih šteta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riješenih šteta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Vrijednost ukupne aktive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Ostvareni obim premije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Ukupan dnevni tiraž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prodatih primjeraka po danu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Donacija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Dosadašnja saradnja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Pitanje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Da li popust na ponuđenu cijenu može biti podkriterij za vrednovanje ponuda u okviru kriterija ekonomski najpovoljnija ponuda?</a:t>
            </a:r>
          </a:p>
          <a:p>
            <a:pPr marL="0" indent="0" algn="just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sz="2400" b="1" dirty="0">
                <a:latin typeface="Times New Roman" pitchFamily="18" charset="0"/>
                <a:cs typeface="Times New Roman" pitchFamily="18" charset="0"/>
              </a:rPr>
              <a:t>DA / NE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8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Metodologija vrednovanja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3204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Ekonomski najpovoljnija ponuda</a:t>
            </a:r>
          </a:p>
          <a:p>
            <a:pPr marL="0" indent="0" algn="ctr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CIJENA 	80%</a:t>
            </a:r>
          </a:p>
          <a:p>
            <a:pPr marL="514350" indent="-514350">
              <a:buAutoNum type="arabicPeriod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POPUST 	20%</a:t>
            </a:r>
          </a:p>
          <a:p>
            <a:pPr marL="514350" indent="-514350">
              <a:buAutoNum type="arabicPeriod"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Metodologija/Formule</a:t>
            </a:r>
          </a:p>
          <a:p>
            <a:pPr marL="0" indent="0" algn="ctr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CIJENA: (Najniža cijena u postupku / Cijena koja se ocjenjuje) x 80</a:t>
            </a:r>
          </a:p>
          <a:p>
            <a:pPr marL="0" indent="0" algn="just">
              <a:buNone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POPUST: (Popust koji se ocjenjuje / Najviši popust u postupku) x 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4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Praktičan izračun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75323"/>
              </p:ext>
            </p:extLst>
          </p:nvPr>
        </p:nvGraphicFramePr>
        <p:xfrm>
          <a:off x="395536" y="1484785"/>
          <a:ext cx="8496944" cy="369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9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5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l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vi-VN" dirty="0">
                          <a:latin typeface="Times New Roman" pitchFamily="18" charset="0"/>
                          <a:cs typeface="Times New Roman" pitchFamily="18" charset="0"/>
                        </a:rPr>
                        <a:t>Ponuđač</a:t>
                      </a:r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baseline="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362">
                <a:tc>
                  <a:txBody>
                    <a:bodyPr/>
                    <a:lstStyle/>
                    <a:p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Cijena (KM)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602">
                <a:tc>
                  <a:txBody>
                    <a:bodyPr/>
                    <a:lstStyle/>
                    <a:p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Popust (%)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8234">
                <a:tc>
                  <a:txBody>
                    <a:bodyPr/>
                    <a:lstStyle/>
                    <a:p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Cijena sa popustom (KM)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1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Tabela vrednovanja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667549"/>
              </p:ext>
            </p:extLst>
          </p:nvPr>
        </p:nvGraphicFramePr>
        <p:xfrm>
          <a:off x="467544" y="1556792"/>
          <a:ext cx="8352927" cy="365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Ponuđač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s-Latn-BA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5755">
                <a:tc>
                  <a:txBody>
                    <a:bodyPr/>
                    <a:lstStyle/>
                    <a:p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Cijena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100 / 100 x 80 = 80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100 / 120 x 80 = 66,67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228">
                <a:tc>
                  <a:txBody>
                    <a:bodyPr/>
                    <a:lstStyle/>
                    <a:p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Popust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2 /10 x 20 = 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10 / 10 x 20 = 20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3175">
                <a:tc>
                  <a:txBody>
                    <a:bodyPr/>
                    <a:lstStyle/>
                    <a:p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Ukupan broj bodova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s-Latn-BA" b="1" dirty="0">
                          <a:latin typeface="Times New Roman" pitchFamily="18" charset="0"/>
                          <a:cs typeface="Times New Roman" pitchFamily="18" charset="0"/>
                        </a:rPr>
                        <a:t>86,67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7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850106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bs-Latn-BA" sz="2600" dirty="0">
                <a:latin typeface="Times New Roman" pitchFamily="18" charset="0"/>
                <a:cs typeface="Times New Roman" pitchFamily="18" charset="0"/>
              </a:rPr>
              <a:t>Iz navedenog primjera je vidljivo da je zbog vrednovanja popusta odabran ponuđač B koji je skuplji (jer je ponudio veći popust). Njegova stvarna cijena iznosi 108 KM    (120 – 10%). 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600" dirty="0">
                <a:latin typeface="Times New Roman" pitchFamily="18" charset="0"/>
                <a:cs typeface="Times New Roman" pitchFamily="18" charset="0"/>
              </a:rPr>
              <a:t>Kada bi se prvo ponuđena cijena umanjila za popust te potom vrednovala (što je jedino ispravno) tada bi bio odabran ponuđač A, čija stvarna cijena iznosi 98 KM   (100 – 2%).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b="1" dirty="0">
                <a:latin typeface="Times New Roman" pitchFamily="18" charset="0"/>
                <a:cs typeface="Times New Roman" pitchFamily="18" charset="0"/>
              </a:rPr>
              <a:t>Popust na cijenu ne može biti podkriterij za vrednovanje ponuda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72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877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NABAVKA GORIVA</a:t>
            </a:r>
            <a:br>
              <a:rPr lang="bs-Latn-BA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Operativni trošak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Kriterij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najpovoljnija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podkriterijima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relativnim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učešćem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bs-Latn-BA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- 80 %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- 20%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Metodologija</a:t>
            </a:r>
            <a:r>
              <a:rPr lang="bs-Latn-BA" sz="1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ormule</a:t>
            </a: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sz="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Najniža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ponuđena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ocjene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80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Najniži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op.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/op.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ocjene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26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4758"/>
            <a:ext cx="8229600" cy="634082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Praktičan izračun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3924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predstavljao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vozila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ugovornog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točenja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pomnožio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ponuđenom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cijenom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prosječna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vozila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ugovornog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 km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 km). 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Ponuđač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“A”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udaljen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 km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2,50 KM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onuđač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“B”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udaljen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15 km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2,30 KM.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ponuđača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“A”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2,50 KM (1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2,50 KM), 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Operativni trošak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ponuđača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“B”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iznosi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3,45 KM (1,5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2,30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891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877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Tabela vrednovanja ponuda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250396"/>
              </p:ext>
            </p:extLst>
          </p:nvPr>
        </p:nvGraphicFramePr>
        <p:xfrm>
          <a:off x="323528" y="2702416"/>
          <a:ext cx="8712968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54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Ponuđač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Ponuđač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Cijena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- 80%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2,30/2,50x80=73,60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2,30/2,30x80=80,00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Operativni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trošak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- 20%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2,50/2,50x20=20,00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2,50/3,45x20=14,49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Ukupan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broj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bodova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s-Latn-BA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94,49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5269726"/>
            <a:ext cx="8136903" cy="60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95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Kriteriji za dodjelu ugovora</a:t>
            </a: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48061"/>
            <a:ext cx="8640960" cy="3849291"/>
          </a:xfrm>
        </p:spPr>
        <p:txBody>
          <a:bodyPr>
            <a:normAutofit/>
          </a:bodyPr>
          <a:lstStyle/>
          <a:p>
            <a:pPr marL="1371600" lvl="3" indent="0" algn="just">
              <a:buNone/>
            </a:pPr>
            <a:endParaRPr lang="bs-Latn-BA" dirty="0"/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Adekvatan odabir kriterija za dodjelu ugovora predstavlja osnovnu radnju i odlučujući faktor uspješnog ishoda postupka javne nabavke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r-Latn-CS" altLang="sr-Latn-RS" sz="2000" dirty="0">
                <a:latin typeface="Times New Roman" panose="02020603050405020304" pitchFamily="18" charset="0"/>
              </a:rPr>
              <a:t>Kriteriji u tenderskoj dokumentaciji moraju biti opisani, uporedivi, matematički (računski) dokazivi, ne smiju biti diskriminatorski i moraju biti u vezi sa predmetom javne nabavke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539750" algn="l"/>
                <a:tab pos="756285" algn="l"/>
                <a:tab pos="972185" algn="l"/>
              </a:tabLst>
            </a:pP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Kriteriji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koriste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odabir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najbolje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ponude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nesumnjivo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ne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smiju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odnositi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ličnu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situaciju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dobavljača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njegovo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iskustvo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bs-Latn-B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kapacitete,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finansijsko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ekonomsko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stanje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itd</a:t>
            </a:r>
            <a:endParaRPr lang="bs-Latn-BA" altLang="sr-Latn-RS" sz="20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Ugovorni organ je dužan da pri ocjeni ponuda koristi samo one kriterije navedene u obavještenju o nabavci i tenderskoj dokumentaciji.</a:t>
            </a:r>
            <a:endParaRPr lang="en-US" altLang="sr-Latn-RS" sz="2000" dirty="0">
              <a:latin typeface="Times New Roman" panose="02020603050405020304" pitchFamily="18" charset="0"/>
            </a:endParaRPr>
          </a:p>
          <a:p>
            <a:pPr marL="342900" lvl="2" indent="-342900" algn="just">
              <a:buFont typeface="Wingdings" pitchFamily="2" charset="2"/>
              <a:buChar char="Ø"/>
            </a:pP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bs-Latn-BA" sz="2000" dirty="0"/>
          </a:p>
          <a:p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1973587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584176"/>
          </a:xfrm>
        </p:spPr>
        <p:txBody>
          <a:bodyPr>
            <a:normAutofit fontScale="70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14300" indent="0" algn="ctr">
              <a:buNone/>
            </a:pPr>
            <a:r>
              <a:rPr lang="hr-HR" sz="3600" dirty="0"/>
              <a:t>HVALA NA PAŽNJI!</a:t>
            </a:r>
            <a:r>
              <a:rPr lang="hr-HR" sz="2800" dirty="0"/>
              <a:t>                                      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E6FE980-2D48-4C5C-B831-40B389378A8D}"/>
              </a:ext>
            </a:extLst>
          </p:cNvPr>
          <p:cNvSpPr txBox="1">
            <a:spLocks/>
          </p:cNvSpPr>
          <p:nvPr/>
        </p:nvSpPr>
        <p:spPr>
          <a:xfrm>
            <a:off x="1115616" y="4437112"/>
            <a:ext cx="69127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Latn-BA" sz="1600" b="0" dirty="0">
                <a:solidFill>
                  <a:srgbClr val="000000"/>
                </a:solidFill>
              </a:rPr>
              <a:t>Izjava o ograničenju odgovornosti:</a:t>
            </a:r>
          </a:p>
          <a:p>
            <a:r>
              <a:rPr lang="bs-Latn-BA" altLang="en-US" sz="1600" b="0" dirty="0">
                <a:solidFill>
                  <a:srgbClr val="000000">
                    <a:lumMod val="25000"/>
                  </a:srgbClr>
                </a:solidFill>
                <a:latin typeface="Gill Sans MT" panose="020B0502020104020203" pitchFamily="34" charset="0"/>
              </a:rPr>
              <a:t>Stavovi i mišljenja sadržani u ovoj prezentaciji, ne odražavaju nužno stavove i mišljenja USAID-a ili Vlade SAD-a</a:t>
            </a:r>
            <a:endParaRPr lang="en-GB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8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Vrste kriterija za dodjelu ugovora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4336"/>
            <a:ext cx="8229600" cy="1972816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Najniža cijena</a:t>
            </a:r>
            <a:endParaRPr lang="sr-Cyrl-C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s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 najpovoljnija ponuda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s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sr-Latn-R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1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12974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bs-Latn-BA" altLang="sr-Latn-R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Najniža cijena </a:t>
            </a:r>
            <a:br>
              <a:rPr lang="bs-Latn-BA" altLang="sr-Latn-R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Cyrl-CS" altLang="sr-Latn-RS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sr-Cyrl-CS" altLang="sr-Latn-RS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sz="2600" dirty="0">
                <a:latin typeface="Times New Roman" panose="02020603050405020304" pitchFamily="18" charset="0"/>
              </a:rPr>
              <a:t>Samo jedan kriterij u okviru zadanih tehničkih specifikacija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altLang="sr-Latn-RS" sz="26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altLang="sr-Latn-RS" sz="2600" dirty="0">
                <a:latin typeface="Times New Roman" panose="02020603050405020304" pitchFamily="18" charset="0"/>
              </a:rPr>
              <a:t>Transparentan i jednostavan kriterij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altLang="sr-Latn-RS" sz="26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sz="2600" dirty="0">
                <a:latin typeface="Times New Roman" panose="02020603050405020304" pitchFamily="18" charset="0"/>
              </a:rPr>
              <a:t>Direktni trošak nabavke – nabavna cijena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altLang="sr-Latn-RS" sz="26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sz="2600" dirty="0">
                <a:latin typeface="Times New Roman" panose="02020603050405020304" pitchFamily="18" charset="0"/>
              </a:rPr>
              <a:t>Drugi kriteriji se ne uzimaju u obzir, kao što je npr. „trošak životnog vijeka“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altLang="sr-Latn-RS" sz="26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sz="2600" dirty="0">
                <a:latin typeface="Times New Roman" panose="02020603050405020304" pitchFamily="18" charset="0"/>
              </a:rPr>
              <a:t>Potrebno jasno definisati zahtjeve i specifikacije </a:t>
            </a:r>
            <a:endParaRPr lang="sr-Cyrl-CS" altLang="sr-Latn-RS" sz="2600" dirty="0">
              <a:latin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5480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 najpovoljnija ponuda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Pored cijene postoje i drugi faktori (podkriteriji)</a:t>
            </a: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elativno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učešće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faktora pokazuje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relativn</a:t>
            </a: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trenutn</a:t>
            </a: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važnost</a:t>
            </a: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datog faktora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Svrha primjene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najbolji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uloženog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dobijenog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9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799"/>
            <a:ext cx="8229600" cy="432049"/>
          </a:xfrm>
        </p:spPr>
        <p:txBody>
          <a:bodyPr>
            <a:normAutofit fontScale="90000"/>
          </a:bodyPr>
          <a:lstStyle/>
          <a:p>
            <a:r>
              <a:rPr lang="bs-Latn-BA" altLang="sr-Latn-RS" sz="3600" b="1" dirty="0">
                <a:latin typeface="Times New Roman" panose="02020603050405020304" pitchFamily="18" charset="0"/>
              </a:rPr>
              <a:t>Mogući podkriteriji</a:t>
            </a:r>
            <a:r>
              <a:rPr lang="bs-Latn-BA" altLang="sr-Latn-RS" dirty="0">
                <a:latin typeface="Times New Roman" panose="02020603050405020304" pitchFamily="18" charset="0"/>
              </a:rPr>
              <a:t/>
            </a:r>
            <a:br>
              <a:rPr lang="bs-Latn-BA" altLang="sr-Latn-RS" dirty="0">
                <a:latin typeface="Times New Roman" panose="02020603050405020304" pitchFamily="18" charset="0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64" y="1883965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Cijena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Kvalitet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Tehnička sposobnost predmeta nabavke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Funkcionalne karakteristike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Ekološke karakteristike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Operativni troškovi</a:t>
            </a:r>
            <a:endParaRPr lang="sr-Cyrl-CS" altLang="sr-Latn-R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Postprodajni servis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s-Latn-BA" altLang="sr-Latn-RS" sz="2000" dirty="0">
                <a:latin typeface="Times New Roman" panose="02020603050405020304" pitchFamily="18" charset="0"/>
              </a:rPr>
              <a:t>Rok isporuke/izvršenja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s-Latn-BA" altLang="sr-Latn-RS" sz="2000" dirty="0">
                <a:latin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Mogu se koristiti i drugi podkriteriji, ali samo ako su: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konzistentni osnovnim principima javnih nabavki,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vezani za predmet ugovora 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osmišljeni kako bi se došlo do ekonomski najpovoljnije ponude.</a:t>
            </a:r>
          </a:p>
        </p:txBody>
      </p:sp>
    </p:spTree>
    <p:extLst>
      <p:ext uri="{BB962C8B-B14F-4D97-AF65-F5344CB8AC3E}">
        <p14:creationId xmlns:p14="http://schemas.microsoft.com/office/powerpoint/2010/main" val="374955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„Citati“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ZJN: Član 64. stav (3) -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kvalifikaciju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kandidata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ponuđača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45. do 51.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potkriteriji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ocjenu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ponuda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s-Latn-B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s-Latn-B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Direktive (2004/17 i 2004/18): 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onuda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ocjenjivati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samih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ponuda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iskustva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ponuđača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ranijim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ugovorima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riteriji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koriste za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kvalifikaciju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ne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razmatrati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poređenje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ponuda</a:t>
            </a:r>
            <a:r>
              <a:rPr lang="bs-Latn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7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Primjena kriterija u praksi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Pretežna primjena kriterija najniže cijene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Slijede se pravila nabavke samo kao procedure, a ne kao načina da se traži najbolji mogući ishod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najpovoljnije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ponude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zapravo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vrlo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rijetka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suprotnosti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evropskom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praksom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rimjena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najniže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cijene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neprimjerena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mnogih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nabavke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kvalitet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dugoročni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troškovi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presudni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postupka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nabavke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rimjena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najpovoljnije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ponude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složenija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stručnu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osposobljenost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priprema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3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Prednosti i nedostaci</a:t>
            </a:r>
            <a:b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kriterija najniže cijene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Transparentan kriterij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Smanjuje uticaj ljudskog faktora, a time i mogućnost greške i zloupotrebe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Jednostavno poređenje ponuda, odnosno cijena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Zanemaruje dugoročne troškove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0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981</Words>
  <Application>Microsoft Office PowerPoint</Application>
  <PresentationFormat>On-screen Show (4:3)</PresentationFormat>
  <Paragraphs>210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Gill Sans MT</vt:lpstr>
      <vt:lpstr>Times</vt:lpstr>
      <vt:lpstr>Times New Roman</vt:lpstr>
      <vt:lpstr>Wingdings</vt:lpstr>
      <vt:lpstr>Office Theme</vt:lpstr>
      <vt:lpstr>PowerPoint Presentation</vt:lpstr>
      <vt:lpstr>Kriteriji za dodjelu ugovora</vt:lpstr>
      <vt:lpstr>Vrste kriterija za dodjelu ugovora</vt:lpstr>
      <vt:lpstr>Najniža cijena   </vt:lpstr>
      <vt:lpstr>Ekonomski najpovoljnija ponuda</vt:lpstr>
      <vt:lpstr>Mogući podkriteriji </vt:lpstr>
      <vt:lpstr>„Citati“</vt:lpstr>
      <vt:lpstr>Primjena kriterija u praksi</vt:lpstr>
      <vt:lpstr>Prednosti i nedostaci kriterija najniže cijene</vt:lpstr>
      <vt:lpstr>Prednosti i nedostaci  kriterija ekonomski najpovoljnije ponude</vt:lpstr>
      <vt:lpstr>Monitoring (Pogrešni kriteriji za dodjelu ugovora)</vt:lpstr>
      <vt:lpstr>Pitanje</vt:lpstr>
      <vt:lpstr>Metodologija vrednovanja</vt:lpstr>
      <vt:lpstr>Praktičan izračun</vt:lpstr>
      <vt:lpstr>Tabela vrednovanja</vt:lpstr>
      <vt:lpstr>Zaključak</vt:lpstr>
      <vt:lpstr>NABAVKA GORIVA Operativni trošak</vt:lpstr>
      <vt:lpstr>Praktičan izračun</vt:lpstr>
      <vt:lpstr>Tabela vrednovanja ponuda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Agency of Bosnia and Herzegovina</dc:title>
  <dc:creator>Dario</dc:creator>
  <cp:lastModifiedBy>Maja Kapetanović</cp:lastModifiedBy>
  <cp:revision>191</cp:revision>
  <dcterms:created xsi:type="dcterms:W3CDTF">2012-04-04T18:34:00Z</dcterms:created>
  <dcterms:modified xsi:type="dcterms:W3CDTF">2018-03-26T10:31:14Z</dcterms:modified>
</cp:coreProperties>
</file>