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8" r:id="rId4"/>
    <p:sldId id="272" r:id="rId5"/>
    <p:sldId id="275" r:id="rId6"/>
    <p:sldId id="276" r:id="rId7"/>
    <p:sldId id="266" r:id="rId8"/>
    <p:sldId id="260" r:id="rId9"/>
    <p:sldId id="261" r:id="rId10"/>
    <p:sldId id="278" r:id="rId11"/>
    <p:sldId id="270" r:id="rId12"/>
    <p:sldId id="271" r:id="rId13"/>
    <p:sldId id="258" r:id="rId14"/>
    <p:sldId id="264" r:id="rId15"/>
    <p:sldId id="273" r:id="rId16"/>
    <p:sldId id="274" r:id="rId17"/>
    <p:sldId id="277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40C64-F5F8-4CDC-B367-F866993E6C7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A2B07-A61D-4AAA-8AD9-D33C01562F1F}">
      <dgm:prSet phldrT="[Text]"/>
      <dgm:spPr/>
      <dgm:t>
        <a:bodyPr/>
        <a:lstStyle/>
        <a:p>
          <a:r>
            <a:rPr lang="bs-Latn-BA" dirty="0" smtClean="0"/>
            <a:t>Priroda prava</a:t>
          </a:r>
          <a:endParaRPr lang="en-US" dirty="0"/>
        </a:p>
      </dgm:t>
    </dgm:pt>
    <dgm:pt modelId="{965620A1-F1CE-4BA9-9200-1E6C0A7BFF84}" type="parTrans" cxnId="{FFD88942-6D1B-4775-8B78-72FF235AE5E6}">
      <dgm:prSet/>
      <dgm:spPr/>
      <dgm:t>
        <a:bodyPr/>
        <a:lstStyle/>
        <a:p>
          <a:endParaRPr lang="en-US"/>
        </a:p>
      </dgm:t>
    </dgm:pt>
    <dgm:pt modelId="{52D6745C-D544-4951-9429-9C0F228E75DA}" type="sibTrans" cxnId="{FFD88942-6D1B-4775-8B78-72FF235AE5E6}">
      <dgm:prSet/>
      <dgm:spPr/>
      <dgm:t>
        <a:bodyPr/>
        <a:lstStyle/>
        <a:p>
          <a:endParaRPr lang="en-US"/>
        </a:p>
      </dgm:t>
    </dgm:pt>
    <dgm:pt modelId="{3010027C-92B6-4429-A414-29B119AA2511}">
      <dgm:prSet phldrT="[Text]"/>
      <dgm:spPr/>
      <dgm:t>
        <a:bodyPr/>
        <a:lstStyle/>
        <a:p>
          <a:r>
            <a:rPr lang="en-US" dirty="0" err="1" smtClean="0"/>
            <a:t>državama</a:t>
          </a:r>
          <a:r>
            <a:rPr lang="en-US" dirty="0" smtClean="0"/>
            <a:t> se </a:t>
          </a:r>
          <a:r>
            <a:rPr lang="en-US" dirty="0" err="1" smtClean="0"/>
            <a:t>više</a:t>
          </a:r>
          <a:r>
            <a:rPr lang="en-US" dirty="0" smtClean="0"/>
            <a:t> </a:t>
          </a:r>
          <a:r>
            <a:rPr lang="en-US" dirty="0" err="1" smtClean="0"/>
            <a:t>slobode</a:t>
          </a:r>
          <a:r>
            <a:rPr lang="en-US" dirty="0" smtClean="0"/>
            <a:t> </a:t>
          </a:r>
          <a:r>
            <a:rPr lang="en-US" dirty="0" err="1" smtClean="0"/>
            <a:t>daje</a:t>
          </a:r>
          <a:r>
            <a:rPr lang="en-US" dirty="0" smtClean="0"/>
            <a:t> u </a:t>
          </a:r>
          <a:r>
            <a:rPr lang="en-US" dirty="0" err="1" smtClean="0"/>
            <a:t>socijalnom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ekonomskom</a:t>
          </a:r>
          <a:r>
            <a:rPr lang="en-US" dirty="0" smtClean="0"/>
            <a:t> </a:t>
          </a:r>
          <a:r>
            <a:rPr lang="en-US" dirty="0" err="1" smtClean="0"/>
            <a:t>području</a:t>
          </a:r>
          <a:r>
            <a:rPr lang="en-US" dirty="0" smtClean="0"/>
            <a:t>, </a:t>
          </a:r>
          <a:r>
            <a:rPr lang="en-US" dirty="0" err="1" smtClean="0"/>
            <a:t>dok</a:t>
          </a:r>
          <a:r>
            <a:rPr lang="en-US" dirty="0" smtClean="0"/>
            <a:t> je </a:t>
          </a:r>
          <a:r>
            <a:rPr lang="en-US" dirty="0" err="1" smtClean="0"/>
            <a:t>polje</a:t>
          </a:r>
          <a:r>
            <a:rPr lang="en-US" dirty="0" smtClean="0"/>
            <a:t> </a:t>
          </a:r>
          <a:r>
            <a:rPr lang="en-US" dirty="0" err="1" smtClean="0"/>
            <a:t>slobodne</a:t>
          </a:r>
          <a:r>
            <a:rPr lang="en-US" dirty="0" smtClean="0"/>
            <a:t> </a:t>
          </a:r>
          <a:r>
            <a:rPr lang="en-US" dirty="0" err="1" smtClean="0"/>
            <a:t>procjene</a:t>
          </a:r>
          <a:r>
            <a:rPr lang="en-US" dirty="0" smtClean="0"/>
            <a:t> </a:t>
          </a:r>
          <a:r>
            <a:rPr lang="en-US" dirty="0" err="1" smtClean="0"/>
            <a:t>veoma</a:t>
          </a:r>
          <a:r>
            <a:rPr lang="en-US" dirty="0" smtClean="0"/>
            <a:t> </a:t>
          </a:r>
          <a:r>
            <a:rPr lang="en-US" dirty="0" err="1" smtClean="0"/>
            <a:t>usko</a:t>
          </a:r>
          <a:r>
            <a:rPr lang="en-US" dirty="0" smtClean="0"/>
            <a:t> </a:t>
          </a:r>
          <a:r>
            <a:rPr lang="en-US" dirty="0" err="1" smtClean="0"/>
            <a:t>kada</a:t>
          </a:r>
          <a:r>
            <a:rPr lang="en-US" dirty="0" smtClean="0"/>
            <a:t> je </a:t>
          </a:r>
          <a:r>
            <a:rPr lang="en-US" dirty="0" err="1" smtClean="0"/>
            <a:t>riječ</a:t>
          </a:r>
          <a:r>
            <a:rPr lang="en-US" dirty="0" smtClean="0"/>
            <a:t> o </a:t>
          </a:r>
          <a:r>
            <a:rPr lang="en-US" dirty="0" err="1" smtClean="0"/>
            <a:t>osnovnim</a:t>
          </a:r>
          <a:r>
            <a:rPr lang="en-US" dirty="0" smtClean="0"/>
            <a:t> </a:t>
          </a:r>
          <a:r>
            <a:rPr lang="en-US" dirty="0" err="1" smtClean="0"/>
            <a:t>pravima</a:t>
          </a:r>
          <a:r>
            <a:rPr lang="en-US" dirty="0" smtClean="0"/>
            <a:t>;</a:t>
          </a:r>
          <a:endParaRPr lang="en-US" dirty="0"/>
        </a:p>
      </dgm:t>
    </dgm:pt>
    <dgm:pt modelId="{1BDF5798-2B98-41D6-8378-D4E000273E7A}" type="parTrans" cxnId="{1108D059-AF0E-4B40-B524-22BF80E115BD}">
      <dgm:prSet/>
      <dgm:spPr/>
      <dgm:t>
        <a:bodyPr/>
        <a:lstStyle/>
        <a:p>
          <a:endParaRPr lang="en-US"/>
        </a:p>
      </dgm:t>
    </dgm:pt>
    <dgm:pt modelId="{B91824A1-72DD-41E2-B57F-D0EDB4A738B9}" type="sibTrans" cxnId="{1108D059-AF0E-4B40-B524-22BF80E115BD}">
      <dgm:prSet/>
      <dgm:spPr/>
      <dgm:t>
        <a:bodyPr/>
        <a:lstStyle/>
        <a:p>
          <a:endParaRPr lang="en-US"/>
        </a:p>
      </dgm:t>
    </dgm:pt>
    <dgm:pt modelId="{2909AFA8-1DF4-46DC-84E7-8F0399C9EB34}">
      <dgm:prSet phldrT="[Text]"/>
      <dgm:spPr/>
      <dgm:t>
        <a:bodyPr/>
        <a:lstStyle/>
        <a:p>
          <a:r>
            <a:rPr lang="bs-Latn-BA" dirty="0" smtClean="0"/>
            <a:t>Stepen miješanja</a:t>
          </a:r>
          <a:endParaRPr lang="en-US" dirty="0"/>
        </a:p>
      </dgm:t>
    </dgm:pt>
    <dgm:pt modelId="{DB5C2B7A-1D6A-49C8-8E33-5289661C5FFC}" type="parTrans" cxnId="{5396B428-4259-4F54-B70F-2AE195406E1A}">
      <dgm:prSet/>
      <dgm:spPr/>
      <dgm:t>
        <a:bodyPr/>
        <a:lstStyle/>
        <a:p>
          <a:endParaRPr lang="en-US"/>
        </a:p>
      </dgm:t>
    </dgm:pt>
    <dgm:pt modelId="{C92309E7-FCE7-4210-BE88-EF3F85933059}" type="sibTrans" cxnId="{5396B428-4259-4F54-B70F-2AE195406E1A}">
      <dgm:prSet/>
      <dgm:spPr/>
      <dgm:t>
        <a:bodyPr/>
        <a:lstStyle/>
        <a:p>
          <a:endParaRPr lang="en-US"/>
        </a:p>
      </dgm:t>
    </dgm:pt>
    <dgm:pt modelId="{DB28E17E-DFD8-486B-BE5A-6B0F3CCDBDA0}">
      <dgm:prSet phldrT="[Text]"/>
      <dgm:spPr/>
      <dgm:t>
        <a:bodyPr/>
        <a:lstStyle/>
        <a:p>
          <a:r>
            <a:rPr lang="bs-Latn-BA" dirty="0" smtClean="0"/>
            <a:t>Je li neko pravo ograničeno i u kojoj mjeri ili je potpuno uskraćeno</a:t>
          </a:r>
          <a:endParaRPr lang="en-US" dirty="0"/>
        </a:p>
      </dgm:t>
    </dgm:pt>
    <dgm:pt modelId="{07798084-1806-49DD-9AB5-FBBE1020C36B}" type="parTrans" cxnId="{FCDFB1A8-EB88-4123-8F54-3615879C9A4F}">
      <dgm:prSet/>
      <dgm:spPr/>
      <dgm:t>
        <a:bodyPr/>
        <a:lstStyle/>
        <a:p>
          <a:endParaRPr lang="en-US"/>
        </a:p>
      </dgm:t>
    </dgm:pt>
    <dgm:pt modelId="{2C0AE459-E1DC-41CC-A99E-03BD73366D5B}" type="sibTrans" cxnId="{FCDFB1A8-EB88-4123-8F54-3615879C9A4F}">
      <dgm:prSet/>
      <dgm:spPr/>
      <dgm:t>
        <a:bodyPr/>
        <a:lstStyle/>
        <a:p>
          <a:endParaRPr lang="en-US"/>
        </a:p>
      </dgm:t>
    </dgm:pt>
    <dgm:pt modelId="{A0718FCC-F132-4D73-BED8-5E804484B4A8}">
      <dgm:prSet phldrT="[Text]"/>
      <dgm:spPr/>
      <dgm:t>
        <a:bodyPr/>
        <a:lstStyle/>
        <a:p>
          <a:r>
            <a:rPr lang="bs-Latn-BA" dirty="0" smtClean="0"/>
            <a:t>Javni interes</a:t>
          </a:r>
          <a:endParaRPr lang="en-US" dirty="0"/>
        </a:p>
      </dgm:t>
    </dgm:pt>
    <dgm:pt modelId="{38F48310-27DA-4E08-A16A-0E084ECDBC68}" type="parTrans" cxnId="{99DBA95E-4895-498F-AF67-835DA3B351EF}">
      <dgm:prSet/>
      <dgm:spPr/>
      <dgm:t>
        <a:bodyPr/>
        <a:lstStyle/>
        <a:p>
          <a:endParaRPr lang="en-US"/>
        </a:p>
      </dgm:t>
    </dgm:pt>
    <dgm:pt modelId="{906AAF6D-6FBA-4FE2-9860-4991F268C78C}" type="sibTrans" cxnId="{99DBA95E-4895-498F-AF67-835DA3B351EF}">
      <dgm:prSet/>
      <dgm:spPr/>
      <dgm:t>
        <a:bodyPr/>
        <a:lstStyle/>
        <a:p>
          <a:endParaRPr lang="en-US"/>
        </a:p>
      </dgm:t>
    </dgm:pt>
    <dgm:pt modelId="{2817DC39-5DCF-4145-B36B-95CF546864C1}">
      <dgm:prSet phldrT="[Text]"/>
      <dgm:spPr/>
      <dgm:t>
        <a:bodyPr/>
        <a:lstStyle/>
        <a:p>
          <a:r>
            <a:rPr lang="bs-Latn-BA" dirty="0" smtClean="0"/>
            <a:t>Spolna i rasna diskriminacija, ili diskriminacija po osnovu seksualne orjentacije imaju snažan javni interes</a:t>
          </a:r>
          <a:endParaRPr lang="en-US" dirty="0"/>
        </a:p>
      </dgm:t>
    </dgm:pt>
    <dgm:pt modelId="{D79723E7-CA28-4431-A8DE-2B199E7F360D}" type="parTrans" cxnId="{B4952FF7-090D-410F-BC28-DA9804B19EAD}">
      <dgm:prSet/>
      <dgm:spPr/>
      <dgm:t>
        <a:bodyPr/>
        <a:lstStyle/>
        <a:p>
          <a:endParaRPr lang="en-US"/>
        </a:p>
      </dgm:t>
    </dgm:pt>
    <dgm:pt modelId="{2FE98FB1-352B-41DF-8C6A-2C46BC4FFF24}" type="sibTrans" cxnId="{B4952FF7-090D-410F-BC28-DA9804B19EAD}">
      <dgm:prSet/>
      <dgm:spPr/>
      <dgm:t>
        <a:bodyPr/>
        <a:lstStyle/>
        <a:p>
          <a:endParaRPr lang="en-US"/>
        </a:p>
      </dgm:t>
    </dgm:pt>
    <dgm:pt modelId="{065EF671-103B-474E-9866-A4A342E5E301}" type="pres">
      <dgm:prSet presAssocID="{ECD40C64-F5F8-4CDC-B367-F866993E6C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20A3C-6CF0-4AAD-876D-B2013D0C17AC}" type="pres">
      <dgm:prSet presAssocID="{44AA2B07-A61D-4AAA-8AD9-D33C01562F1F}" presName="composite" presStyleCnt="0"/>
      <dgm:spPr/>
    </dgm:pt>
    <dgm:pt modelId="{B0009A5E-76A4-4031-B910-7A6214C162FD}" type="pres">
      <dgm:prSet presAssocID="{44AA2B07-A61D-4AAA-8AD9-D33C01562F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73A80-DE15-4534-B4A1-13AD1753FEE2}" type="pres">
      <dgm:prSet presAssocID="{44AA2B07-A61D-4AAA-8AD9-D33C01562F1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99DF-34B3-4879-920C-EDB6361B9CB5}" type="pres">
      <dgm:prSet presAssocID="{52D6745C-D544-4951-9429-9C0F228E75DA}" presName="space" presStyleCnt="0"/>
      <dgm:spPr/>
    </dgm:pt>
    <dgm:pt modelId="{001E459F-C953-4336-A1A3-1B35E6450A95}" type="pres">
      <dgm:prSet presAssocID="{2909AFA8-1DF4-46DC-84E7-8F0399C9EB34}" presName="composite" presStyleCnt="0"/>
      <dgm:spPr/>
    </dgm:pt>
    <dgm:pt modelId="{B07D052D-5D9D-4025-BFFD-B3DC56E891CB}" type="pres">
      <dgm:prSet presAssocID="{2909AFA8-1DF4-46DC-84E7-8F0399C9EB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7CBF6-48A5-494E-A0FE-C7B3D0616FE2}" type="pres">
      <dgm:prSet presAssocID="{2909AFA8-1DF4-46DC-84E7-8F0399C9EB3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BEEDA-4AF8-4ACD-A378-A0BA6C5A0BCE}" type="pres">
      <dgm:prSet presAssocID="{C92309E7-FCE7-4210-BE88-EF3F85933059}" presName="space" presStyleCnt="0"/>
      <dgm:spPr/>
    </dgm:pt>
    <dgm:pt modelId="{BC847FA4-622E-4F26-9C4E-9F606FFE2E94}" type="pres">
      <dgm:prSet presAssocID="{A0718FCC-F132-4D73-BED8-5E804484B4A8}" presName="composite" presStyleCnt="0"/>
      <dgm:spPr/>
    </dgm:pt>
    <dgm:pt modelId="{3809F35B-DA37-4D4B-812A-EB2CAF3591D0}" type="pres">
      <dgm:prSet presAssocID="{A0718FCC-F132-4D73-BED8-5E804484B4A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77AA1-1B6C-4CE5-BFE4-D11C3A8C8C88}" type="pres">
      <dgm:prSet presAssocID="{A0718FCC-F132-4D73-BED8-5E804484B4A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FBB462-5254-4097-9A42-1EDCF3195F57}" type="presOf" srcId="{ECD40C64-F5F8-4CDC-B367-F866993E6C75}" destId="{065EF671-103B-474E-9866-A4A342E5E301}" srcOrd="0" destOrd="0" presId="urn:microsoft.com/office/officeart/2005/8/layout/hList1"/>
    <dgm:cxn modelId="{5396B428-4259-4F54-B70F-2AE195406E1A}" srcId="{ECD40C64-F5F8-4CDC-B367-F866993E6C75}" destId="{2909AFA8-1DF4-46DC-84E7-8F0399C9EB34}" srcOrd="1" destOrd="0" parTransId="{DB5C2B7A-1D6A-49C8-8E33-5289661C5FFC}" sibTransId="{C92309E7-FCE7-4210-BE88-EF3F85933059}"/>
    <dgm:cxn modelId="{080DC849-F67E-4EFD-86A2-F1D82DB1A56E}" type="presOf" srcId="{DB28E17E-DFD8-486B-BE5A-6B0F3CCDBDA0}" destId="{1CE7CBF6-48A5-494E-A0FE-C7B3D0616FE2}" srcOrd="0" destOrd="0" presId="urn:microsoft.com/office/officeart/2005/8/layout/hList1"/>
    <dgm:cxn modelId="{B3F8A152-9997-4E05-A7A6-0A1098BB7CA0}" type="presOf" srcId="{2817DC39-5DCF-4145-B36B-95CF546864C1}" destId="{82377AA1-1B6C-4CE5-BFE4-D11C3A8C8C88}" srcOrd="0" destOrd="0" presId="urn:microsoft.com/office/officeart/2005/8/layout/hList1"/>
    <dgm:cxn modelId="{8FD021D6-5596-42BE-8113-BB03620158EC}" type="presOf" srcId="{A0718FCC-F132-4D73-BED8-5E804484B4A8}" destId="{3809F35B-DA37-4D4B-812A-EB2CAF3591D0}" srcOrd="0" destOrd="0" presId="urn:microsoft.com/office/officeart/2005/8/layout/hList1"/>
    <dgm:cxn modelId="{03F2818D-6BD1-4BCE-A987-41992972FAE0}" type="presOf" srcId="{2909AFA8-1DF4-46DC-84E7-8F0399C9EB34}" destId="{B07D052D-5D9D-4025-BFFD-B3DC56E891CB}" srcOrd="0" destOrd="0" presId="urn:microsoft.com/office/officeart/2005/8/layout/hList1"/>
    <dgm:cxn modelId="{99DBA95E-4895-498F-AF67-835DA3B351EF}" srcId="{ECD40C64-F5F8-4CDC-B367-F866993E6C75}" destId="{A0718FCC-F132-4D73-BED8-5E804484B4A8}" srcOrd="2" destOrd="0" parTransId="{38F48310-27DA-4E08-A16A-0E084ECDBC68}" sibTransId="{906AAF6D-6FBA-4FE2-9860-4991F268C78C}"/>
    <dgm:cxn modelId="{FCDFB1A8-EB88-4123-8F54-3615879C9A4F}" srcId="{2909AFA8-1DF4-46DC-84E7-8F0399C9EB34}" destId="{DB28E17E-DFD8-486B-BE5A-6B0F3CCDBDA0}" srcOrd="0" destOrd="0" parTransId="{07798084-1806-49DD-9AB5-FBBE1020C36B}" sibTransId="{2C0AE459-E1DC-41CC-A99E-03BD73366D5B}"/>
    <dgm:cxn modelId="{B879762C-BE19-48F8-858B-F1F65326A548}" type="presOf" srcId="{44AA2B07-A61D-4AAA-8AD9-D33C01562F1F}" destId="{B0009A5E-76A4-4031-B910-7A6214C162FD}" srcOrd="0" destOrd="0" presId="urn:microsoft.com/office/officeart/2005/8/layout/hList1"/>
    <dgm:cxn modelId="{FFD88942-6D1B-4775-8B78-72FF235AE5E6}" srcId="{ECD40C64-F5F8-4CDC-B367-F866993E6C75}" destId="{44AA2B07-A61D-4AAA-8AD9-D33C01562F1F}" srcOrd="0" destOrd="0" parTransId="{965620A1-F1CE-4BA9-9200-1E6C0A7BFF84}" sibTransId="{52D6745C-D544-4951-9429-9C0F228E75DA}"/>
    <dgm:cxn modelId="{B4952FF7-090D-410F-BC28-DA9804B19EAD}" srcId="{A0718FCC-F132-4D73-BED8-5E804484B4A8}" destId="{2817DC39-5DCF-4145-B36B-95CF546864C1}" srcOrd="0" destOrd="0" parTransId="{D79723E7-CA28-4431-A8DE-2B199E7F360D}" sibTransId="{2FE98FB1-352B-41DF-8C6A-2C46BC4FFF24}"/>
    <dgm:cxn modelId="{7B4D4AB2-BEB6-418A-9FE9-E772E734D13A}" type="presOf" srcId="{3010027C-92B6-4429-A414-29B119AA2511}" destId="{31173A80-DE15-4534-B4A1-13AD1753FEE2}" srcOrd="0" destOrd="0" presId="urn:microsoft.com/office/officeart/2005/8/layout/hList1"/>
    <dgm:cxn modelId="{1108D059-AF0E-4B40-B524-22BF80E115BD}" srcId="{44AA2B07-A61D-4AAA-8AD9-D33C01562F1F}" destId="{3010027C-92B6-4429-A414-29B119AA2511}" srcOrd="0" destOrd="0" parTransId="{1BDF5798-2B98-41D6-8378-D4E000273E7A}" sibTransId="{B91824A1-72DD-41E2-B57F-D0EDB4A738B9}"/>
    <dgm:cxn modelId="{EAB50FC0-6358-4D5A-93D7-6D3F3065A2C2}" type="presParOf" srcId="{065EF671-103B-474E-9866-A4A342E5E301}" destId="{D5120A3C-6CF0-4AAD-876D-B2013D0C17AC}" srcOrd="0" destOrd="0" presId="urn:microsoft.com/office/officeart/2005/8/layout/hList1"/>
    <dgm:cxn modelId="{FE241E7D-9676-40F2-B51B-5D0F1834C371}" type="presParOf" srcId="{D5120A3C-6CF0-4AAD-876D-B2013D0C17AC}" destId="{B0009A5E-76A4-4031-B910-7A6214C162FD}" srcOrd="0" destOrd="0" presId="urn:microsoft.com/office/officeart/2005/8/layout/hList1"/>
    <dgm:cxn modelId="{5679CB5A-DCB6-4C53-B2C9-C24218D1F12E}" type="presParOf" srcId="{D5120A3C-6CF0-4AAD-876D-B2013D0C17AC}" destId="{31173A80-DE15-4534-B4A1-13AD1753FEE2}" srcOrd="1" destOrd="0" presId="urn:microsoft.com/office/officeart/2005/8/layout/hList1"/>
    <dgm:cxn modelId="{BEC2B920-C426-407A-AA72-3F18CA527D53}" type="presParOf" srcId="{065EF671-103B-474E-9866-A4A342E5E301}" destId="{609E99DF-34B3-4879-920C-EDB6361B9CB5}" srcOrd="1" destOrd="0" presId="urn:microsoft.com/office/officeart/2005/8/layout/hList1"/>
    <dgm:cxn modelId="{D0397445-CABA-4665-9644-D93C23676E79}" type="presParOf" srcId="{065EF671-103B-474E-9866-A4A342E5E301}" destId="{001E459F-C953-4336-A1A3-1B35E6450A95}" srcOrd="2" destOrd="0" presId="urn:microsoft.com/office/officeart/2005/8/layout/hList1"/>
    <dgm:cxn modelId="{0154F276-D3E2-4909-B535-20E77C0495FD}" type="presParOf" srcId="{001E459F-C953-4336-A1A3-1B35E6450A95}" destId="{B07D052D-5D9D-4025-BFFD-B3DC56E891CB}" srcOrd="0" destOrd="0" presId="urn:microsoft.com/office/officeart/2005/8/layout/hList1"/>
    <dgm:cxn modelId="{E73D22E6-FFDF-4988-B287-09045481E7E2}" type="presParOf" srcId="{001E459F-C953-4336-A1A3-1B35E6450A95}" destId="{1CE7CBF6-48A5-494E-A0FE-C7B3D0616FE2}" srcOrd="1" destOrd="0" presId="urn:microsoft.com/office/officeart/2005/8/layout/hList1"/>
    <dgm:cxn modelId="{DE92078C-CF58-4ABD-87C7-EEE735A4815E}" type="presParOf" srcId="{065EF671-103B-474E-9866-A4A342E5E301}" destId="{F2DBEEDA-4AF8-4ACD-A378-A0BA6C5A0BCE}" srcOrd="3" destOrd="0" presId="urn:microsoft.com/office/officeart/2005/8/layout/hList1"/>
    <dgm:cxn modelId="{52417B85-CA3E-4D07-85F8-85074B8B6E30}" type="presParOf" srcId="{065EF671-103B-474E-9866-A4A342E5E301}" destId="{BC847FA4-622E-4F26-9C4E-9F606FFE2E94}" srcOrd="4" destOrd="0" presId="urn:microsoft.com/office/officeart/2005/8/layout/hList1"/>
    <dgm:cxn modelId="{57C7F3C4-5D95-47A6-8873-DAC5704C977A}" type="presParOf" srcId="{BC847FA4-622E-4F26-9C4E-9F606FFE2E94}" destId="{3809F35B-DA37-4D4B-812A-EB2CAF3591D0}" srcOrd="0" destOrd="0" presId="urn:microsoft.com/office/officeart/2005/8/layout/hList1"/>
    <dgm:cxn modelId="{C617E3E8-E736-4142-87C5-40008EF929D3}" type="presParOf" srcId="{BC847FA4-622E-4F26-9C4E-9F606FFE2E94}" destId="{82377AA1-1B6C-4CE5-BFE4-D11C3A8C8C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4654-7D5F-4BD9-9B5E-D4C8DF786393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387A3-8D5D-4D2B-836F-B08B8075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87A3-8D5D-4D2B-836F-B08B807519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87A3-8D5D-4D2B-836F-B08B807519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87A3-8D5D-4D2B-836F-B08B807519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6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87A3-8D5D-4D2B-836F-B08B807519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4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87A3-8D5D-4D2B-836F-B08B807519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87A3-8D5D-4D2B-836F-B08B807519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dirty="0" smtClean="0"/>
              <a:t>Ka</a:t>
            </a:r>
            <a:r>
              <a:rPr lang="en-US" dirty="0" smtClean="0"/>
              <a:t>da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bs-Latn-BA" dirty="0" smtClean="0"/>
              <a:t> </a:t>
            </a:r>
            <a:r>
              <a:rPr lang="en-US" dirty="0" err="1" smtClean="0"/>
              <a:t>postizanje</a:t>
            </a:r>
            <a:r>
              <a:rPr lang="en-US" dirty="0" smtClean="0"/>
              <a:t> </a:t>
            </a:r>
            <a:r>
              <a:rPr lang="en-US" dirty="0" err="1" smtClean="0"/>
              <a:t>cilja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bi </a:t>
            </a:r>
            <a:r>
              <a:rPr lang="en-US" dirty="0" err="1" smtClean="0"/>
              <a:t>manje</a:t>
            </a:r>
            <a:r>
              <a:rPr lang="bs-Latn-BA" dirty="0" smtClean="0"/>
              <a:t> </a:t>
            </a:r>
            <a:r>
              <a:rPr lang="en-US" dirty="0" err="1" smtClean="0"/>
              <a:t>zadirao</a:t>
            </a:r>
            <a:r>
              <a:rPr lang="en-US" dirty="0" smtClean="0"/>
              <a:t> u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jednako</a:t>
            </a:r>
            <a:r>
              <a:rPr lang="bs-Latn-BA" dirty="0" smtClean="0"/>
              <a:t> </a:t>
            </a:r>
            <a:r>
              <a:rPr lang="en-US" dirty="0" err="1" smtClean="0"/>
              <a:t>postupanje</a:t>
            </a:r>
            <a:r>
              <a:rPr lang="en-US" dirty="0" smtClean="0"/>
              <a:t>.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riječima</a:t>
            </a:r>
            <a:r>
              <a:rPr lang="en-US" dirty="0" smtClean="0"/>
              <a:t>,</a:t>
            </a:r>
            <a:r>
              <a:rPr lang="bs-Latn-BA" dirty="0" smtClean="0"/>
              <a:t> </a:t>
            </a:r>
            <a:r>
              <a:rPr lang="en-US" dirty="0" smtClean="0"/>
              <a:t>da je </a:t>
            </a:r>
            <a:r>
              <a:rPr lang="en-US" dirty="0" err="1" smtClean="0"/>
              <a:t>stavljanje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r>
              <a:rPr lang="bs-Latn-BA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nepovoljan</a:t>
            </a:r>
            <a:r>
              <a:rPr lang="en-US" dirty="0" smtClean="0"/>
              <a:t> </a:t>
            </a:r>
            <a:r>
              <a:rPr lang="en-US" dirty="0" err="1" smtClean="0"/>
              <a:t>položaj</a:t>
            </a:r>
            <a:r>
              <a:rPr lang="en-US" dirty="0" smtClean="0"/>
              <a:t> </a:t>
            </a:r>
            <a:r>
              <a:rPr lang="en-US" dirty="0" err="1" smtClean="0"/>
              <a:t>najmanja</a:t>
            </a:r>
            <a:r>
              <a:rPr lang="bs-Latn-BA" dirty="0" smtClean="0"/>
              <a:t> </a:t>
            </a:r>
            <a:r>
              <a:rPr lang="en-US" dirty="0" err="1" smtClean="0"/>
              <a:t>moguća</a:t>
            </a:r>
            <a:r>
              <a:rPr lang="en-US" dirty="0" smtClean="0"/>
              <a:t> </a:t>
            </a:r>
            <a:r>
              <a:rPr lang="en-US" dirty="0" err="1" smtClean="0"/>
              <a:t>šteta</a:t>
            </a:r>
            <a:r>
              <a:rPr lang="en-US" dirty="0" smtClean="0"/>
              <a:t> </a:t>
            </a:r>
            <a:r>
              <a:rPr lang="en-US" dirty="0" err="1" smtClean="0"/>
              <a:t>nužna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bs-Latn-BA" dirty="0" smtClean="0"/>
              <a:t> </a:t>
            </a:r>
            <a:r>
              <a:rPr lang="en-US" dirty="0" err="1" smtClean="0"/>
              <a:t>postizanje</a:t>
            </a:r>
            <a:r>
              <a:rPr lang="en-US" dirty="0" smtClean="0"/>
              <a:t> </a:t>
            </a:r>
            <a:r>
              <a:rPr lang="bs-Latn-BA" dirty="0" smtClean="0"/>
              <a:t>ž</a:t>
            </a:r>
            <a:r>
              <a:rPr lang="en-US" dirty="0" err="1" smtClean="0"/>
              <a:t>eljenog</a:t>
            </a:r>
            <a:r>
              <a:rPr lang="en-US" dirty="0" smtClean="0"/>
              <a:t> </a:t>
            </a:r>
            <a:r>
              <a:rPr lang="en-US" dirty="0" err="1" smtClean="0"/>
              <a:t>cilja</a:t>
            </a:r>
            <a:r>
              <a:rPr lang="en-US" dirty="0" smtClean="0"/>
              <a:t>,</a:t>
            </a:r>
            <a:r>
              <a:rPr lang="bs-Latn-BA" dirty="0" smtClean="0"/>
              <a:t> </a:t>
            </a:r>
            <a:r>
              <a:rPr lang="en-US" dirty="0" smtClean="0"/>
              <a:t>da je </a:t>
            </a:r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želi</a:t>
            </a:r>
            <a:r>
              <a:rPr lang="en-US" dirty="0" smtClean="0"/>
              <a:t> </a:t>
            </a:r>
            <a:r>
              <a:rPr lang="en-US" dirty="0" err="1" smtClean="0"/>
              <a:t>postići</a:t>
            </a:r>
            <a:r>
              <a:rPr lang="bs-Latn-BA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</a:t>
            </a:r>
            <a:r>
              <a:rPr lang="en-US" dirty="0" err="1" smtClean="0"/>
              <a:t>važan</a:t>
            </a:r>
            <a:r>
              <a:rPr lang="en-US" dirty="0" smtClean="0"/>
              <a:t> da bi </a:t>
            </a:r>
            <a:r>
              <a:rPr lang="en-US" dirty="0" err="1" smtClean="0"/>
              <a:t>opravdao</a:t>
            </a:r>
            <a:r>
              <a:rPr lang="bs-Latn-BA" dirty="0" smtClean="0"/>
              <a:t> </a:t>
            </a:r>
            <a:r>
              <a:rPr lang="en-US" dirty="0" err="1" smtClean="0"/>
              <a:t>takvo</a:t>
            </a:r>
            <a:r>
              <a:rPr lang="en-US" dirty="0" smtClean="0"/>
              <a:t> </a:t>
            </a:r>
            <a:r>
              <a:rPr lang="en-US" dirty="0" err="1" smtClean="0"/>
              <a:t>zadiranje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87A3-8D5D-4D2B-836F-B08B807519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8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8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9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6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9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1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EA965D1-3573-446B-B0E5-5CB25F013D7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287C2AB-3376-454A-B0FF-4D9BFC57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Faktori diskriminacije kroz praksu ESLJP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s-Latn-BA" dirty="0" smtClean="0"/>
              <a:t>Sevima Sali-Terzić</a:t>
            </a:r>
          </a:p>
          <a:p>
            <a:endParaRPr lang="bs-Latn-BA" dirty="0"/>
          </a:p>
          <a:p>
            <a:r>
              <a:rPr lang="bs-Latn-BA" dirty="0" smtClean="0"/>
              <a:t>Mart 2017.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69" y="527654"/>
            <a:ext cx="3367421" cy="17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s-Latn-BA" dirty="0" smtClean="0"/>
          </a:p>
          <a:p>
            <a:pPr marL="0" indent="0" algn="ctr">
              <a:buNone/>
            </a:pPr>
            <a:endParaRPr lang="bs-Latn-BA" dirty="0"/>
          </a:p>
          <a:p>
            <a:pPr marL="0" indent="0" algn="ctr">
              <a:buNone/>
            </a:pPr>
            <a:endParaRPr lang="bs-Latn-BA" dirty="0" smtClean="0"/>
          </a:p>
          <a:p>
            <a:pPr marL="0" indent="0" algn="ctr">
              <a:buNone/>
            </a:pPr>
            <a:r>
              <a:rPr lang="bs-Latn-BA" sz="5400" dirty="0" smtClean="0"/>
              <a:t>Hvala na pažnji!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091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Nepovoljno postupanje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85624"/>
          </a:xfrm>
        </p:spPr>
        <p:txBody>
          <a:bodyPr>
            <a:normAutofit fontScale="92500" lnSpcReduction="10000"/>
          </a:bodyPr>
          <a:lstStyle/>
          <a:p>
            <a:r>
              <a:rPr lang="bs-Latn-BA" dirty="0" smtClean="0"/>
              <a:t>U</a:t>
            </a:r>
            <a:r>
              <a:rPr lang="en-US" dirty="0" err="1" smtClean="0"/>
              <a:t>skraćivanje</a:t>
            </a:r>
            <a:r>
              <a:rPr lang="en-US" dirty="0" smtClean="0"/>
              <a:t> </a:t>
            </a:r>
            <a:r>
              <a:rPr lang="en-US" dirty="0" err="1"/>
              <a:t>ulaska</a:t>
            </a:r>
            <a:r>
              <a:rPr lang="en-US" dirty="0"/>
              <a:t> u </a:t>
            </a:r>
            <a:r>
              <a:rPr lang="en-US" dirty="0" err="1"/>
              <a:t>restoran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trgovinu</a:t>
            </a:r>
            <a:r>
              <a:rPr lang="en-US" dirty="0"/>
              <a:t>, </a:t>
            </a:r>
            <a:endParaRPr lang="bs-Latn-BA" dirty="0" smtClean="0"/>
          </a:p>
          <a:p>
            <a:r>
              <a:rPr lang="en-US" dirty="0" err="1" smtClean="0"/>
              <a:t>primanje</a:t>
            </a:r>
            <a:r>
              <a:rPr lang="en-US" dirty="0" smtClean="0"/>
              <a:t> </a:t>
            </a:r>
            <a:r>
              <a:rPr lang="en-US" dirty="0" err="1"/>
              <a:t>niže</a:t>
            </a:r>
            <a:r>
              <a:rPr lang="en-US" dirty="0"/>
              <a:t> </a:t>
            </a:r>
            <a:r>
              <a:rPr lang="bs-Latn-BA" dirty="0" smtClean="0"/>
              <a:t>penzije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 smtClean="0"/>
              <a:t>plaće</a:t>
            </a:r>
            <a:r>
              <a:rPr lang="en-US" dirty="0" smtClean="0"/>
              <a:t>,</a:t>
            </a:r>
            <a:endParaRPr lang="bs-Latn-BA" dirty="0" smtClean="0"/>
          </a:p>
          <a:p>
            <a:r>
              <a:rPr lang="en-US" dirty="0" err="1" smtClean="0"/>
              <a:t>verbalno</a:t>
            </a:r>
            <a:r>
              <a:rPr lang="en-US" dirty="0" smtClean="0"/>
              <a:t> </a:t>
            </a:r>
            <a:r>
              <a:rPr lang="en-US" dirty="0" err="1"/>
              <a:t>vrijeđanje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nasilje</a:t>
            </a:r>
            <a:r>
              <a:rPr lang="en-US" dirty="0"/>
              <a:t>, </a:t>
            </a:r>
            <a:endParaRPr lang="bs-Latn-BA" dirty="0" smtClean="0"/>
          </a:p>
          <a:p>
            <a:r>
              <a:rPr lang="en-US" dirty="0" err="1" smtClean="0"/>
              <a:t>uskraćivanje</a:t>
            </a:r>
            <a:r>
              <a:rPr lang="en-US" dirty="0" smtClean="0"/>
              <a:t> </a:t>
            </a:r>
            <a:r>
              <a:rPr lang="en-US" dirty="0" err="1"/>
              <a:t>prolaska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kontrolnu</a:t>
            </a:r>
            <a:r>
              <a:rPr lang="en-US" dirty="0"/>
              <a:t> </a:t>
            </a:r>
            <a:r>
              <a:rPr lang="en-US" dirty="0" err="1"/>
              <a:t>točku</a:t>
            </a:r>
            <a:r>
              <a:rPr lang="en-US" dirty="0"/>
              <a:t>, </a:t>
            </a:r>
            <a:endParaRPr lang="bs-Latn-BA" dirty="0" smtClean="0"/>
          </a:p>
          <a:p>
            <a:r>
              <a:rPr lang="en-US" dirty="0" err="1" smtClean="0"/>
              <a:t>viša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 smtClean="0"/>
              <a:t>niža</a:t>
            </a:r>
            <a:r>
              <a:rPr lang="bs-Latn-BA" dirty="0" smtClean="0"/>
              <a:t> </a:t>
            </a:r>
            <a:r>
              <a:rPr lang="en-US" dirty="0" err="1" smtClean="0"/>
              <a:t>dob</a:t>
            </a:r>
            <a:r>
              <a:rPr lang="en-US" dirty="0" smtClean="0"/>
              <a:t> </a:t>
            </a:r>
            <a:r>
              <a:rPr lang="bs-Latn-BA" dirty="0" smtClean="0"/>
              <a:t>penzionisanja</a:t>
            </a:r>
            <a:r>
              <a:rPr lang="en-US" dirty="0" smtClean="0"/>
              <a:t>, </a:t>
            </a:r>
            <a:endParaRPr lang="bs-Latn-BA" dirty="0" smtClean="0"/>
          </a:p>
          <a:p>
            <a:r>
              <a:rPr lang="en-US" dirty="0" err="1" smtClean="0"/>
              <a:t>nemogućnost</a:t>
            </a:r>
            <a:r>
              <a:rPr lang="en-US" dirty="0" smtClean="0"/>
              <a:t> </a:t>
            </a:r>
            <a:r>
              <a:rPr lang="en-US" dirty="0" err="1"/>
              <a:t>odabira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zvanja</a:t>
            </a:r>
            <a:r>
              <a:rPr lang="en-US" dirty="0"/>
              <a:t>, </a:t>
            </a:r>
            <a:endParaRPr lang="bs-Latn-BA" dirty="0" smtClean="0"/>
          </a:p>
          <a:p>
            <a:r>
              <a:rPr lang="en-US" dirty="0" err="1" smtClean="0"/>
              <a:t>nemogućnost</a:t>
            </a:r>
            <a:r>
              <a:rPr lang="en-US" dirty="0" smtClean="0"/>
              <a:t> </a:t>
            </a:r>
            <a:r>
              <a:rPr lang="en-US" dirty="0" err="1" smtClean="0"/>
              <a:t>ostvarenja</a:t>
            </a:r>
            <a:r>
              <a:rPr lang="bs-Latn-BA" dirty="0" smtClean="0"/>
              <a:t> </a:t>
            </a:r>
            <a:r>
              <a:rPr lang="en-US" dirty="0" err="1" smtClean="0"/>
              <a:t>prava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nasljedstvo</a:t>
            </a:r>
            <a:r>
              <a:rPr lang="en-US" dirty="0"/>
              <a:t>, </a:t>
            </a:r>
            <a:endParaRPr lang="bs-Latn-BA" dirty="0" smtClean="0"/>
          </a:p>
          <a:p>
            <a:r>
              <a:rPr lang="en-US" dirty="0" err="1" smtClean="0"/>
              <a:t>isključenost</a:t>
            </a:r>
            <a:r>
              <a:rPr lang="en-US" dirty="0" smtClean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državnog</a:t>
            </a:r>
            <a:r>
              <a:rPr lang="en-US" dirty="0"/>
              <a:t> </a:t>
            </a:r>
            <a:r>
              <a:rPr lang="en-US" dirty="0" err="1"/>
              <a:t>obrazovnog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bs-Latn-BA" dirty="0" smtClean="0"/>
              <a:t>istema</a:t>
            </a:r>
            <a:r>
              <a:rPr lang="en-US" dirty="0" smtClean="0"/>
              <a:t>, </a:t>
            </a:r>
            <a:endParaRPr lang="bs-Latn-BA" dirty="0" smtClean="0"/>
          </a:p>
          <a:p>
            <a:r>
              <a:rPr lang="bs-Latn-BA" dirty="0" smtClean="0"/>
              <a:t>d</a:t>
            </a:r>
            <a:r>
              <a:rPr lang="en-US" dirty="0" err="1" smtClean="0"/>
              <a:t>eportacija</a:t>
            </a:r>
            <a:r>
              <a:rPr lang="bs-Latn-BA" dirty="0" smtClean="0"/>
              <a:t>, </a:t>
            </a:r>
          </a:p>
          <a:p>
            <a:r>
              <a:rPr lang="en-US" dirty="0" err="1" smtClean="0"/>
              <a:t>zabrana</a:t>
            </a:r>
            <a:r>
              <a:rPr lang="en-US" dirty="0" smtClean="0"/>
              <a:t> </a:t>
            </a:r>
            <a:r>
              <a:rPr lang="en-US" dirty="0" err="1"/>
              <a:t>nošenja</a:t>
            </a:r>
            <a:r>
              <a:rPr lang="en-US" dirty="0"/>
              <a:t> </a:t>
            </a:r>
            <a:r>
              <a:rPr lang="en-US" dirty="0" err="1"/>
              <a:t>vjerskih</a:t>
            </a:r>
            <a:r>
              <a:rPr lang="en-US" dirty="0"/>
              <a:t> </a:t>
            </a:r>
            <a:r>
              <a:rPr lang="en-US" dirty="0" err="1"/>
              <a:t>simbola</a:t>
            </a:r>
            <a:r>
              <a:rPr lang="en-US" dirty="0"/>
              <a:t>, </a:t>
            </a:r>
            <a:endParaRPr lang="bs-Latn-BA" dirty="0" smtClean="0"/>
          </a:p>
          <a:p>
            <a:r>
              <a:rPr lang="en-US" dirty="0" err="1" smtClean="0"/>
              <a:t>uskraćivanje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ukidanje</a:t>
            </a:r>
            <a:r>
              <a:rPr lang="en-US" dirty="0"/>
              <a:t> </a:t>
            </a:r>
            <a:r>
              <a:rPr lang="en-US" dirty="0" err="1"/>
              <a:t>socijalne</a:t>
            </a:r>
            <a:r>
              <a:rPr lang="en-US" dirty="0"/>
              <a:t> </a:t>
            </a:r>
            <a:r>
              <a:rPr lang="en-US" dirty="0" err="1" smtClean="0"/>
              <a:t>naknade</a:t>
            </a:r>
            <a:r>
              <a:rPr lang="bs-Latn-BA" dirty="0" smtClean="0"/>
              <a:t> i sl.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Uporednik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sz="2400" dirty="0" smtClean="0"/>
              <a:t>O</a:t>
            </a:r>
            <a:r>
              <a:rPr lang="en-US" sz="2400" dirty="0" smtClean="0"/>
              <a:t>soba </a:t>
            </a:r>
            <a:r>
              <a:rPr lang="en-US" sz="2400" dirty="0"/>
              <a:t>u </a:t>
            </a:r>
            <a:r>
              <a:rPr lang="en-US" sz="2400" dirty="0" err="1"/>
              <a:t>činjenično</a:t>
            </a:r>
            <a:r>
              <a:rPr lang="en-US" sz="2400" dirty="0"/>
              <a:t> </a:t>
            </a:r>
            <a:r>
              <a:rPr lang="en-US" sz="2400" dirty="0" err="1" smtClean="0"/>
              <a:t>sličnim</a:t>
            </a:r>
            <a:r>
              <a:rPr lang="bs-Latn-BA" sz="2400" dirty="0" smtClean="0"/>
              <a:t> </a:t>
            </a:r>
            <a:r>
              <a:rPr lang="en-US" sz="2400" dirty="0" err="1" smtClean="0"/>
              <a:t>okolnostima</a:t>
            </a:r>
            <a:r>
              <a:rPr lang="en-US" sz="2400" dirty="0" smtClean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žrtva</a:t>
            </a:r>
            <a:r>
              <a:rPr lang="en-US" sz="2400" dirty="0"/>
              <a:t> </a:t>
            </a:r>
            <a:r>
              <a:rPr lang="en-US" sz="2400" dirty="0" err="1" smtClean="0"/>
              <a:t>diskriminacije</a:t>
            </a:r>
            <a:endParaRPr lang="bs-Latn-BA" sz="2400" dirty="0" smtClean="0"/>
          </a:p>
          <a:p>
            <a:r>
              <a:rPr lang="en-US" sz="2400" dirty="0" smtClean="0"/>
              <a:t> </a:t>
            </a:r>
            <a:r>
              <a:rPr lang="bs-Latn-BA" sz="2400" dirty="0" smtClean="0"/>
              <a:t>G</a:t>
            </a:r>
            <a:r>
              <a:rPr lang="en-US" sz="2400" dirty="0" err="1" smtClean="0"/>
              <a:t>lavna</a:t>
            </a:r>
            <a:r>
              <a:rPr lang="en-US" sz="2400" dirty="0" smtClean="0"/>
              <a:t> </a:t>
            </a:r>
            <a:r>
              <a:rPr lang="en-US" sz="2400" dirty="0" err="1"/>
              <a:t>razlika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njih</a:t>
            </a:r>
            <a:r>
              <a:rPr lang="en-US" sz="2400" dirty="0"/>
              <a:t> </a:t>
            </a:r>
            <a:r>
              <a:rPr lang="bs-Latn-BA" sz="2400" dirty="0" smtClean="0"/>
              <a:t>je </a:t>
            </a:r>
            <a:r>
              <a:rPr lang="en-US" sz="2400" dirty="0" smtClean="0"/>
              <a:t>„</a:t>
            </a:r>
            <a:r>
              <a:rPr lang="en-US" sz="2400" dirty="0" err="1" smtClean="0"/>
              <a:t>pravno</a:t>
            </a:r>
            <a:r>
              <a:rPr lang="bs-Latn-BA" sz="2400" dirty="0" smtClean="0"/>
              <a:t> </a:t>
            </a:r>
            <a:r>
              <a:rPr lang="en-US" sz="2400" dirty="0" err="1" smtClean="0"/>
              <a:t>zaštićena</a:t>
            </a:r>
            <a:r>
              <a:rPr lang="en-US" sz="2400" dirty="0" smtClean="0"/>
              <a:t> </a:t>
            </a:r>
            <a:r>
              <a:rPr lang="en-US" sz="2400" dirty="0" err="1"/>
              <a:t>osnova</a:t>
            </a:r>
            <a:r>
              <a:rPr lang="en-US" sz="2400" dirty="0" smtClean="0"/>
              <a:t>“</a:t>
            </a:r>
            <a:endParaRPr lang="bs-Latn-BA" sz="2400" dirty="0" smtClean="0"/>
          </a:p>
          <a:p>
            <a:r>
              <a:rPr lang="bs-Latn-BA" sz="2400" dirty="0" smtClean="0"/>
              <a:t>Često nije sporan, ali nekada se njegovo postojanje mora izričito dokazati</a:t>
            </a:r>
          </a:p>
          <a:p>
            <a:pPr marL="0" indent="0">
              <a:buNone/>
            </a:pPr>
            <a:r>
              <a:rPr lang="bs-Latn-BA" dirty="0" smtClean="0"/>
              <a:t>	</a:t>
            </a:r>
            <a:r>
              <a:rPr lang="bs-Latn-BA" b="1" dirty="0" smtClean="0"/>
              <a:t>PRIMJERI</a:t>
            </a:r>
          </a:p>
          <a:p>
            <a:r>
              <a:rPr lang="en-US" dirty="0" err="1"/>
              <a:t>Moustaquim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bs-Latn-BA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Belgije</a:t>
            </a:r>
            <a:endParaRPr lang="bs-Latn-BA" dirty="0" smtClean="0"/>
          </a:p>
          <a:p>
            <a:r>
              <a:rPr lang="en-US" dirty="0" err="1"/>
              <a:t>Luczak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 smtClean="0"/>
              <a:t>Poljske</a:t>
            </a:r>
            <a:endParaRPr lang="bs-Latn-BA" dirty="0" smtClean="0"/>
          </a:p>
          <a:p>
            <a:r>
              <a:rPr lang="en-US" dirty="0"/>
              <a:t>Burden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Ujedinjenog</a:t>
            </a:r>
            <a:r>
              <a:rPr lang="en-US" dirty="0"/>
              <a:t> </a:t>
            </a:r>
            <a:r>
              <a:rPr lang="en-US" dirty="0" err="1"/>
              <a:t>Kraljevstva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Zaštićeni osnovi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400" dirty="0"/>
              <a:t>„Zaštićena osnova“ – osobina pojedinca koja se ne smije smatrati  relevantnom za različito postupanje ili uživanje posebne koristi</a:t>
            </a:r>
            <a:r>
              <a:rPr lang="bs-Latn-BA" sz="2400" dirty="0" smtClean="0"/>
              <a:t>.</a:t>
            </a:r>
          </a:p>
          <a:p>
            <a:r>
              <a:rPr lang="bs-Latn-BA" sz="2400" dirty="0" smtClean="0"/>
              <a:t>Direktivama EU pravne </a:t>
            </a:r>
            <a:r>
              <a:rPr lang="bs-Latn-BA" sz="2400" dirty="0"/>
              <a:t>osnove </a:t>
            </a:r>
            <a:r>
              <a:rPr lang="bs-Latn-BA" sz="2400" dirty="0" smtClean="0"/>
              <a:t>su izričito određene</a:t>
            </a:r>
            <a:endParaRPr lang="bs-Latn-BA" sz="2400" dirty="0"/>
          </a:p>
          <a:p>
            <a:r>
              <a:rPr lang="bs-Latn-BA" sz="2400" dirty="0" smtClean="0"/>
              <a:t>Član 14 EK – otvorena odredba: s</a:t>
            </a:r>
            <a:r>
              <a:rPr lang="en-US" sz="2400" dirty="0" smtClean="0"/>
              <a:t>pol, rasa,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kože</a:t>
            </a:r>
            <a:r>
              <a:rPr lang="en-US" sz="2400" dirty="0" smtClean="0"/>
              <a:t>, </a:t>
            </a:r>
            <a:r>
              <a:rPr lang="en-US" sz="2400" dirty="0" err="1" smtClean="0"/>
              <a:t>jezik</a:t>
            </a:r>
            <a:r>
              <a:rPr lang="en-US" sz="2400" dirty="0" smtClean="0"/>
              <a:t>, </a:t>
            </a:r>
            <a:r>
              <a:rPr lang="en-US" sz="2400" dirty="0" err="1" smtClean="0"/>
              <a:t>vjeroispovijest</a:t>
            </a:r>
            <a:r>
              <a:rPr lang="en-US" sz="2400" dirty="0" smtClean="0"/>
              <a:t>, </a:t>
            </a:r>
            <a:r>
              <a:rPr lang="en-US" sz="2400" dirty="0" err="1" smtClean="0"/>
              <a:t>političko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drugo</a:t>
            </a:r>
            <a:r>
              <a:rPr lang="en-US" sz="2400" dirty="0" smtClean="0"/>
              <a:t> </a:t>
            </a:r>
            <a:r>
              <a:rPr lang="en-US" sz="2400" dirty="0" err="1" smtClean="0"/>
              <a:t>mišljenje</a:t>
            </a:r>
            <a:r>
              <a:rPr lang="en-US" sz="2400" dirty="0" smtClean="0"/>
              <a:t>, </a:t>
            </a:r>
            <a:r>
              <a:rPr lang="en-US" sz="2400" dirty="0" err="1" smtClean="0"/>
              <a:t>nacionalno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socijalno</a:t>
            </a:r>
            <a:r>
              <a:rPr lang="en-US" sz="2400" dirty="0" smtClean="0"/>
              <a:t> </a:t>
            </a:r>
            <a:r>
              <a:rPr lang="en-US" sz="2400" dirty="0" err="1" smtClean="0"/>
              <a:t>porijeklo</a:t>
            </a:r>
            <a:r>
              <a:rPr lang="en-US" sz="2400" dirty="0" smtClean="0"/>
              <a:t>, </a:t>
            </a:r>
            <a:r>
              <a:rPr lang="en-US" sz="2400" dirty="0" err="1" smtClean="0"/>
              <a:t>povezanost</a:t>
            </a:r>
            <a:r>
              <a:rPr lang="en-US" sz="2400" dirty="0" smtClean="0"/>
              <a:t> s </a:t>
            </a:r>
            <a:r>
              <a:rPr lang="en-US" sz="2400" dirty="0" err="1" smtClean="0"/>
              <a:t>nacionalnom</a:t>
            </a:r>
            <a:r>
              <a:rPr lang="en-US" sz="2400" dirty="0" smtClean="0"/>
              <a:t> </a:t>
            </a:r>
            <a:r>
              <a:rPr lang="en-US" sz="2400" dirty="0" err="1" smtClean="0"/>
              <a:t>manjinom</a:t>
            </a:r>
            <a:r>
              <a:rPr lang="en-US" sz="2400" dirty="0" smtClean="0"/>
              <a:t>, </a:t>
            </a:r>
            <a:r>
              <a:rPr lang="en-US" sz="2400" dirty="0" err="1" smtClean="0"/>
              <a:t>imovina</a:t>
            </a:r>
            <a:r>
              <a:rPr lang="en-US" sz="2400" dirty="0" smtClean="0"/>
              <a:t>, </a:t>
            </a:r>
            <a:r>
              <a:rPr lang="en-US" sz="2400" dirty="0" err="1" smtClean="0"/>
              <a:t>rođenje</a:t>
            </a:r>
            <a:r>
              <a:rPr lang="bs-Latn-BA" sz="2400" dirty="0" smtClean="0"/>
              <a:t> ili </a:t>
            </a:r>
            <a:r>
              <a:rPr lang="bs-Latn-BA" sz="2400" b="1" dirty="0"/>
              <a:t>drugi status </a:t>
            </a:r>
            <a:endParaRPr lang="bs-Latn-BA" sz="24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303" y="469380"/>
            <a:ext cx="1298307" cy="17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Zaštićeni osnovi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91304"/>
          </a:xfrm>
        </p:spPr>
        <p:txBody>
          <a:bodyPr>
            <a:normAutofit fontScale="62500" lnSpcReduction="20000"/>
          </a:bodyPr>
          <a:lstStyle/>
          <a:p>
            <a:r>
              <a:rPr lang="bs-Latn-BA" sz="3500" dirty="0"/>
              <a:t>„</a:t>
            </a:r>
            <a:r>
              <a:rPr lang="bs-Latn-BA" sz="3500" b="1" dirty="0"/>
              <a:t>Drugi status</a:t>
            </a:r>
            <a:r>
              <a:rPr lang="bs-Latn-BA" sz="3500" dirty="0"/>
              <a:t>“: dob, spolni identitet, invalidnost; očinstvo; bračno stanje; članstvo u udruženju; vojni čin; roditeljstvo djeteta rođenog izvan braka; </a:t>
            </a:r>
            <a:r>
              <a:rPr lang="bs-Latn-BA" sz="3500" dirty="0" smtClean="0"/>
              <a:t>boravište; državljanstvo</a:t>
            </a:r>
          </a:p>
          <a:p>
            <a:pPr lvl="1"/>
            <a:r>
              <a:rPr lang="bs-Latn-BA" sz="3500" dirty="0"/>
              <a:t>Petrov p. </a:t>
            </a:r>
            <a:r>
              <a:rPr lang="bs-Latn-BA" sz="3500" dirty="0" smtClean="0"/>
              <a:t>Bugarsk</a:t>
            </a:r>
          </a:p>
          <a:p>
            <a:r>
              <a:rPr lang="bs-Latn-BA" sz="3500" dirty="0" smtClean="0"/>
              <a:t>Može predstavljati uzrok koji se ne može odvojiti od zaštićenog osnova</a:t>
            </a:r>
          </a:p>
          <a:p>
            <a:pPr lvl="1"/>
            <a:r>
              <a:rPr lang="bs-Latn-BA" sz="3500" dirty="0" smtClean="0"/>
              <a:t>Aziz p. Kipra</a:t>
            </a:r>
          </a:p>
          <a:p>
            <a:r>
              <a:rPr lang="bs-Latn-BA" sz="3500" dirty="0" smtClean="0"/>
              <a:t>Mogu </a:t>
            </a:r>
            <a:r>
              <a:rPr lang="bs-Latn-BA" sz="3500" dirty="0"/>
              <a:t>obuhvaćati „</a:t>
            </a:r>
            <a:r>
              <a:rPr lang="bs-Latn-BA" sz="3500" dirty="0" smtClean="0"/>
              <a:t>diskriminaciju na osnovu povezanosti – žrtva diskriminacije sama nema zaštićeno obilježje</a:t>
            </a:r>
          </a:p>
          <a:p>
            <a:pPr lvl="1"/>
            <a:r>
              <a:rPr lang="bs-Latn-BA" sz="3500" dirty="0"/>
              <a:t>Weller </a:t>
            </a:r>
            <a:r>
              <a:rPr lang="bs-Latn-BA" sz="3500" dirty="0" smtClean="0"/>
              <a:t>p. </a:t>
            </a:r>
            <a:r>
              <a:rPr lang="bs-Latn-BA" sz="3500" dirty="0"/>
              <a:t>Mađarske</a:t>
            </a:r>
          </a:p>
          <a:p>
            <a:pPr lvl="1"/>
            <a:r>
              <a:rPr lang="bs-Latn-BA" sz="3500" dirty="0" smtClean="0"/>
              <a:t>Coleman (ESP)</a:t>
            </a:r>
            <a:endParaRPr lang="bs-Latn-BA" sz="3500" dirty="0"/>
          </a:p>
          <a:p>
            <a:pPr lvl="1"/>
            <a:endParaRPr lang="bs-Latn-BA" sz="2800" dirty="0"/>
          </a:p>
          <a:p>
            <a:endParaRPr lang="bs-Latn-BA" sz="2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303" y="469380"/>
            <a:ext cx="1298307" cy="17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Neutralno </a:t>
            </a:r>
            <a:r>
              <a:rPr lang="bs-Latn-BA" dirty="0" smtClean="0"/>
              <a:t>pravilo/kriterij/praksa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800" dirty="0" smtClean="0"/>
              <a:t>Primjenjuje se na sve bez razlike</a:t>
            </a:r>
          </a:p>
          <a:p>
            <a:pPr lvl="1"/>
            <a:r>
              <a:rPr lang="bs-Latn-BA" sz="2600" dirty="0" smtClean="0"/>
              <a:t>D.H. p. Češke</a:t>
            </a:r>
          </a:p>
          <a:p>
            <a:pPr marL="0" indent="0">
              <a:buNone/>
            </a:pPr>
            <a:endParaRPr lang="bs-Latn-B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86937"/>
          </a:xfrm>
        </p:spPr>
        <p:txBody>
          <a:bodyPr/>
          <a:lstStyle/>
          <a:p>
            <a:r>
              <a:rPr lang="bs-Latn-BA" dirty="0" smtClean="0"/>
              <a:t>Značajno negativniji učinak na zaštićenu grupu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62220"/>
          </a:xfrm>
        </p:spPr>
        <p:txBody>
          <a:bodyPr>
            <a:noAutofit/>
          </a:bodyPr>
          <a:lstStyle/>
          <a:p>
            <a:r>
              <a:rPr lang="bs-Latn-BA" sz="2000" dirty="0" smtClean="0"/>
              <a:t>Fokus je na </a:t>
            </a:r>
            <a:r>
              <a:rPr lang="bs-Latn-BA" sz="2000" b="1" dirty="0" smtClean="0"/>
              <a:t>različitom učinku</a:t>
            </a:r>
            <a:r>
              <a:rPr lang="bs-Latn-BA" sz="2000" dirty="0" smtClean="0"/>
              <a:t>, a ne različitom postupanju</a:t>
            </a:r>
            <a:endParaRPr lang="bs-Latn-BA" sz="2000" dirty="0"/>
          </a:p>
          <a:p>
            <a:r>
              <a:rPr lang="bs-Latn-BA" sz="2000" dirty="0"/>
              <a:t>Traže se dokazi da </a:t>
            </a:r>
            <a:r>
              <a:rPr lang="bs-Latn-BA" sz="2000" dirty="0" smtClean="0"/>
              <a:t>naročito veliki dio osoba </a:t>
            </a:r>
            <a:r>
              <a:rPr lang="bs-Latn-BA" sz="2000" dirty="0"/>
              <a:t>podložnih </a:t>
            </a:r>
            <a:r>
              <a:rPr lang="bs-Latn-BA" sz="2000" dirty="0" smtClean="0"/>
              <a:t>negativnom učinku </a:t>
            </a:r>
            <a:r>
              <a:rPr lang="bs-Latn-BA" sz="2000" dirty="0"/>
              <a:t>pripada određenoj „zaštićenoj </a:t>
            </a:r>
            <a:r>
              <a:rPr lang="bs-Latn-BA" sz="2000" dirty="0" smtClean="0"/>
              <a:t>grupi“</a:t>
            </a:r>
          </a:p>
          <a:p>
            <a:r>
              <a:rPr lang="en-US" sz="2000" dirty="0" err="1"/>
              <a:t>Statistički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igraju</a:t>
            </a:r>
            <a:r>
              <a:rPr lang="en-US" sz="2000" dirty="0"/>
              <a:t> </a:t>
            </a:r>
            <a:r>
              <a:rPr lang="en-US" sz="2000" dirty="0" err="1"/>
              <a:t>važnu</a:t>
            </a:r>
            <a:r>
              <a:rPr lang="en-US" sz="2000" dirty="0"/>
              <a:t> </a:t>
            </a:r>
            <a:r>
              <a:rPr lang="en-US" sz="2000" dirty="0" err="1" smtClean="0"/>
              <a:t>ulogu</a:t>
            </a:r>
            <a:r>
              <a:rPr lang="bs-Latn-BA" sz="2000" dirty="0" smtClean="0"/>
              <a:t> u dokazivanju indirektne diskriminacije</a:t>
            </a:r>
          </a:p>
          <a:p>
            <a:pPr lvl="1"/>
            <a:r>
              <a:rPr lang="bs-Latn-BA" dirty="0" smtClean="0"/>
              <a:t>Hoogendijk p. Holandije</a:t>
            </a:r>
          </a:p>
          <a:p>
            <a:pPr lvl="1"/>
            <a:r>
              <a:rPr lang="pl-PL" dirty="0"/>
              <a:t>D.H. i drugi protiv </a:t>
            </a:r>
            <a:r>
              <a:rPr lang="pl-PL" dirty="0" smtClean="0"/>
              <a:t>Češke</a:t>
            </a:r>
          </a:p>
          <a:p>
            <a:r>
              <a:rPr lang="pl-PL" sz="2000" dirty="0" smtClean="0"/>
              <a:t>Nesrazmjerna šteta se može dokazati i bez statističkih podataka</a:t>
            </a:r>
          </a:p>
          <a:p>
            <a:pPr lvl="1"/>
            <a:r>
              <a:rPr lang="pl-PL" dirty="0" smtClean="0"/>
              <a:t>Opuz p. Turske</a:t>
            </a:r>
          </a:p>
          <a:p>
            <a:pPr lvl="1"/>
            <a:r>
              <a:rPr lang="pl-PL" dirty="0" smtClean="0"/>
              <a:t>Oršuš p. Hrvatske</a:t>
            </a:r>
            <a:endParaRPr lang="bs-Latn-BA" dirty="0" smtClean="0"/>
          </a:p>
        </p:txBody>
      </p:sp>
    </p:spTree>
    <p:extLst>
      <p:ext uri="{BB962C8B-B14F-4D97-AF65-F5344CB8AC3E}">
        <p14:creationId xmlns:p14="http://schemas.microsoft.com/office/powerpoint/2010/main" val="19175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Posebne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pozitivno</a:t>
            </a:r>
            <a:r>
              <a:rPr lang="en-US" dirty="0"/>
              <a:t> </a:t>
            </a:r>
            <a:r>
              <a:rPr lang="en-US" dirty="0" err="1"/>
              <a:t>djelovanje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499"/>
            <a:ext cx="4825158" cy="4019491"/>
          </a:xfrm>
        </p:spPr>
        <p:txBody>
          <a:bodyPr>
            <a:noAutofit/>
          </a:bodyPr>
          <a:lstStyle/>
          <a:p>
            <a:r>
              <a:rPr lang="bs-Latn-BA" sz="2200" dirty="0" smtClean="0"/>
              <a:t>Cilj: osigurati materijalnu jednakost</a:t>
            </a:r>
          </a:p>
          <a:p>
            <a:r>
              <a:rPr lang="bs-Latn-BA" sz="2200" dirty="0"/>
              <a:t>Ovo je različito postupanje koje je opravdano </a:t>
            </a:r>
            <a:r>
              <a:rPr lang="bs-Latn-BA" sz="2200" dirty="0" smtClean="0"/>
              <a:t>u </a:t>
            </a:r>
            <a:r>
              <a:rPr lang="bs-Latn-BA" sz="2200" dirty="0"/>
              <a:t>interesu ispravljanja postojećeg nepovoljnijeg položaja</a:t>
            </a:r>
            <a:endParaRPr lang="bs-Latn-BA" sz="2200" dirty="0" smtClean="0"/>
          </a:p>
          <a:p>
            <a:pPr marL="0" indent="0">
              <a:buNone/>
            </a:pPr>
            <a:r>
              <a:rPr lang="bs-Latn-BA" sz="2200" dirty="0"/>
              <a:t>	</a:t>
            </a:r>
            <a:r>
              <a:rPr lang="bs-Latn-BA" sz="2200" b="1" dirty="0" smtClean="0"/>
              <a:t>PRIMJERI</a:t>
            </a:r>
          </a:p>
          <a:p>
            <a:r>
              <a:rPr lang="bs-Latn-BA" sz="2200" dirty="0" smtClean="0"/>
              <a:t>Thlimmenos p. Grčke</a:t>
            </a:r>
          </a:p>
          <a:p>
            <a:r>
              <a:rPr lang="en-US" sz="2200" dirty="0" err="1"/>
              <a:t>Boutheiller</a:t>
            </a:r>
            <a:r>
              <a:rPr lang="bs-Latn-BA" sz="2200" dirty="0"/>
              <a:t> (ESP)</a:t>
            </a:r>
          </a:p>
          <a:p>
            <a:r>
              <a:rPr lang="bs-Latn-BA" sz="2200" dirty="0" smtClean="0"/>
              <a:t>Wintersberger </a:t>
            </a:r>
            <a:r>
              <a:rPr lang="bs-Latn-BA" sz="2200" dirty="0"/>
              <a:t>p. Austrije</a:t>
            </a:r>
          </a:p>
          <a:p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45" y="2724539"/>
            <a:ext cx="4273048" cy="3200662"/>
          </a:xfrm>
        </p:spPr>
      </p:pic>
    </p:spTree>
    <p:extLst>
      <p:ext uri="{BB962C8B-B14F-4D97-AF65-F5344CB8AC3E}">
        <p14:creationId xmlns:p14="http://schemas.microsoft.com/office/powerpoint/2010/main" val="29915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Opravdanje za različito postupanje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da određeno pravilo ili </a:t>
            </a:r>
            <a:r>
              <a:rPr lang="bs-Latn-BA" dirty="0" smtClean="0"/>
              <a:t>praksa ima </a:t>
            </a:r>
            <a:r>
              <a:rPr lang="bs-Latn-BA" dirty="0"/>
              <a:t>legitiman cilj,</a:t>
            </a:r>
          </a:p>
          <a:p>
            <a:r>
              <a:rPr lang="bs-Latn-BA" dirty="0" smtClean="0"/>
              <a:t>da </a:t>
            </a:r>
            <a:r>
              <a:rPr lang="bs-Latn-BA" dirty="0"/>
              <a:t>su sredstva za </a:t>
            </a:r>
            <a:r>
              <a:rPr lang="bs-Latn-BA" dirty="0" smtClean="0"/>
              <a:t>postizanje legitimnog </a:t>
            </a:r>
            <a:r>
              <a:rPr lang="bs-Latn-BA" dirty="0"/>
              <a:t>cilja (odnosno mjera koja </a:t>
            </a:r>
            <a:r>
              <a:rPr lang="bs-Latn-BA" dirty="0" smtClean="0"/>
              <a:t>je dovela </a:t>
            </a:r>
            <a:r>
              <a:rPr lang="bs-Latn-BA" dirty="0"/>
              <a:t>do različitog postupanja</a:t>
            </a:r>
            <a:r>
              <a:rPr lang="bs-Latn-BA" dirty="0" smtClean="0"/>
              <a:t>) </a:t>
            </a:r>
            <a:r>
              <a:rPr lang="bs-Latn-BA" b="1" dirty="0" smtClean="0"/>
              <a:t>proporcionalna</a:t>
            </a:r>
            <a:r>
              <a:rPr lang="bs-Latn-BA" dirty="0" smtClean="0"/>
              <a:t> tom cilju </a:t>
            </a:r>
            <a:r>
              <a:rPr lang="bs-Latn-BA" dirty="0"/>
              <a:t>i </a:t>
            </a:r>
            <a:r>
              <a:rPr lang="bs-Latn-BA" dirty="0" smtClean="0"/>
              <a:t>nužna</a:t>
            </a:r>
          </a:p>
          <a:p>
            <a:pPr marL="0" indent="0" algn="ctr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bs-Latn-BA" dirty="0" smtClean="0"/>
              <a:t>Nema drugog, načina za postizanje legitimnog cilja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bs-Latn-BA" dirty="0" smtClean="0"/>
              <a:t>Mjera je najmanja moguća šteta za postizanje legitimnog cilja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bs-Latn-BA" dirty="0" smtClean="0"/>
              <a:t>Cilj je dovoljno važan da opravda nepovoljan tretman</a:t>
            </a:r>
          </a:p>
        </p:txBody>
      </p:sp>
      <p:sp>
        <p:nvSpPr>
          <p:cNvPr id="4" name="Down Arrow 3"/>
          <p:cNvSpPr/>
          <p:nvPr/>
        </p:nvSpPr>
        <p:spPr>
          <a:xfrm>
            <a:off x="5019869" y="3620278"/>
            <a:ext cx="410547" cy="85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Nema zahtjeva za materijalnom povredom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/>
          </a:p>
          <a:p>
            <a:r>
              <a:rPr lang="bs-Latn-BA" sz="2800" dirty="0" smtClean="0"/>
              <a:t>Abudlaziz, Cabales i Balkandali p. </a:t>
            </a:r>
            <a:r>
              <a:rPr lang="bs-Latn-BA" sz="2800" dirty="0"/>
              <a:t>UK </a:t>
            </a:r>
            <a:endParaRPr lang="bs-Latn-BA" sz="2800" dirty="0" smtClean="0"/>
          </a:p>
          <a:p>
            <a:endParaRPr lang="bs-Latn-BA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166"/>
            <a:ext cx="1054359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Vrste diskriminacije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s-Latn-BA" sz="2400" b="1" dirty="0" smtClean="0"/>
              <a:t>DIREKTNA</a:t>
            </a:r>
          </a:p>
          <a:p>
            <a:pPr marL="0" indent="0" algn="ctr">
              <a:buNone/>
            </a:pPr>
            <a:endParaRPr lang="bs-Latn-BA" sz="2400" b="1" dirty="0" smtClean="0"/>
          </a:p>
          <a:p>
            <a:r>
              <a:rPr lang="en-US" sz="2800" dirty="0" err="1" smtClean="0">
                <a:hlinkClick r:id="rId2" action="ppaction://hlinksldjump"/>
              </a:rPr>
              <a:t>Nepovoljno</a:t>
            </a:r>
            <a:r>
              <a:rPr lang="en-US" sz="2800" dirty="0" smtClean="0">
                <a:hlinkClick r:id="rId2" action="ppaction://hlinksldjump"/>
              </a:rPr>
              <a:t> </a:t>
            </a:r>
            <a:r>
              <a:rPr lang="en-US" sz="2800" dirty="0" err="1" smtClean="0">
                <a:hlinkClick r:id="rId2" action="ppaction://hlinksldjump"/>
              </a:rPr>
              <a:t>postupanje</a:t>
            </a:r>
            <a:endParaRPr lang="en-US" sz="2800" dirty="0"/>
          </a:p>
          <a:p>
            <a:r>
              <a:rPr lang="bs-Latn-BA" sz="2800" dirty="0" smtClean="0">
                <a:hlinkClick r:id="rId3" action="ppaction://hlinksldjump"/>
              </a:rPr>
              <a:t>Uporednik</a:t>
            </a:r>
            <a:endParaRPr lang="en-US" sz="2800" dirty="0"/>
          </a:p>
          <a:p>
            <a:r>
              <a:rPr lang="bs-Latn-BA" sz="2800" dirty="0" smtClean="0"/>
              <a:t>Postojanje </a:t>
            </a:r>
            <a:r>
              <a:rPr lang="en-US" sz="2800" dirty="0" smtClean="0"/>
              <a:t>„</a:t>
            </a:r>
            <a:r>
              <a:rPr lang="en-US" sz="2800" dirty="0" err="1" smtClean="0">
                <a:hlinkClick r:id="rId4" action="ppaction://hlinksldjump"/>
              </a:rPr>
              <a:t>pravno</a:t>
            </a:r>
            <a:r>
              <a:rPr lang="en-US" sz="2800" dirty="0" smtClean="0">
                <a:hlinkClick r:id="rId4" action="ppaction://hlinksldjump"/>
              </a:rPr>
              <a:t> </a:t>
            </a:r>
            <a:r>
              <a:rPr lang="en-US" sz="2800" dirty="0" err="1" smtClean="0">
                <a:hlinkClick r:id="rId4" action="ppaction://hlinksldjump"/>
              </a:rPr>
              <a:t>zaštićen</a:t>
            </a:r>
            <a:r>
              <a:rPr lang="bs-Latn-BA" sz="2800" dirty="0" smtClean="0">
                <a:hlinkClick r:id="rId4" action="ppaction://hlinksldjump"/>
              </a:rPr>
              <a:t>og </a:t>
            </a:r>
            <a:r>
              <a:rPr lang="en-US" sz="2800" dirty="0" err="1" smtClean="0">
                <a:hlinkClick r:id="rId4" action="ppaction://hlinksldjump"/>
              </a:rPr>
              <a:t>osnov</a:t>
            </a:r>
            <a:r>
              <a:rPr lang="bs-Latn-BA" sz="2800" dirty="0" smtClean="0">
                <a:hlinkClick r:id="rId4" action="ppaction://hlinksldjump"/>
              </a:rPr>
              <a:t>a</a:t>
            </a:r>
            <a:r>
              <a:rPr lang="en-US" sz="2800" dirty="0" smtClean="0"/>
              <a:t>“</a:t>
            </a:r>
            <a:endParaRPr lang="bs-Latn-BA" sz="2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12" y="2891481"/>
            <a:ext cx="4091234" cy="3064476"/>
          </a:xfrm>
        </p:spPr>
      </p:pic>
    </p:spTree>
    <p:extLst>
      <p:ext uri="{BB962C8B-B14F-4D97-AF65-F5344CB8AC3E}">
        <p14:creationId xmlns:p14="http://schemas.microsoft.com/office/powerpoint/2010/main" val="16256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Vrste diskriminacije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s-Latn-BA" sz="2800" b="1" dirty="0" smtClean="0"/>
              <a:t>INDIREKTNA</a:t>
            </a:r>
          </a:p>
          <a:p>
            <a:endParaRPr lang="bs-Latn-BA" sz="2800" dirty="0" smtClean="0"/>
          </a:p>
          <a:p>
            <a:r>
              <a:rPr lang="bs-Latn-BA" sz="2800" dirty="0" smtClean="0"/>
              <a:t>Postojanje </a:t>
            </a:r>
            <a:r>
              <a:rPr lang="bs-Latn-BA" sz="2800" dirty="0" smtClean="0">
                <a:hlinkClick r:id="rId2" action="ppaction://hlinksldjump"/>
              </a:rPr>
              <a:t>n</a:t>
            </a:r>
            <a:r>
              <a:rPr lang="en-US" sz="2800" dirty="0" err="1" smtClean="0">
                <a:hlinkClick r:id="rId2" action="ppaction://hlinksldjump"/>
              </a:rPr>
              <a:t>eutralno</a:t>
            </a:r>
            <a:r>
              <a:rPr lang="bs-Latn-BA" sz="2800" dirty="0" smtClean="0">
                <a:hlinkClick r:id="rId2" action="ppaction://hlinksldjump"/>
              </a:rPr>
              <a:t>g</a:t>
            </a:r>
            <a:r>
              <a:rPr lang="en-US" sz="2800" dirty="0" smtClean="0">
                <a:hlinkClick r:id="rId2" action="ppaction://hlinksldjump"/>
              </a:rPr>
              <a:t> </a:t>
            </a:r>
            <a:r>
              <a:rPr lang="en-US" sz="2800" dirty="0" err="1" smtClean="0">
                <a:hlinkClick r:id="rId2" action="ppaction://hlinksldjump"/>
              </a:rPr>
              <a:t>pravil</a:t>
            </a:r>
            <a:r>
              <a:rPr lang="bs-Latn-BA" sz="2800" dirty="0" smtClean="0">
                <a:hlinkClick r:id="rId2" action="ppaction://hlinksldjump"/>
              </a:rPr>
              <a:t>a</a:t>
            </a:r>
            <a:r>
              <a:rPr lang="en-US" sz="2800" dirty="0" smtClean="0">
                <a:hlinkClick r:id="rId2" action="ppaction://hlinksldjump"/>
              </a:rPr>
              <a:t>, </a:t>
            </a:r>
            <a:r>
              <a:rPr lang="en-US" sz="2800" dirty="0" err="1" smtClean="0">
                <a:hlinkClick r:id="rId2" action="ppaction://hlinksldjump"/>
              </a:rPr>
              <a:t>kriterij</a:t>
            </a:r>
            <a:r>
              <a:rPr lang="bs-Latn-BA" sz="2800" dirty="0" smtClean="0">
                <a:hlinkClick r:id="rId2" action="ppaction://hlinksldjump"/>
              </a:rPr>
              <a:t>a </a:t>
            </a:r>
            <a:r>
              <a:rPr lang="en-US" sz="2800" dirty="0" err="1" smtClean="0">
                <a:hlinkClick r:id="rId2" action="ppaction://hlinksldjump"/>
              </a:rPr>
              <a:t>ili</a:t>
            </a:r>
            <a:r>
              <a:rPr lang="en-US" sz="2800" dirty="0" smtClean="0">
                <a:hlinkClick r:id="rId2" action="ppaction://hlinksldjump"/>
              </a:rPr>
              <a:t> </a:t>
            </a:r>
            <a:r>
              <a:rPr lang="en-US" sz="2800" dirty="0" err="1" smtClean="0">
                <a:hlinkClick r:id="rId2" action="ppaction://hlinksldjump"/>
              </a:rPr>
              <a:t>praks</a:t>
            </a:r>
            <a:r>
              <a:rPr lang="bs-Latn-BA" sz="2800" dirty="0" smtClean="0">
                <a:hlinkClick r:id="rId2" action="ppaction://hlinksldjump"/>
              </a:rPr>
              <a:t>e</a:t>
            </a:r>
            <a:endParaRPr lang="en-US" sz="2800" dirty="0"/>
          </a:p>
          <a:p>
            <a:r>
              <a:rPr lang="bs-Latn-BA" sz="2800" dirty="0" smtClean="0">
                <a:hlinkClick r:id="rId3" action="ppaction://hlinksldjump"/>
              </a:rPr>
              <a:t>Z</a:t>
            </a:r>
            <a:r>
              <a:rPr lang="en-US" sz="2800" dirty="0" err="1" smtClean="0">
                <a:hlinkClick r:id="rId3" action="ppaction://hlinksldjump"/>
              </a:rPr>
              <a:t>načajno</a:t>
            </a:r>
            <a:r>
              <a:rPr lang="en-US" sz="2800" dirty="0" smtClean="0">
                <a:hlinkClick r:id="rId3" action="ppaction://hlinksldjump"/>
              </a:rPr>
              <a:t> </a:t>
            </a:r>
            <a:r>
              <a:rPr lang="en-US" sz="2800" dirty="0" err="1" smtClean="0">
                <a:hlinkClick r:id="rId3" action="ppaction://hlinksldjump"/>
              </a:rPr>
              <a:t>negativniji</a:t>
            </a:r>
            <a:r>
              <a:rPr lang="bs-Latn-BA" sz="2800" dirty="0" smtClean="0">
                <a:hlinkClick r:id="rId3" action="ppaction://hlinksldjump"/>
              </a:rPr>
              <a:t> učinak</a:t>
            </a:r>
            <a:r>
              <a:rPr lang="en-US" sz="2800" dirty="0" smtClean="0">
                <a:hlinkClick r:id="rId3" action="ppaction://hlinksldjump"/>
              </a:rPr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bs-Latn-BA" sz="2800" dirty="0" smtClean="0"/>
              <a:t>grupu koja je definisana </a:t>
            </a:r>
            <a:r>
              <a:rPr lang="en-US" sz="2800" dirty="0" smtClean="0"/>
              <a:t> „</a:t>
            </a:r>
            <a:r>
              <a:rPr lang="en-US" sz="2800" dirty="0" err="1"/>
              <a:t>pravno</a:t>
            </a:r>
            <a:r>
              <a:rPr lang="en-US" sz="2800" dirty="0"/>
              <a:t> </a:t>
            </a:r>
            <a:r>
              <a:rPr lang="en-US" sz="2800" dirty="0" err="1"/>
              <a:t>zaštićenom</a:t>
            </a:r>
            <a:r>
              <a:rPr lang="en-US" sz="2800" dirty="0"/>
              <a:t> </a:t>
            </a:r>
            <a:r>
              <a:rPr lang="en-US" sz="2800" dirty="0" err="1"/>
              <a:t>osnovom</a:t>
            </a:r>
            <a:r>
              <a:rPr lang="en-US" sz="2800" dirty="0" smtClean="0"/>
              <a:t>“</a:t>
            </a:r>
            <a:endParaRPr lang="bs-Latn-BA" sz="2800" dirty="0" smtClean="0"/>
          </a:p>
          <a:p>
            <a:r>
              <a:rPr lang="bs-Latn-BA" sz="2800" dirty="0" smtClean="0"/>
              <a:t>Uporednik</a:t>
            </a:r>
          </a:p>
          <a:p>
            <a:r>
              <a:rPr lang="pl-PL" sz="2800" dirty="0" smtClean="0">
                <a:hlinkClick r:id="rId4" action="ppaction://hlinksldjump"/>
              </a:rPr>
              <a:t>Posebne mjere </a:t>
            </a:r>
            <a:r>
              <a:rPr lang="pl-PL" sz="2800" dirty="0"/>
              <a:t>za </a:t>
            </a:r>
            <a:r>
              <a:rPr lang="pl-PL" sz="2800" dirty="0" smtClean="0"/>
              <a:t>prilagođavanje </a:t>
            </a:r>
            <a:r>
              <a:rPr lang="pl-PL" sz="2800" dirty="0"/>
              <a:t>pravila i </a:t>
            </a:r>
            <a:r>
              <a:rPr lang="pl-PL" sz="2800" dirty="0" smtClean="0"/>
              <a:t>prakse</a:t>
            </a:r>
            <a:endParaRPr lang="bs-Latn-BA" sz="2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06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8406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Vrste diskriminacije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438401"/>
            <a:ext cx="4825158" cy="41930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200" b="1" dirty="0"/>
              <a:t>Uznemiravanje i </a:t>
            </a:r>
            <a:r>
              <a:rPr lang="bs-Latn-BA" sz="2200" b="1" dirty="0" smtClean="0"/>
              <a:t>podsticanje na </a:t>
            </a:r>
            <a:r>
              <a:rPr lang="pt-BR" sz="2200" b="1" dirty="0" smtClean="0"/>
              <a:t>diskriminaciju</a:t>
            </a:r>
            <a:endParaRPr lang="bs-Latn-BA" sz="2200" b="1" dirty="0" smtClean="0"/>
          </a:p>
          <a:p>
            <a:r>
              <a:rPr lang="bs-Latn-BA" sz="2200" dirty="0" smtClean="0"/>
              <a:t>N</a:t>
            </a:r>
            <a:r>
              <a:rPr lang="en-US" sz="2200" dirty="0" err="1" smtClean="0"/>
              <a:t>ovi</a:t>
            </a:r>
            <a:r>
              <a:rPr lang="en-US" sz="2200" dirty="0" smtClean="0"/>
              <a:t> </a:t>
            </a:r>
            <a:r>
              <a:rPr lang="en-US" sz="2200" dirty="0" err="1"/>
              <a:t>pojmovi</a:t>
            </a:r>
            <a:r>
              <a:rPr lang="en-US" sz="2200" dirty="0"/>
              <a:t> u </a:t>
            </a:r>
            <a:r>
              <a:rPr lang="en-US" sz="2200" dirty="0" err="1"/>
              <a:t>antidiskriminacijskom</a:t>
            </a:r>
            <a:r>
              <a:rPr lang="en-US" sz="2200" dirty="0"/>
              <a:t> </a:t>
            </a:r>
            <a:r>
              <a:rPr lang="en-US" sz="2200" dirty="0" err="1" smtClean="0"/>
              <a:t>pravu</a:t>
            </a:r>
            <a:r>
              <a:rPr lang="bs-Latn-BA" sz="2200" dirty="0" smtClean="0"/>
              <a:t> </a:t>
            </a:r>
            <a:r>
              <a:rPr lang="en-US" sz="2200" dirty="0" smtClean="0"/>
              <a:t>EU</a:t>
            </a:r>
            <a:endParaRPr lang="bs-Latn-BA" sz="2200" dirty="0" smtClean="0"/>
          </a:p>
          <a:p>
            <a:r>
              <a:rPr lang="bs-Latn-BA" sz="2200" dirty="0" smtClean="0"/>
              <a:t>N</a:t>
            </a:r>
            <a:r>
              <a:rPr lang="en-US" sz="2200" dirty="0" err="1" smtClean="0"/>
              <a:t>eželjeno</a:t>
            </a:r>
            <a:r>
              <a:rPr lang="en-US" sz="2200" dirty="0" smtClean="0"/>
              <a:t> </a:t>
            </a:r>
            <a:r>
              <a:rPr lang="en-US" sz="2200" dirty="0" err="1" smtClean="0"/>
              <a:t>ponašanje</a:t>
            </a:r>
            <a:r>
              <a:rPr lang="bs-Latn-BA" sz="2200" dirty="0" smtClean="0"/>
              <a:t> </a:t>
            </a:r>
            <a:r>
              <a:rPr lang="en-US" sz="2200" dirty="0" err="1" smtClean="0"/>
              <a:t>vezano</a:t>
            </a:r>
            <a:r>
              <a:rPr lang="en-US" sz="2200" dirty="0" smtClean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pravno</a:t>
            </a:r>
            <a:r>
              <a:rPr lang="en-US" sz="2200" dirty="0"/>
              <a:t> </a:t>
            </a:r>
            <a:r>
              <a:rPr lang="bs-Latn-BA" sz="2200" dirty="0" smtClean="0"/>
              <a:t> </a:t>
            </a:r>
            <a:r>
              <a:rPr lang="en-US" sz="2200" dirty="0" err="1" smtClean="0"/>
              <a:t>zaštićen</a:t>
            </a:r>
            <a:r>
              <a:rPr lang="bs-Latn-BA" sz="2200" dirty="0" smtClean="0"/>
              <a:t>i </a:t>
            </a:r>
            <a:r>
              <a:rPr lang="en-US" sz="2200" dirty="0" err="1" smtClean="0"/>
              <a:t>osnov</a:t>
            </a:r>
            <a:endParaRPr lang="en-US" sz="2200" dirty="0"/>
          </a:p>
          <a:p>
            <a:r>
              <a:rPr lang="bs-Latn-BA" sz="2200" dirty="0" smtClean="0"/>
              <a:t>Predstavlja ili ima za cilj </a:t>
            </a:r>
            <a:r>
              <a:rPr lang="en-US" sz="2200" dirty="0" err="1" smtClean="0"/>
              <a:t>povredu</a:t>
            </a:r>
            <a:r>
              <a:rPr lang="bs-Latn-BA" sz="2200" dirty="0" smtClean="0"/>
              <a:t> </a:t>
            </a:r>
            <a:r>
              <a:rPr lang="en-US" sz="2200" dirty="0" err="1" smtClean="0"/>
              <a:t>dostojanstva</a:t>
            </a:r>
            <a:r>
              <a:rPr lang="en-US" sz="2200" dirty="0" smtClean="0"/>
              <a:t> </a:t>
            </a:r>
            <a:r>
              <a:rPr lang="en-US" sz="2200" dirty="0" err="1"/>
              <a:t>osobe</a:t>
            </a:r>
            <a:r>
              <a:rPr lang="en-US" sz="2200" dirty="0" smtClean="0"/>
              <a:t>,</a:t>
            </a:r>
            <a:r>
              <a:rPr lang="bs-Latn-BA" sz="2200" dirty="0" smtClean="0"/>
              <a:t> </a:t>
            </a:r>
            <a:r>
              <a:rPr lang="en-US" sz="2200" dirty="0" err="1" smtClean="0"/>
              <a:t>ili</a:t>
            </a:r>
            <a:r>
              <a:rPr lang="en-US" sz="2200" dirty="0" smtClean="0"/>
              <a:t> </a:t>
            </a:r>
            <a:r>
              <a:rPr lang="en-US" sz="2200" dirty="0" err="1"/>
              <a:t>uzrokuje</a:t>
            </a:r>
            <a:r>
              <a:rPr lang="en-US" sz="2200" dirty="0"/>
              <a:t> </a:t>
            </a:r>
            <a:r>
              <a:rPr lang="en-US" sz="2200" dirty="0" err="1"/>
              <a:t>zastrašujuće</a:t>
            </a:r>
            <a:r>
              <a:rPr lang="en-US" sz="2200" dirty="0" smtClean="0"/>
              <a:t>,</a:t>
            </a:r>
            <a:r>
              <a:rPr lang="bs-Latn-BA" sz="2200" dirty="0" smtClean="0"/>
              <a:t> </a:t>
            </a:r>
            <a:r>
              <a:rPr lang="en-US" sz="2200" dirty="0" err="1" smtClean="0"/>
              <a:t>neprijateljsko</a:t>
            </a:r>
            <a:r>
              <a:rPr lang="en-US" sz="2200" dirty="0"/>
              <a:t>, </a:t>
            </a:r>
            <a:r>
              <a:rPr lang="bs-Latn-BA" sz="2200" dirty="0" smtClean="0"/>
              <a:t>p</a:t>
            </a:r>
            <a:r>
              <a:rPr lang="en-US" sz="2200" dirty="0" err="1" smtClean="0"/>
              <a:t>onižavajuće</a:t>
            </a:r>
            <a:r>
              <a:rPr lang="en-US" sz="2200" dirty="0" smtClean="0"/>
              <a:t> </a:t>
            </a:r>
            <a:r>
              <a:rPr lang="en-US" sz="2200" dirty="0" err="1" smtClean="0"/>
              <a:t>ili</a:t>
            </a:r>
            <a:r>
              <a:rPr lang="bs-Latn-BA" sz="2200" dirty="0" smtClean="0"/>
              <a:t> </a:t>
            </a:r>
            <a:r>
              <a:rPr lang="en-US" sz="2200" dirty="0" err="1" smtClean="0"/>
              <a:t>uvredljivo</a:t>
            </a:r>
            <a:r>
              <a:rPr lang="en-US" sz="2200" dirty="0" smtClean="0"/>
              <a:t> </a:t>
            </a:r>
            <a:r>
              <a:rPr lang="en-US" sz="2200" dirty="0" err="1"/>
              <a:t>okruženje</a:t>
            </a:r>
            <a:r>
              <a:rPr lang="en-US" sz="2200" dirty="0" smtClean="0"/>
              <a:t>.</a:t>
            </a:r>
            <a:endParaRPr lang="bs-Latn-BA" sz="2200" dirty="0" smtClean="0"/>
          </a:p>
          <a:p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10" y="3091131"/>
            <a:ext cx="4230392" cy="2214037"/>
          </a:xfrm>
        </p:spPr>
      </p:pic>
    </p:spTree>
    <p:extLst>
      <p:ext uri="{BB962C8B-B14F-4D97-AF65-F5344CB8AC3E}">
        <p14:creationId xmlns:p14="http://schemas.microsoft.com/office/powerpoint/2010/main" val="25433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Vrste diskriminacije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438401"/>
            <a:ext cx="4825158" cy="41930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200" b="1" dirty="0"/>
              <a:t>Uznemiravanje i </a:t>
            </a:r>
            <a:r>
              <a:rPr lang="bs-Latn-BA" sz="2200" b="1" dirty="0" smtClean="0"/>
              <a:t>podsticanje na </a:t>
            </a:r>
            <a:r>
              <a:rPr lang="pt-BR" sz="2200" b="1" dirty="0" smtClean="0"/>
              <a:t>diskriminaciju</a:t>
            </a:r>
            <a:endParaRPr lang="bs-Latn-BA" sz="2200" b="1" dirty="0" smtClean="0"/>
          </a:p>
          <a:p>
            <a:r>
              <a:rPr lang="bs-Latn-BA" sz="2200" dirty="0" smtClean="0"/>
              <a:t>EKLJP nema izričitu zabranu </a:t>
            </a:r>
          </a:p>
          <a:p>
            <a:r>
              <a:rPr lang="bs-Latn-BA" sz="2200" dirty="0" smtClean="0"/>
              <a:t>Može ući u razmatranje u konteksu drugih prava, npr. iz čl. 3, 6, 8, 9 ili 11</a:t>
            </a:r>
          </a:p>
          <a:p>
            <a:pPr marL="0" indent="0">
              <a:buNone/>
            </a:pPr>
            <a:r>
              <a:rPr lang="bs-Latn-BA" sz="2400" dirty="0" smtClean="0"/>
              <a:t>	</a:t>
            </a:r>
            <a:r>
              <a:rPr lang="bs-Latn-BA" sz="2400" b="1" dirty="0" smtClean="0"/>
              <a:t>PRIMJERI</a:t>
            </a:r>
          </a:p>
          <a:p>
            <a:r>
              <a:rPr lang="pl-PL" sz="2400" dirty="0" smtClean="0"/>
              <a:t>Baczkowski </a:t>
            </a:r>
            <a:r>
              <a:rPr lang="pl-PL" sz="2400" dirty="0"/>
              <a:t>i </a:t>
            </a:r>
            <a:r>
              <a:rPr lang="pl-PL" sz="2400" dirty="0" smtClean="0"/>
              <a:t>dr. p. Poljske</a:t>
            </a:r>
          </a:p>
          <a:p>
            <a:r>
              <a:rPr lang="bs-Latn-BA" sz="2400" dirty="0"/>
              <a:t>Paraskeva Todorova </a:t>
            </a:r>
            <a:r>
              <a:rPr lang="bs-Latn-BA" sz="2400" dirty="0" smtClean="0"/>
              <a:t>p. </a:t>
            </a:r>
            <a:r>
              <a:rPr lang="bs-Latn-BA" sz="2400" dirty="0"/>
              <a:t>Bugarske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10" y="3091131"/>
            <a:ext cx="4230392" cy="2214037"/>
          </a:xfrm>
        </p:spPr>
      </p:pic>
    </p:spTree>
    <p:extLst>
      <p:ext uri="{BB962C8B-B14F-4D97-AF65-F5344CB8AC3E}">
        <p14:creationId xmlns:p14="http://schemas.microsoft.com/office/powerpoint/2010/main" val="21003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Podjela tereta dokazivanja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s-Latn-BA" sz="2400" b="1" dirty="0" smtClean="0"/>
              <a:t>Oštećeni</a:t>
            </a:r>
          </a:p>
          <a:p>
            <a:r>
              <a:rPr lang="bs-Latn-BA" sz="2800" dirty="0" smtClean="0"/>
              <a:t>Prvobitni </a:t>
            </a:r>
            <a:r>
              <a:rPr lang="bs-Latn-BA" sz="2800" dirty="0"/>
              <a:t>teret </a:t>
            </a:r>
            <a:r>
              <a:rPr lang="bs-Latn-BA" sz="2800" dirty="0" smtClean="0"/>
              <a:t>dokazivanja moguće diskriminacije je na žrtvi – Timishev p. Rusije i </a:t>
            </a:r>
          </a:p>
          <a:p>
            <a:pPr marL="0" indent="0">
              <a:buNone/>
            </a:pPr>
            <a:r>
              <a:rPr lang="bs-Latn-BA" sz="2800" dirty="0"/>
              <a:t> </a:t>
            </a:r>
            <a:r>
              <a:rPr lang="bs-Latn-BA" sz="2800" dirty="0" smtClean="0"/>
              <a:t>   Bruhhoffer (ESP)</a:t>
            </a:r>
          </a:p>
          <a:p>
            <a:pPr lvl="1"/>
            <a:r>
              <a:rPr lang="bs-Latn-BA" sz="2600" dirty="0" smtClean="0"/>
              <a:t>Uporednik</a:t>
            </a:r>
            <a:endParaRPr lang="en-US" sz="2600" dirty="0"/>
          </a:p>
          <a:p>
            <a:pPr lvl="1"/>
            <a:r>
              <a:rPr lang="en-US" sz="2800" dirty="0" err="1"/>
              <a:t>Različit</a:t>
            </a:r>
            <a:r>
              <a:rPr lang="en-US" sz="2800" dirty="0"/>
              <a:t> </a:t>
            </a:r>
            <a:r>
              <a:rPr lang="en-US" sz="2800" dirty="0" err="1" smtClean="0"/>
              <a:t>tretman</a:t>
            </a:r>
            <a:r>
              <a:rPr lang="bs-Latn-BA" sz="2800" dirty="0" smtClean="0"/>
              <a:t> po zaštićenom osnovu</a:t>
            </a:r>
            <a:endParaRPr lang="en-US" sz="2800" dirty="0"/>
          </a:p>
          <a:p>
            <a:r>
              <a:rPr lang="bs-Latn-BA" sz="2800" dirty="0" smtClean="0"/>
              <a:t>Standard dokaza - Nachova </a:t>
            </a:r>
            <a:r>
              <a:rPr lang="bs-Latn-BA" sz="2800" dirty="0"/>
              <a:t>p. Bugarske</a:t>
            </a:r>
            <a:r>
              <a:rPr lang="bs-Latn-BA" sz="2800" dirty="0" smtClean="0"/>
              <a:t>)   </a:t>
            </a:r>
          </a:p>
          <a:p>
            <a:pPr lvl="6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s-Latn-BA" sz="2600" b="1" dirty="0" smtClean="0"/>
              <a:t>Počinitelj </a:t>
            </a:r>
            <a:r>
              <a:rPr lang="bs-Latn-BA" sz="2600" dirty="0" smtClean="0"/>
              <a:t>mora dokazati:</a:t>
            </a:r>
            <a:endParaRPr lang="bs-Latn-BA" sz="2600" b="1" dirty="0" smtClean="0"/>
          </a:p>
          <a:p>
            <a:r>
              <a:rPr lang="en-US" sz="2400" dirty="0" smtClean="0"/>
              <a:t>da </a:t>
            </a:r>
            <a:r>
              <a:rPr lang="en-US" sz="2400" dirty="0" err="1"/>
              <a:t>situacija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slična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uporediva</a:t>
            </a:r>
            <a:r>
              <a:rPr lang="en-US" sz="2400" dirty="0"/>
              <a:t>; </a:t>
            </a:r>
          </a:p>
          <a:p>
            <a:r>
              <a:rPr lang="en-US" sz="2400" dirty="0"/>
              <a:t>da se </a:t>
            </a:r>
            <a:r>
              <a:rPr lang="en-US" sz="2400" dirty="0" err="1"/>
              <a:t>razlika</a:t>
            </a:r>
            <a:r>
              <a:rPr lang="en-US" sz="2400" dirty="0"/>
              <a:t>  ne </a:t>
            </a:r>
            <a:r>
              <a:rPr lang="en-US" sz="2400" dirty="0" err="1"/>
              <a:t>temelji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zaštićenom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već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drugim</a:t>
            </a:r>
            <a:r>
              <a:rPr lang="en-US" sz="2400" dirty="0"/>
              <a:t> </a:t>
            </a:r>
            <a:r>
              <a:rPr lang="en-US" sz="2400" dirty="0" err="1"/>
              <a:t>objektivnim</a:t>
            </a:r>
            <a:r>
              <a:rPr lang="en-US" sz="2400" dirty="0"/>
              <a:t> </a:t>
            </a:r>
            <a:r>
              <a:rPr lang="en-US" sz="2400" dirty="0" err="1"/>
              <a:t>razlikama</a:t>
            </a:r>
            <a:r>
              <a:rPr lang="en-US" sz="2400" dirty="0"/>
              <a:t>; </a:t>
            </a:r>
            <a:endParaRPr lang="bs-Latn-BA" sz="2400" dirty="0" smtClean="0"/>
          </a:p>
          <a:p>
            <a:r>
              <a:rPr lang="bs-Latn-BA" sz="2400" dirty="0" smtClean="0"/>
              <a:t>ako to ne uspije, onda mora dokazati </a:t>
            </a:r>
            <a:r>
              <a:rPr lang="en-US" sz="2400" dirty="0" smtClean="0"/>
              <a:t>da </a:t>
            </a:r>
            <a:r>
              <a:rPr lang="en-US" sz="2400" dirty="0" err="1"/>
              <a:t>postoji</a:t>
            </a:r>
            <a:r>
              <a:rPr lang="en-US" sz="2400" dirty="0"/>
              <a:t> </a:t>
            </a:r>
            <a:r>
              <a:rPr lang="en-US" sz="2400" b="1" dirty="0" err="1">
                <a:hlinkClick r:id="rId3" action="ppaction://hlinksldjump"/>
              </a:rPr>
              <a:t>objektivno</a:t>
            </a:r>
            <a:r>
              <a:rPr lang="en-US" sz="2400" b="1" dirty="0">
                <a:hlinkClick r:id="rId3" action="ppaction://hlinksldjump"/>
              </a:rPr>
              <a:t> </a:t>
            </a:r>
            <a:r>
              <a:rPr lang="en-US" sz="2400" b="1" dirty="0" err="1">
                <a:hlinkClick r:id="rId3" action="ppaction://hlinksldjump"/>
              </a:rPr>
              <a:t>i</a:t>
            </a:r>
            <a:r>
              <a:rPr lang="en-US" sz="2400" b="1" dirty="0">
                <a:hlinkClick r:id="rId3" action="ppaction://hlinksldjump"/>
              </a:rPr>
              <a:t> </a:t>
            </a:r>
            <a:r>
              <a:rPr lang="en-US" sz="2400" b="1" dirty="0" err="1">
                <a:hlinkClick r:id="rId3" action="ppaction://hlinksldjump"/>
              </a:rPr>
              <a:t>razumno</a:t>
            </a:r>
            <a:r>
              <a:rPr lang="en-US" sz="2400" b="1" dirty="0">
                <a:hlinkClick r:id="rId3" action="ppaction://hlinksldjump"/>
              </a:rPr>
              <a:t> </a:t>
            </a:r>
            <a:r>
              <a:rPr lang="en-US" sz="2400" b="1" dirty="0" err="1">
                <a:hlinkClick r:id="rId3" action="ppaction://hlinksldjump"/>
              </a:rPr>
              <a:t>opravdanje</a:t>
            </a:r>
            <a:r>
              <a:rPr lang="en-US" sz="2400" b="1" dirty="0">
                <a:hlinkClick r:id="rId3" action="ppaction://hlinksldjump"/>
              </a:rPr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različit</a:t>
            </a:r>
            <a:r>
              <a:rPr lang="en-US" sz="2400" dirty="0"/>
              <a:t> </a:t>
            </a:r>
            <a:r>
              <a:rPr lang="en-US" sz="2400" dirty="0" err="1"/>
              <a:t>tretman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da je </a:t>
            </a:r>
            <a:r>
              <a:rPr lang="en-US" sz="2400" dirty="0" err="1"/>
              <a:t>mjera</a:t>
            </a:r>
            <a:r>
              <a:rPr lang="en-US" sz="2400" dirty="0"/>
              <a:t> </a:t>
            </a:r>
            <a:r>
              <a:rPr lang="en-US" sz="2400" dirty="0" err="1"/>
              <a:t>proporcionalna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926563" y="3321698"/>
            <a:ext cx="1427584" cy="153955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100" dirty="0" smtClean="0"/>
              <a:t>Teret dokaza prelazi na suprotnu stranu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54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Činjenice koje se ne moraju dokazivati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800" dirty="0" smtClean="0"/>
              <a:t>D</a:t>
            </a:r>
            <a:r>
              <a:rPr lang="en-US" sz="2800" dirty="0" smtClean="0"/>
              <a:t>a je </a:t>
            </a:r>
            <a:r>
              <a:rPr lang="en-US" sz="2800" dirty="0" err="1" smtClean="0"/>
              <a:t>počinitelj</a:t>
            </a:r>
            <a:r>
              <a:rPr lang="en-US" sz="2800" dirty="0" smtClean="0"/>
              <a:t> </a:t>
            </a:r>
            <a:r>
              <a:rPr lang="en-US" sz="2800" dirty="0" err="1" smtClean="0"/>
              <a:t>motiviran</a:t>
            </a:r>
            <a:r>
              <a:rPr lang="en-US" sz="2800" dirty="0" smtClean="0"/>
              <a:t> </a:t>
            </a:r>
            <a:r>
              <a:rPr lang="en-US" sz="2800" dirty="0" err="1" smtClean="0"/>
              <a:t>predrasudama</a:t>
            </a:r>
            <a:r>
              <a:rPr lang="bs-Latn-BA" sz="2800" dirty="0" smtClean="0"/>
              <a:t> (Feryn, ESP)</a:t>
            </a:r>
          </a:p>
          <a:p>
            <a:r>
              <a:rPr lang="bs-Latn-BA" sz="2800" dirty="0" smtClean="0"/>
              <a:t>Postojanje namjere (D.H. p. Češke)</a:t>
            </a:r>
          </a:p>
          <a:p>
            <a:r>
              <a:rPr lang="bs-Latn-BA" sz="2800" dirty="0"/>
              <a:t>ESP – u predmetima rasne </a:t>
            </a:r>
            <a:r>
              <a:rPr lang="bs-Latn-BA" sz="2800" dirty="0" smtClean="0"/>
              <a:t>diskriminacije nema potrebe </a:t>
            </a:r>
            <a:r>
              <a:rPr lang="bs-Latn-BA" sz="2800" dirty="0"/>
              <a:t>dokazivati da postoji žrtva čiji je identitet moguće utvrditi </a:t>
            </a:r>
            <a:r>
              <a:rPr lang="bs-Latn-BA" sz="2800" dirty="0" smtClean="0"/>
              <a:t>(Feryn, i predmeti „situacionog testiranja“)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„Polje slobodne procjene“ države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310825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3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1180</TotalTime>
  <Words>834</Words>
  <Application>Microsoft Office PowerPoint</Application>
  <PresentationFormat>Widescreen</PresentationFormat>
  <Paragraphs>126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 Boardroom</vt:lpstr>
      <vt:lpstr>Faktori diskriminacije kroz praksu ESLJP</vt:lpstr>
      <vt:lpstr>Nema zahtjeva za materijalnom povredom</vt:lpstr>
      <vt:lpstr>Vrste diskriminacije</vt:lpstr>
      <vt:lpstr>Vrste diskriminacije</vt:lpstr>
      <vt:lpstr>Vrste diskriminacije</vt:lpstr>
      <vt:lpstr>Vrste diskriminacije</vt:lpstr>
      <vt:lpstr>Podjela tereta dokazivanja</vt:lpstr>
      <vt:lpstr>Činjenice koje se ne moraju dokazivati</vt:lpstr>
      <vt:lpstr>„Polje slobodne procjene“ države</vt:lpstr>
      <vt:lpstr>PowerPoint Presentation</vt:lpstr>
      <vt:lpstr>Nepovoljno postupanje</vt:lpstr>
      <vt:lpstr>Uporednik</vt:lpstr>
      <vt:lpstr>Zaštićeni osnovi</vt:lpstr>
      <vt:lpstr>Zaštićeni osnovi</vt:lpstr>
      <vt:lpstr>Neutralno pravilo/kriterij/praksa</vt:lpstr>
      <vt:lpstr>Značajno negativniji učinak na zaštićenu grupu</vt:lpstr>
      <vt:lpstr>Posebne mjere ili pozitivno djelovanje</vt:lpstr>
      <vt:lpstr>Opravdanje za različito postupanje</vt:lpstr>
    </vt:vector>
  </TitlesOfParts>
  <Company>SCCM01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Faktori diskriminacije kroz praksu ESLJP</dc:title>
  <dc:creator>Sevima Sali-Terzic</dc:creator>
  <cp:lastModifiedBy>Sevima Sali-Terzic</cp:lastModifiedBy>
  <cp:revision>60</cp:revision>
  <dcterms:created xsi:type="dcterms:W3CDTF">2016-10-25T09:12:55Z</dcterms:created>
  <dcterms:modified xsi:type="dcterms:W3CDTF">2017-03-14T12:45:35Z</dcterms:modified>
</cp:coreProperties>
</file>