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7" r:id="rId2"/>
    <p:sldId id="274"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67" r:id="rId17"/>
  </p:sldIdLst>
  <p:sldSz cx="9144000" cy="6858000" type="screen4x3"/>
  <p:notesSz cx="7035800" cy="9321800"/>
  <p:defaultTextStyle>
    <a:defPPr>
      <a:defRPr lang="en-US"/>
    </a:defPPr>
    <a:lvl1pPr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5pPr>
    <a:lvl6pPr marL="2286000" algn="l" defTabSz="914400" rtl="0" eaLnBrk="1" latinLnBrk="0" hangingPunct="1">
      <a:defRPr sz="2800" b="1" kern="1200">
        <a:solidFill>
          <a:schemeClr val="tx1"/>
        </a:solidFill>
        <a:latin typeface="Times" panose="02020603050405020304" pitchFamily="18" charset="0"/>
        <a:ea typeface="+mn-ea"/>
        <a:cs typeface="+mn-cs"/>
      </a:defRPr>
    </a:lvl6pPr>
    <a:lvl7pPr marL="2743200" algn="l" defTabSz="914400" rtl="0" eaLnBrk="1" latinLnBrk="0" hangingPunct="1">
      <a:defRPr sz="2800" b="1" kern="1200">
        <a:solidFill>
          <a:schemeClr val="tx1"/>
        </a:solidFill>
        <a:latin typeface="Times" panose="02020603050405020304" pitchFamily="18" charset="0"/>
        <a:ea typeface="+mn-ea"/>
        <a:cs typeface="+mn-cs"/>
      </a:defRPr>
    </a:lvl7pPr>
    <a:lvl8pPr marL="3200400" algn="l" defTabSz="914400" rtl="0" eaLnBrk="1" latinLnBrk="0" hangingPunct="1">
      <a:defRPr sz="2800" b="1" kern="1200">
        <a:solidFill>
          <a:schemeClr val="tx1"/>
        </a:solidFill>
        <a:latin typeface="Times" panose="02020603050405020304" pitchFamily="18" charset="0"/>
        <a:ea typeface="+mn-ea"/>
        <a:cs typeface="+mn-cs"/>
      </a:defRPr>
    </a:lvl8pPr>
    <a:lvl9pPr marL="3657600" algn="l" defTabSz="914400" rtl="0" eaLnBrk="1" latinLnBrk="0" hangingPunct="1">
      <a:defRPr sz="2800" b="1"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DDDDDD"/>
    <a:srgbClr val="CCCCCC"/>
    <a:srgbClr val="1E4ABD"/>
    <a:srgbClr val="003366"/>
    <a:srgbClr val="E10040"/>
    <a:srgbClr val="002A6C"/>
    <a:srgbClr val="C211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0929" autoAdjust="0"/>
  </p:normalViewPr>
  <p:slideViewPr>
    <p:cSldViewPr>
      <p:cViewPr varScale="1">
        <p:scale>
          <a:sx n="130" d="100"/>
          <a:sy n="130" d="100"/>
        </p:scale>
        <p:origin x="93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1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3049588" cy="466725"/>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sz="quarter" idx="1"/>
          </p:nvPr>
        </p:nvSpPr>
        <p:spPr>
          <a:xfrm>
            <a:off x="3984625" y="0"/>
            <a:ext cx="3049588" cy="466725"/>
          </a:xfrm>
          <a:prstGeom prst="rect">
            <a:avLst/>
          </a:prstGeom>
        </p:spPr>
        <p:txBody>
          <a:bodyPr vert="horz" lIns="91440" tIns="45720" rIns="91440" bIns="45720" rtlCol="0"/>
          <a:lstStyle>
            <a:lvl1pPr algn="r">
              <a:defRPr sz="1200"/>
            </a:lvl1pPr>
          </a:lstStyle>
          <a:p>
            <a:fld id="{C893D9E3-926F-42A5-B114-1B285A126A18}" type="datetimeFigureOut">
              <a:rPr lang="hr-HR" smtClean="0"/>
              <a:t>14.3.2018.</a:t>
            </a:fld>
            <a:endParaRPr lang="hr-HR"/>
          </a:p>
        </p:txBody>
      </p:sp>
      <p:sp>
        <p:nvSpPr>
          <p:cNvPr id="4" name="Rezervirano mjesto podnožja 3"/>
          <p:cNvSpPr>
            <a:spLocks noGrp="1"/>
          </p:cNvSpPr>
          <p:nvPr>
            <p:ph type="ftr" sz="quarter" idx="2"/>
          </p:nvPr>
        </p:nvSpPr>
        <p:spPr>
          <a:xfrm>
            <a:off x="0" y="8853488"/>
            <a:ext cx="3049588" cy="466725"/>
          </a:xfrm>
          <a:prstGeom prst="rect">
            <a:avLst/>
          </a:prstGeom>
        </p:spPr>
        <p:txBody>
          <a:bodyPr vert="horz" lIns="91440" tIns="45720" rIns="91440" bIns="45720" rtlCol="0" anchor="b"/>
          <a:lstStyle>
            <a:lvl1pPr algn="l">
              <a:defRPr sz="1200"/>
            </a:lvl1pPr>
          </a:lstStyle>
          <a:p>
            <a:endParaRPr lang="hr-HR"/>
          </a:p>
        </p:txBody>
      </p:sp>
      <p:sp>
        <p:nvSpPr>
          <p:cNvPr id="5" name="Rezervirano mjesto broja slajda 4"/>
          <p:cNvSpPr>
            <a:spLocks noGrp="1"/>
          </p:cNvSpPr>
          <p:nvPr>
            <p:ph type="sldNum" sz="quarter" idx="3"/>
          </p:nvPr>
        </p:nvSpPr>
        <p:spPr>
          <a:xfrm>
            <a:off x="3984625" y="8853488"/>
            <a:ext cx="3049588" cy="466725"/>
          </a:xfrm>
          <a:prstGeom prst="rect">
            <a:avLst/>
          </a:prstGeom>
        </p:spPr>
        <p:txBody>
          <a:bodyPr vert="horz" lIns="91440" tIns="45720" rIns="91440" bIns="45720" rtlCol="0" anchor="b"/>
          <a:lstStyle>
            <a:lvl1pPr algn="r">
              <a:defRPr sz="1200"/>
            </a:lvl1pPr>
          </a:lstStyle>
          <a:p>
            <a:fld id="{C0783DDE-337C-42AA-9F5F-99B85C967CFE}" type="slidenum">
              <a:rPr lang="hr-HR" smtClean="0"/>
              <a:t>‹#›</a:t>
            </a:fld>
            <a:endParaRPr lang="hr-HR"/>
          </a:p>
        </p:txBody>
      </p:sp>
    </p:spTree>
    <p:extLst>
      <p:ext uri="{BB962C8B-B14F-4D97-AF65-F5344CB8AC3E}">
        <p14:creationId xmlns:p14="http://schemas.microsoft.com/office/powerpoint/2010/main" val="401366466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9588" cy="466725"/>
          </a:xfrm>
          <a:prstGeom prst="rect">
            <a:avLst/>
          </a:prstGeom>
        </p:spPr>
        <p:txBody>
          <a:bodyPr vert="horz" lIns="91440" tIns="45720" rIns="91440" bIns="45720" rtlCol="0"/>
          <a:lstStyle>
            <a:lvl1pPr algn="l">
              <a:defRPr sz="1200" smtClean="0"/>
            </a:lvl1pPr>
          </a:lstStyle>
          <a:p>
            <a:pPr>
              <a:defRPr/>
            </a:pPr>
            <a:endParaRPr lang="bs-Latn-BA"/>
          </a:p>
        </p:txBody>
      </p:sp>
      <p:sp>
        <p:nvSpPr>
          <p:cNvPr id="3" name="Date Placeholder 2"/>
          <p:cNvSpPr>
            <a:spLocks noGrp="1"/>
          </p:cNvSpPr>
          <p:nvPr>
            <p:ph type="dt" idx="1"/>
          </p:nvPr>
        </p:nvSpPr>
        <p:spPr>
          <a:xfrm>
            <a:off x="3984625" y="0"/>
            <a:ext cx="3049588" cy="466725"/>
          </a:xfrm>
          <a:prstGeom prst="rect">
            <a:avLst/>
          </a:prstGeom>
        </p:spPr>
        <p:txBody>
          <a:bodyPr vert="horz" lIns="91440" tIns="45720" rIns="91440" bIns="45720" rtlCol="0"/>
          <a:lstStyle>
            <a:lvl1pPr algn="r">
              <a:defRPr sz="1200" smtClean="0"/>
            </a:lvl1pPr>
          </a:lstStyle>
          <a:p>
            <a:pPr>
              <a:defRPr/>
            </a:pPr>
            <a:fld id="{8251E204-E3BC-406D-951A-D1981CCEC4E8}" type="datetimeFigureOut">
              <a:rPr lang="bs-Latn-BA"/>
              <a:pPr>
                <a:defRPr/>
              </a:pPr>
              <a:t>14.3.2018</a:t>
            </a:fld>
            <a:endParaRPr lang="bs-Latn-BA"/>
          </a:p>
        </p:txBody>
      </p:sp>
      <p:sp>
        <p:nvSpPr>
          <p:cNvPr id="4" name="Slide Image Placeholder 3"/>
          <p:cNvSpPr>
            <a:spLocks noGrp="1" noRot="1" noChangeAspect="1"/>
          </p:cNvSpPr>
          <p:nvPr>
            <p:ph type="sldImg" idx="2"/>
          </p:nvPr>
        </p:nvSpPr>
        <p:spPr>
          <a:xfrm>
            <a:off x="1420813" y="1165225"/>
            <a:ext cx="4194175" cy="3146425"/>
          </a:xfrm>
          <a:prstGeom prst="rect">
            <a:avLst/>
          </a:prstGeom>
          <a:noFill/>
          <a:ln w="12700">
            <a:solidFill>
              <a:prstClr val="black"/>
            </a:solidFill>
          </a:ln>
        </p:spPr>
        <p:txBody>
          <a:bodyPr vert="horz" lIns="91440" tIns="45720" rIns="91440" bIns="45720" rtlCol="0" anchor="ctr"/>
          <a:lstStyle/>
          <a:p>
            <a:pPr lvl="0"/>
            <a:endParaRPr lang="bs-Latn-BA" noProof="0"/>
          </a:p>
        </p:txBody>
      </p:sp>
      <p:sp>
        <p:nvSpPr>
          <p:cNvPr id="5" name="Notes Placeholder 4"/>
          <p:cNvSpPr>
            <a:spLocks noGrp="1"/>
          </p:cNvSpPr>
          <p:nvPr>
            <p:ph type="body" sz="quarter" idx="3"/>
          </p:nvPr>
        </p:nvSpPr>
        <p:spPr>
          <a:xfrm>
            <a:off x="703263" y="4486275"/>
            <a:ext cx="5629275" cy="36703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bs-Latn-BA" noProof="0"/>
          </a:p>
        </p:txBody>
      </p:sp>
      <p:sp>
        <p:nvSpPr>
          <p:cNvPr id="6" name="Footer Placeholder 5"/>
          <p:cNvSpPr>
            <a:spLocks noGrp="1"/>
          </p:cNvSpPr>
          <p:nvPr>
            <p:ph type="ftr" sz="quarter" idx="4"/>
          </p:nvPr>
        </p:nvSpPr>
        <p:spPr>
          <a:xfrm>
            <a:off x="0" y="8855075"/>
            <a:ext cx="3049588" cy="466725"/>
          </a:xfrm>
          <a:prstGeom prst="rect">
            <a:avLst/>
          </a:prstGeom>
        </p:spPr>
        <p:txBody>
          <a:bodyPr vert="horz" lIns="91440" tIns="45720" rIns="91440" bIns="45720" rtlCol="0" anchor="b"/>
          <a:lstStyle>
            <a:lvl1pPr algn="l">
              <a:defRPr sz="1200" smtClean="0"/>
            </a:lvl1pPr>
          </a:lstStyle>
          <a:p>
            <a:pPr>
              <a:defRPr/>
            </a:pPr>
            <a:endParaRPr lang="bs-Latn-BA"/>
          </a:p>
        </p:txBody>
      </p:sp>
      <p:sp>
        <p:nvSpPr>
          <p:cNvPr id="7" name="Slide Number Placeholder 6"/>
          <p:cNvSpPr>
            <a:spLocks noGrp="1"/>
          </p:cNvSpPr>
          <p:nvPr>
            <p:ph type="sldNum" sz="quarter" idx="5"/>
          </p:nvPr>
        </p:nvSpPr>
        <p:spPr>
          <a:xfrm>
            <a:off x="3984625" y="8855075"/>
            <a:ext cx="3049588" cy="466725"/>
          </a:xfrm>
          <a:prstGeom prst="rect">
            <a:avLst/>
          </a:prstGeom>
        </p:spPr>
        <p:txBody>
          <a:bodyPr vert="horz" lIns="91440" tIns="45720" rIns="91440" bIns="45720" rtlCol="0" anchor="b"/>
          <a:lstStyle>
            <a:lvl1pPr algn="r">
              <a:defRPr sz="1200" smtClean="0"/>
            </a:lvl1pPr>
          </a:lstStyle>
          <a:p>
            <a:pPr>
              <a:defRPr/>
            </a:pPr>
            <a:fld id="{12735DD4-DC24-48F6-A747-49919B4CE7AD}" type="slidenum">
              <a:rPr lang="bs-Latn-BA"/>
              <a:pPr>
                <a:defRPr/>
              </a:pPr>
              <a:t>‹#›</a:t>
            </a:fld>
            <a:endParaRPr lang="bs-Latn-BA"/>
          </a:p>
        </p:txBody>
      </p:sp>
    </p:spTree>
    <p:extLst>
      <p:ext uri="{BB962C8B-B14F-4D97-AF65-F5344CB8AC3E}">
        <p14:creationId xmlns:p14="http://schemas.microsoft.com/office/powerpoint/2010/main" val="1925428292"/>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Tree>
    <p:extLst>
      <p:ext uri="{BB962C8B-B14F-4D97-AF65-F5344CB8AC3E}">
        <p14:creationId xmlns:p14="http://schemas.microsoft.com/office/powerpoint/2010/main" val="2388927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xfrm>
            <a:off x="938217" y="4428378"/>
            <a:ext cx="5159368" cy="4194363"/>
          </a:xfrm>
          <a:noFill/>
        </p:spPr>
        <p:txBody>
          <a:bodyPr/>
          <a:lstStyle/>
          <a:p>
            <a:pPr eaLnBrk="1" hangingPunct="1"/>
            <a:endParaRPr lang="en-GB" altLang="sr-Latn-R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152400" y="1752600"/>
            <a:ext cx="8991600" cy="5105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5" name="Rectangle 8"/>
          <p:cNvSpPr>
            <a:spLocks noChangeArrowheads="1"/>
          </p:cNvSpPr>
          <p:nvPr userDrawn="1"/>
        </p:nvSpPr>
        <p:spPr bwMode="auto">
          <a:xfrm>
            <a:off x="0" y="12192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6" name="Rectangle 9"/>
          <p:cNvSpPr>
            <a:spLocks noChangeArrowheads="1"/>
          </p:cNvSpPr>
          <p:nvPr userDrawn="1"/>
        </p:nvSpPr>
        <p:spPr bwMode="auto">
          <a:xfrm>
            <a:off x="0" y="1905000"/>
            <a:ext cx="152400" cy="49530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pic>
        <p:nvPicPr>
          <p:cNvPr id="7"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3429000"/>
            <a:ext cx="7772400" cy="1143000"/>
          </a:xfrm>
        </p:spPr>
        <p:txBody>
          <a:bodyPr/>
          <a:lstStyle>
            <a:lvl1pPr algn="ctr">
              <a:defRPr sz="4000"/>
            </a:lvl1pPr>
          </a:lstStyle>
          <a:p>
            <a:r>
              <a:rPr lang="hr-HR"/>
              <a:t>Uredite stil naslova matrice</a:t>
            </a:r>
            <a:endParaRPr lang="en-US"/>
          </a:p>
        </p:txBody>
      </p:sp>
      <p:sp>
        <p:nvSpPr>
          <p:cNvPr id="5123" name="Rectangle 3"/>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hr-HR"/>
              <a:t>Uredite stil podnaslova matrice</a:t>
            </a:r>
            <a:endParaRPr lang="en-US"/>
          </a:p>
        </p:txBody>
      </p:sp>
      <p:sp>
        <p:nvSpPr>
          <p:cNvPr id="8" name="Rectangle 4"/>
          <p:cNvSpPr>
            <a:spLocks noGrp="1" noChangeArrowheads="1"/>
          </p:cNvSpPr>
          <p:nvPr>
            <p:ph type="dt" sz="half" idx="10"/>
          </p:nvPr>
        </p:nvSpPr>
        <p:spPr/>
        <p:txBody>
          <a:bodyPr/>
          <a:lstStyle>
            <a:lvl1pPr>
              <a:defRPr/>
            </a:lvl1pPr>
          </a:lstStyle>
          <a:p>
            <a:pPr>
              <a:defRPr/>
            </a:pPr>
            <a:fld id="{DD6B0989-20CC-4DE9-9A50-84D60FEF8D83}" type="datetime3">
              <a:rPr lang="hr-HR" smtClean="0"/>
              <a:t>14/3/18</a:t>
            </a:fld>
            <a:endParaRPr lang="en-US"/>
          </a:p>
        </p:txBody>
      </p:sp>
      <p:sp>
        <p:nvSpPr>
          <p:cNvPr id="9" name="Rectangle 5"/>
          <p:cNvSpPr>
            <a:spLocks noGrp="1" noChangeArrowheads="1"/>
          </p:cNvSpPr>
          <p:nvPr>
            <p:ph type="ftr" sz="quarter" idx="11"/>
          </p:nvPr>
        </p:nvSpPr>
        <p:spPr/>
        <p:txBody>
          <a:bodyPr/>
          <a:lstStyle>
            <a:lvl1pPr>
              <a:defRPr/>
            </a:lvl1pPr>
          </a:lstStyle>
          <a:p>
            <a:pPr>
              <a:defRPr/>
            </a:pPr>
            <a:r>
              <a:rPr lang="en-US"/>
              <a:t>Damir Kos,  sudac VSRH</a:t>
            </a:r>
          </a:p>
        </p:txBody>
      </p:sp>
      <p:sp>
        <p:nvSpPr>
          <p:cNvPr id="10" name="Rectangle 6"/>
          <p:cNvSpPr>
            <a:spLocks noGrp="1" noChangeArrowheads="1"/>
          </p:cNvSpPr>
          <p:nvPr>
            <p:ph type="sldNum" sz="quarter" idx="12"/>
          </p:nvPr>
        </p:nvSpPr>
        <p:spPr/>
        <p:txBody>
          <a:bodyPr/>
          <a:lstStyle>
            <a:lvl1pPr>
              <a:defRPr smtClean="0"/>
            </a:lvl1pPr>
          </a:lstStyle>
          <a:p>
            <a:pPr>
              <a:defRPr/>
            </a:pPr>
            <a:fld id="{1545E865-A8D1-44DF-854C-B74674E8ACCA}" type="slidenum">
              <a:rPr lang="en-US" altLang="sr-Latn-RS"/>
              <a:pPr>
                <a:defRPr/>
              </a:pPr>
              <a:t>‹#›</a:t>
            </a:fld>
            <a:r>
              <a:rPr lang="en-US" altLang="sr-Latn-RS"/>
              <a:t>a</a:t>
            </a:r>
          </a:p>
        </p:txBody>
      </p:sp>
    </p:spTree>
    <p:extLst>
      <p:ext uri="{BB962C8B-B14F-4D97-AF65-F5344CB8AC3E}">
        <p14:creationId xmlns:p14="http://schemas.microsoft.com/office/powerpoint/2010/main" val="5788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a:p>
        </p:txBody>
      </p:sp>
      <p:sp>
        <p:nvSpPr>
          <p:cNvPr id="3" name="Vertical Text Placeholder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3DC939F-44A7-4E92-B5B1-3E49C20DF13B}" type="datetime3">
              <a:rPr lang="hr-HR" smtClean="0"/>
              <a:t>14/3/18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Damir Kos,  sudac VSRH</a:t>
            </a:r>
          </a:p>
        </p:txBody>
      </p:sp>
      <p:sp>
        <p:nvSpPr>
          <p:cNvPr id="6" name="Rectangle 6"/>
          <p:cNvSpPr>
            <a:spLocks noGrp="1" noChangeArrowheads="1"/>
          </p:cNvSpPr>
          <p:nvPr>
            <p:ph type="sldNum" sz="quarter" idx="12"/>
          </p:nvPr>
        </p:nvSpPr>
        <p:spPr>
          <a:ln/>
        </p:spPr>
        <p:txBody>
          <a:bodyPr/>
          <a:lstStyle>
            <a:lvl1pPr>
              <a:defRPr/>
            </a:lvl1pPr>
          </a:lstStyle>
          <a:p>
            <a:pPr>
              <a:defRPr/>
            </a:pPr>
            <a:fld id="{2F59E1F1-3CB6-4AFB-88FD-A85FBF41F234}" type="slidenum">
              <a:rPr lang="en-US" altLang="sr-Latn-RS"/>
              <a:pPr>
                <a:defRPr/>
              </a:pPr>
              <a:t>‹#›</a:t>
            </a:fld>
            <a:endParaRPr lang="en-US" altLang="sr-Latn-RS"/>
          </a:p>
        </p:txBody>
      </p:sp>
    </p:spTree>
    <p:extLst>
      <p:ext uri="{BB962C8B-B14F-4D97-AF65-F5344CB8AC3E}">
        <p14:creationId xmlns:p14="http://schemas.microsoft.com/office/powerpoint/2010/main" val="433234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hr-HR"/>
              <a:t>Uredite stil naslova matrice</a:t>
            </a:r>
            <a:endParaRPr lang="en-US"/>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4D2CE2E-F75C-4AA2-8320-EA39E6FD9038}" type="datetime3">
              <a:rPr lang="hr-HR" smtClean="0"/>
              <a:t>14/3/18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Damir Kos,  sudac VSRH</a:t>
            </a:r>
          </a:p>
        </p:txBody>
      </p:sp>
      <p:sp>
        <p:nvSpPr>
          <p:cNvPr id="6" name="Rectangle 6"/>
          <p:cNvSpPr>
            <a:spLocks noGrp="1" noChangeArrowheads="1"/>
          </p:cNvSpPr>
          <p:nvPr>
            <p:ph type="sldNum" sz="quarter" idx="12"/>
          </p:nvPr>
        </p:nvSpPr>
        <p:spPr>
          <a:ln/>
        </p:spPr>
        <p:txBody>
          <a:bodyPr/>
          <a:lstStyle>
            <a:lvl1pPr>
              <a:defRPr/>
            </a:lvl1pPr>
          </a:lstStyle>
          <a:p>
            <a:pPr>
              <a:defRPr/>
            </a:pPr>
            <a:fld id="{3B032CEC-580B-48EB-8CBA-7AE38D41F8F7}" type="slidenum">
              <a:rPr lang="en-US" altLang="sr-Latn-RS"/>
              <a:pPr>
                <a:defRPr/>
              </a:pPr>
              <a:t>‹#›</a:t>
            </a:fld>
            <a:endParaRPr lang="en-US" altLang="sr-Latn-RS"/>
          </a:p>
        </p:txBody>
      </p:sp>
    </p:spTree>
    <p:extLst>
      <p:ext uri="{BB962C8B-B14F-4D97-AF65-F5344CB8AC3E}">
        <p14:creationId xmlns:p14="http://schemas.microsoft.com/office/powerpoint/2010/main" val="418717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dirty="0"/>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A727642-8912-4522-9F6F-AB689456D5E0}" type="datetime3">
              <a:rPr lang="hr-HR" smtClean="0"/>
              <a:t>14/3/18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Damir Kos,  sudac VSRH</a:t>
            </a:r>
          </a:p>
        </p:txBody>
      </p:sp>
      <p:sp>
        <p:nvSpPr>
          <p:cNvPr id="6" name="Rectangle 6"/>
          <p:cNvSpPr>
            <a:spLocks noGrp="1" noChangeArrowheads="1"/>
          </p:cNvSpPr>
          <p:nvPr>
            <p:ph type="sldNum" sz="quarter" idx="12"/>
          </p:nvPr>
        </p:nvSpPr>
        <p:spPr>
          <a:ln/>
        </p:spPr>
        <p:txBody>
          <a:bodyPr/>
          <a:lstStyle>
            <a:lvl1pPr>
              <a:defRPr/>
            </a:lvl1pPr>
          </a:lstStyle>
          <a:p>
            <a:pPr>
              <a:defRPr/>
            </a:pPr>
            <a:fld id="{AF87AD20-7C26-4FD4-AA40-7B84FEFCFB57}" type="slidenum">
              <a:rPr lang="en-US" altLang="sr-Latn-RS"/>
              <a:pPr>
                <a:defRPr/>
              </a:pPr>
              <a:t>‹#›</a:t>
            </a:fld>
            <a:endParaRPr lang="en-US" altLang="sr-Latn-RS"/>
          </a:p>
        </p:txBody>
      </p:sp>
    </p:spTree>
    <p:extLst>
      <p:ext uri="{BB962C8B-B14F-4D97-AF65-F5344CB8AC3E}">
        <p14:creationId xmlns:p14="http://schemas.microsoft.com/office/powerpoint/2010/main" val="139010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hr-HR"/>
              <a:t>Uredite stil naslova matrice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r-HR"/>
              <a:t>Uredite stilove teksta matrice</a:t>
            </a:r>
          </a:p>
        </p:txBody>
      </p:sp>
      <p:sp>
        <p:nvSpPr>
          <p:cNvPr id="4" name="Rectangle 4"/>
          <p:cNvSpPr>
            <a:spLocks noGrp="1" noChangeArrowheads="1"/>
          </p:cNvSpPr>
          <p:nvPr>
            <p:ph type="dt" sz="half" idx="10"/>
          </p:nvPr>
        </p:nvSpPr>
        <p:spPr>
          <a:ln/>
        </p:spPr>
        <p:txBody>
          <a:bodyPr/>
          <a:lstStyle>
            <a:lvl1pPr>
              <a:defRPr/>
            </a:lvl1pPr>
          </a:lstStyle>
          <a:p>
            <a:pPr>
              <a:defRPr/>
            </a:pPr>
            <a:fld id="{AB6EAA1C-ECBC-4C6D-8EB6-13E732525812}" type="datetime3">
              <a:rPr lang="hr-HR" smtClean="0"/>
              <a:t>14/3/18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Damir Kos,  sudac VSRH</a:t>
            </a:r>
          </a:p>
        </p:txBody>
      </p:sp>
      <p:sp>
        <p:nvSpPr>
          <p:cNvPr id="6" name="Rectangle 6"/>
          <p:cNvSpPr>
            <a:spLocks noGrp="1" noChangeArrowheads="1"/>
          </p:cNvSpPr>
          <p:nvPr>
            <p:ph type="sldNum" sz="quarter" idx="12"/>
          </p:nvPr>
        </p:nvSpPr>
        <p:spPr>
          <a:ln/>
        </p:spPr>
        <p:txBody>
          <a:bodyPr/>
          <a:lstStyle>
            <a:lvl1pPr>
              <a:defRPr/>
            </a:lvl1pPr>
          </a:lstStyle>
          <a:p>
            <a:pPr>
              <a:defRPr/>
            </a:pPr>
            <a:fld id="{E5B21B7D-7E02-4346-AAF9-C7EECB382469}" type="slidenum">
              <a:rPr lang="en-US" altLang="sr-Latn-RS"/>
              <a:pPr>
                <a:defRPr/>
              </a:pPr>
              <a:t>‹#›</a:t>
            </a:fld>
            <a:endParaRPr lang="en-US" altLang="sr-Latn-RS"/>
          </a:p>
        </p:txBody>
      </p:sp>
    </p:spTree>
    <p:extLst>
      <p:ext uri="{BB962C8B-B14F-4D97-AF65-F5344CB8AC3E}">
        <p14:creationId xmlns:p14="http://schemas.microsoft.com/office/powerpoint/2010/main" val="348667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42880D6-621B-4598-B697-98CA206B9256}" type="datetime3">
              <a:rPr lang="hr-HR" smtClean="0"/>
              <a:t>14/3/18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Damir Kos,  sudac VSRH</a:t>
            </a:r>
          </a:p>
        </p:txBody>
      </p:sp>
      <p:sp>
        <p:nvSpPr>
          <p:cNvPr id="7" name="Rectangle 6"/>
          <p:cNvSpPr>
            <a:spLocks noGrp="1" noChangeArrowheads="1"/>
          </p:cNvSpPr>
          <p:nvPr>
            <p:ph type="sldNum" sz="quarter" idx="12"/>
          </p:nvPr>
        </p:nvSpPr>
        <p:spPr>
          <a:ln/>
        </p:spPr>
        <p:txBody>
          <a:bodyPr/>
          <a:lstStyle>
            <a:lvl1pPr>
              <a:defRPr/>
            </a:lvl1pPr>
          </a:lstStyle>
          <a:p>
            <a:pPr>
              <a:defRPr/>
            </a:pPr>
            <a:fld id="{DC25F114-0B84-49FD-BB42-A9B6B9550315}" type="slidenum">
              <a:rPr lang="en-US" altLang="sr-Latn-RS"/>
              <a:pPr>
                <a:defRPr/>
              </a:pPr>
              <a:t>‹#›</a:t>
            </a:fld>
            <a:endParaRPr lang="en-US" altLang="sr-Latn-RS"/>
          </a:p>
        </p:txBody>
      </p:sp>
    </p:spTree>
    <p:extLst>
      <p:ext uri="{BB962C8B-B14F-4D97-AF65-F5344CB8AC3E}">
        <p14:creationId xmlns:p14="http://schemas.microsoft.com/office/powerpoint/2010/main" val="64033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hr-HR"/>
              <a:t>Uredite stil naslova matrice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5491CA85-DE42-47DC-9FEB-D26F497530C5}" type="datetime3">
              <a:rPr lang="hr-HR" smtClean="0"/>
              <a:t>14/3/18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Damir Kos,  sudac VSRH</a:t>
            </a:r>
          </a:p>
        </p:txBody>
      </p:sp>
      <p:sp>
        <p:nvSpPr>
          <p:cNvPr id="9" name="Rectangle 6"/>
          <p:cNvSpPr>
            <a:spLocks noGrp="1" noChangeArrowheads="1"/>
          </p:cNvSpPr>
          <p:nvPr>
            <p:ph type="sldNum" sz="quarter" idx="12"/>
          </p:nvPr>
        </p:nvSpPr>
        <p:spPr>
          <a:ln/>
        </p:spPr>
        <p:txBody>
          <a:bodyPr/>
          <a:lstStyle>
            <a:lvl1pPr>
              <a:defRPr/>
            </a:lvl1pPr>
          </a:lstStyle>
          <a:p>
            <a:pPr>
              <a:defRPr/>
            </a:pPr>
            <a:fld id="{86C95EF2-DA20-453F-B6B7-8A4B1A6701BE}" type="slidenum">
              <a:rPr lang="en-US" altLang="sr-Latn-RS"/>
              <a:pPr>
                <a:defRPr/>
              </a:pPr>
              <a:t>‹#›</a:t>
            </a:fld>
            <a:endParaRPr lang="en-US" altLang="sr-Latn-RS"/>
          </a:p>
        </p:txBody>
      </p:sp>
    </p:spTree>
    <p:extLst>
      <p:ext uri="{BB962C8B-B14F-4D97-AF65-F5344CB8AC3E}">
        <p14:creationId xmlns:p14="http://schemas.microsoft.com/office/powerpoint/2010/main" val="14470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3785D81B-871A-4366-884B-4C080E8E0A31}" type="datetime3">
              <a:rPr lang="hr-HR" smtClean="0"/>
              <a:t>14/3/18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Damir Kos,  sudac VSRH</a:t>
            </a:r>
          </a:p>
        </p:txBody>
      </p:sp>
      <p:sp>
        <p:nvSpPr>
          <p:cNvPr id="5" name="Rectangle 6"/>
          <p:cNvSpPr>
            <a:spLocks noGrp="1" noChangeArrowheads="1"/>
          </p:cNvSpPr>
          <p:nvPr>
            <p:ph type="sldNum" sz="quarter" idx="12"/>
          </p:nvPr>
        </p:nvSpPr>
        <p:spPr>
          <a:ln/>
        </p:spPr>
        <p:txBody>
          <a:bodyPr/>
          <a:lstStyle>
            <a:lvl1pPr>
              <a:defRPr/>
            </a:lvl1pPr>
          </a:lstStyle>
          <a:p>
            <a:pPr>
              <a:defRPr/>
            </a:pPr>
            <a:fld id="{0BF32D51-CE93-470E-A354-6F02BEFAE0BD}" type="slidenum">
              <a:rPr lang="en-US" altLang="sr-Latn-RS"/>
              <a:pPr>
                <a:defRPr/>
              </a:pPr>
              <a:t>‹#›</a:t>
            </a:fld>
            <a:endParaRPr lang="en-US" altLang="sr-Latn-RS"/>
          </a:p>
        </p:txBody>
      </p:sp>
    </p:spTree>
    <p:extLst>
      <p:ext uri="{BB962C8B-B14F-4D97-AF65-F5344CB8AC3E}">
        <p14:creationId xmlns:p14="http://schemas.microsoft.com/office/powerpoint/2010/main" val="64890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258813E-FD6F-494F-A2B9-1AB5F3245FB2}" type="datetime3">
              <a:rPr lang="hr-HR" smtClean="0"/>
              <a:t>14/3/18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Damir Kos,  sudac VSRH</a:t>
            </a:r>
          </a:p>
        </p:txBody>
      </p:sp>
      <p:sp>
        <p:nvSpPr>
          <p:cNvPr id="4" name="Rectangle 6"/>
          <p:cNvSpPr>
            <a:spLocks noGrp="1" noChangeArrowheads="1"/>
          </p:cNvSpPr>
          <p:nvPr>
            <p:ph type="sldNum" sz="quarter" idx="12"/>
          </p:nvPr>
        </p:nvSpPr>
        <p:spPr>
          <a:ln/>
        </p:spPr>
        <p:txBody>
          <a:bodyPr/>
          <a:lstStyle>
            <a:lvl1pPr>
              <a:defRPr/>
            </a:lvl1pPr>
          </a:lstStyle>
          <a:p>
            <a:pPr>
              <a:defRPr/>
            </a:pPr>
            <a:fld id="{AAC7F7C3-9D78-4E6E-B32C-25DC41A6CDB3}" type="slidenum">
              <a:rPr lang="en-US" altLang="sr-Latn-RS"/>
              <a:pPr>
                <a:defRPr/>
              </a:pPr>
              <a:t>‹#›</a:t>
            </a:fld>
            <a:endParaRPr lang="en-US" altLang="sr-Latn-RS"/>
          </a:p>
        </p:txBody>
      </p:sp>
    </p:spTree>
    <p:extLst>
      <p:ext uri="{BB962C8B-B14F-4D97-AF65-F5344CB8AC3E}">
        <p14:creationId xmlns:p14="http://schemas.microsoft.com/office/powerpoint/2010/main" val="222547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hr-HR"/>
              <a:t>Uredite stil naslova matrice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ctangle 4"/>
          <p:cNvSpPr>
            <a:spLocks noGrp="1" noChangeArrowheads="1"/>
          </p:cNvSpPr>
          <p:nvPr>
            <p:ph type="dt" sz="half" idx="10"/>
          </p:nvPr>
        </p:nvSpPr>
        <p:spPr>
          <a:ln/>
        </p:spPr>
        <p:txBody>
          <a:bodyPr/>
          <a:lstStyle>
            <a:lvl1pPr>
              <a:defRPr/>
            </a:lvl1pPr>
          </a:lstStyle>
          <a:p>
            <a:pPr>
              <a:defRPr/>
            </a:pPr>
            <a:fld id="{0673D7EC-0007-4282-828A-1275DBE3E53C}" type="datetime3">
              <a:rPr lang="hr-HR" smtClean="0"/>
              <a:t>14/3/18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Damir Kos,  sudac VSRH</a:t>
            </a:r>
          </a:p>
        </p:txBody>
      </p:sp>
      <p:sp>
        <p:nvSpPr>
          <p:cNvPr id="7" name="Rectangle 6"/>
          <p:cNvSpPr>
            <a:spLocks noGrp="1" noChangeArrowheads="1"/>
          </p:cNvSpPr>
          <p:nvPr>
            <p:ph type="sldNum" sz="quarter" idx="12"/>
          </p:nvPr>
        </p:nvSpPr>
        <p:spPr>
          <a:ln/>
        </p:spPr>
        <p:txBody>
          <a:bodyPr/>
          <a:lstStyle>
            <a:lvl1pPr>
              <a:defRPr/>
            </a:lvl1pPr>
          </a:lstStyle>
          <a:p>
            <a:pPr>
              <a:defRPr/>
            </a:pPr>
            <a:fld id="{083BA04F-27B0-42F6-B809-D2FE46E6F277}" type="slidenum">
              <a:rPr lang="en-US" altLang="sr-Latn-RS"/>
              <a:pPr>
                <a:defRPr/>
              </a:pPr>
              <a:t>‹#›</a:t>
            </a:fld>
            <a:endParaRPr lang="en-US" altLang="sr-Latn-RS"/>
          </a:p>
        </p:txBody>
      </p:sp>
    </p:spTree>
    <p:extLst>
      <p:ext uri="{BB962C8B-B14F-4D97-AF65-F5344CB8AC3E}">
        <p14:creationId xmlns:p14="http://schemas.microsoft.com/office/powerpoint/2010/main" val="236117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hr-HR"/>
              <a:t>Uredite stil naslova matrice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r-HR" noProof="0"/>
              <a:t>Kliknite ikonu da biste dodali  sliku</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ctangle 4"/>
          <p:cNvSpPr>
            <a:spLocks noGrp="1" noChangeArrowheads="1"/>
          </p:cNvSpPr>
          <p:nvPr>
            <p:ph type="dt" sz="half" idx="10"/>
          </p:nvPr>
        </p:nvSpPr>
        <p:spPr>
          <a:ln/>
        </p:spPr>
        <p:txBody>
          <a:bodyPr/>
          <a:lstStyle>
            <a:lvl1pPr>
              <a:defRPr/>
            </a:lvl1pPr>
          </a:lstStyle>
          <a:p>
            <a:pPr>
              <a:defRPr/>
            </a:pPr>
            <a:fld id="{976850DA-2B00-4413-8570-3178C020A1BC}" type="datetime3">
              <a:rPr lang="hr-HR" smtClean="0"/>
              <a:t>14/3/18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Damir Kos,  sudac VSRH</a:t>
            </a:r>
          </a:p>
        </p:txBody>
      </p:sp>
      <p:sp>
        <p:nvSpPr>
          <p:cNvPr id="7" name="Rectangle 6"/>
          <p:cNvSpPr>
            <a:spLocks noGrp="1" noChangeArrowheads="1"/>
          </p:cNvSpPr>
          <p:nvPr>
            <p:ph type="sldNum" sz="quarter" idx="12"/>
          </p:nvPr>
        </p:nvSpPr>
        <p:spPr>
          <a:ln/>
        </p:spPr>
        <p:txBody>
          <a:bodyPr/>
          <a:lstStyle>
            <a:lvl1pPr>
              <a:defRPr/>
            </a:lvl1pPr>
          </a:lstStyle>
          <a:p>
            <a:pPr>
              <a:defRPr/>
            </a:pPr>
            <a:fld id="{6966DD50-B8A7-4CF0-B370-BD32FD8676DB}" type="slidenum">
              <a:rPr lang="en-US" altLang="sr-Latn-RS"/>
              <a:pPr>
                <a:defRPr/>
              </a:pPr>
              <a:t>‹#›</a:t>
            </a:fld>
            <a:endParaRPr lang="en-US" altLang="sr-Latn-RS"/>
          </a:p>
        </p:txBody>
      </p:sp>
    </p:spTree>
    <p:extLst>
      <p:ext uri="{BB962C8B-B14F-4D97-AF65-F5344CB8AC3E}">
        <p14:creationId xmlns:p14="http://schemas.microsoft.com/office/powerpoint/2010/main" val="26139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r-HR" altLang="sr-Latn-RS"/>
              <a:t>Uredite stil naslova matrice</a:t>
            </a:r>
            <a:endParaRPr lang="en-US" altLang="sr-Latn-RS"/>
          </a:p>
        </p:txBody>
      </p:sp>
      <p:sp>
        <p:nvSpPr>
          <p:cNvPr id="1027" name="Rectangle 3"/>
          <p:cNvSpPr>
            <a:spLocks noGrp="1" noChangeArrowheads="1"/>
          </p:cNvSpPr>
          <p:nvPr>
            <p:ph type="body" idx="1"/>
          </p:nvPr>
        </p:nvSpPr>
        <p:spPr bwMode="auto">
          <a:xfrm>
            <a:off x="685800" y="22098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r-HR" altLang="sr-Latn-RS"/>
              <a:t>Uredite stilove teksta matrice</a:t>
            </a:r>
          </a:p>
          <a:p>
            <a:pPr lvl="1"/>
            <a:r>
              <a:rPr lang="hr-HR" altLang="sr-Latn-RS"/>
              <a:t>Druga razina</a:t>
            </a:r>
          </a:p>
          <a:p>
            <a:pPr lvl="2"/>
            <a:r>
              <a:rPr lang="hr-HR" altLang="sr-Latn-RS"/>
              <a:t>Treća razina</a:t>
            </a:r>
          </a:p>
          <a:p>
            <a:pPr lvl="3"/>
            <a:r>
              <a:rPr lang="hr-HR" altLang="sr-Latn-RS"/>
              <a:t>Četvrta razina</a:t>
            </a:r>
          </a:p>
          <a:p>
            <a:pPr lvl="4"/>
            <a:r>
              <a:rPr lang="hr-HR" altLang="sr-Latn-RS"/>
              <a:t>Peta razina</a:t>
            </a:r>
            <a:endParaRPr lang="en-US" altLang="sr-Latn-RS"/>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mn-lt"/>
              </a:defRPr>
            </a:lvl1pPr>
          </a:lstStyle>
          <a:p>
            <a:pPr>
              <a:defRPr/>
            </a:pPr>
            <a:fld id="{E6E92A72-1E10-438B-A033-4D3791F8A0AD}" type="datetime3">
              <a:rPr lang="hr-HR" smtClean="0"/>
              <a:t>14/3/18</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latin typeface="+mn-lt"/>
              </a:defRPr>
            </a:lvl1pPr>
          </a:lstStyle>
          <a:p>
            <a:pPr>
              <a:defRPr/>
            </a:pPr>
            <a:r>
              <a:rPr lang="en-US"/>
              <a:t>Damir Kos,  sudac VSRH</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panose="020B0604020202020204" pitchFamily="34" charset="0"/>
              </a:defRPr>
            </a:lvl1pPr>
          </a:lstStyle>
          <a:p>
            <a:pPr>
              <a:defRPr/>
            </a:pPr>
            <a:fld id="{5ABA747E-D53D-4F06-BF98-AA6148E8AABA}" type="slidenum">
              <a:rPr lang="en-US" altLang="sr-Latn-RS"/>
              <a:pPr>
                <a:defRPr/>
              </a:pPr>
              <a:t>‹#›</a:t>
            </a:fld>
            <a:endParaRPr lang="en-US" altLang="sr-Latn-RS"/>
          </a:p>
        </p:txBody>
      </p:sp>
      <p:sp>
        <p:nvSpPr>
          <p:cNvPr id="1031" name="Rectangle 10"/>
          <p:cNvSpPr>
            <a:spLocks noChangeArrowheads="1"/>
          </p:cNvSpPr>
          <p:nvPr/>
        </p:nvSpPr>
        <p:spPr bwMode="auto">
          <a:xfrm>
            <a:off x="0" y="10668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1032" name="Rectangle 11"/>
          <p:cNvSpPr>
            <a:spLocks noChangeArrowheads="1"/>
          </p:cNvSpPr>
          <p:nvPr/>
        </p:nvSpPr>
        <p:spPr bwMode="auto">
          <a:xfrm>
            <a:off x="0" y="1219200"/>
            <a:ext cx="152400" cy="56388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ctr"/>
            <a:endParaRPr lang="sr-Latn-RS" altLang="sr-Latn-RS" b="0">
              <a:solidFill>
                <a:srgbClr val="002A6C"/>
              </a:solidFill>
            </a:endParaRPr>
          </a:p>
        </p:txBody>
      </p:sp>
      <p:pic>
        <p:nvPicPr>
          <p:cNvPr id="1033" name="Picture 20"/>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3"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hf hdr="0"/>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685800" y="1981200"/>
            <a:ext cx="7696200" cy="4112096"/>
          </a:xfrm>
        </p:spPr>
        <p:txBody>
          <a:bodyPr>
            <a:normAutofit/>
          </a:bodyPr>
          <a:lstStyle/>
          <a:p>
            <a:r>
              <a:rPr lang="bs-Latn-BA" sz="3600"/>
              <a:t>Odluka </a:t>
            </a:r>
            <a:r>
              <a:rPr lang="bs-Latn-BA" sz="3600" dirty="0"/>
              <a:t>Ustavnog suda Republike Hrvatske (19.07.2012.) </a:t>
            </a:r>
            <a:br>
              <a:rPr lang="bs-Latn-BA" sz="3600" dirty="0"/>
            </a:br>
            <a:r>
              <a:rPr lang="bs-Latn-BA" sz="3600" dirty="0"/>
              <a:t>o nesuglasnosti pojedinih odredaba ZKP RH sa Ustavom Republike Hrvatske</a:t>
            </a:r>
            <a:br>
              <a:rPr lang="bs-Latn-BA" sz="3600" dirty="0"/>
            </a:br>
            <a:r>
              <a:rPr lang="bs-Latn-BA" sz="3600" dirty="0"/>
              <a:t> </a:t>
            </a:r>
            <a:r>
              <a:rPr lang="bs-Latn-BA" sz="2700" dirty="0"/>
              <a:t>s naglaskom na posebne dokazne radnje</a:t>
            </a:r>
            <a:endParaRPr lang="en-US" altLang="sr-Latn-RS" sz="2700" dirty="0"/>
          </a:p>
        </p:txBody>
      </p:sp>
      <p:sp>
        <p:nvSpPr>
          <p:cNvPr id="2" name="Rezervirano mjesto datuma 1"/>
          <p:cNvSpPr>
            <a:spLocks noGrp="1"/>
          </p:cNvSpPr>
          <p:nvPr>
            <p:ph type="dt" sz="half" idx="10"/>
          </p:nvPr>
        </p:nvSpPr>
        <p:spPr>
          <a:xfrm>
            <a:off x="685800" y="6381328"/>
            <a:ext cx="789856" cy="324272"/>
          </a:xfrm>
        </p:spPr>
        <p:txBody>
          <a:bodyPr/>
          <a:lstStyle/>
          <a:p>
            <a:pPr algn="ctr">
              <a:defRPr/>
            </a:pPr>
            <a:fld id="{4F12D793-CF0B-40C1-B803-46E9D1F22E9C}" type="datetime3">
              <a:rPr lang="hr-HR" smtClean="0"/>
              <a:t>14/3/18</a:t>
            </a:fld>
            <a:endParaRPr lang="en-US" dirty="0"/>
          </a:p>
        </p:txBody>
      </p:sp>
      <p:sp>
        <p:nvSpPr>
          <p:cNvPr id="3" name="Rezervirano mjesto podnožja 2"/>
          <p:cNvSpPr>
            <a:spLocks noGrp="1"/>
          </p:cNvSpPr>
          <p:nvPr>
            <p:ph type="ftr" sz="quarter" idx="11"/>
          </p:nvPr>
        </p:nvSpPr>
        <p:spPr>
          <a:xfrm>
            <a:off x="3124200" y="6309320"/>
            <a:ext cx="2895600" cy="396280"/>
          </a:xfrm>
        </p:spPr>
        <p:txBody>
          <a:bodyPr/>
          <a:lstStyle/>
          <a:p>
            <a:pPr>
              <a:defRPr/>
            </a:pPr>
            <a:r>
              <a:rPr lang="en-US" dirty="0"/>
              <a:t>Damir Kos</a:t>
            </a:r>
            <a:r>
              <a:rPr lang="hr-HR" dirty="0"/>
              <a:t>, </a:t>
            </a:r>
          </a:p>
          <a:p>
            <a:pPr>
              <a:defRPr/>
            </a:pPr>
            <a:r>
              <a:rPr lang="hr-HR" dirty="0"/>
              <a:t>sudac VSRH</a:t>
            </a:r>
            <a:endParaRPr lang="en-US" dirty="0"/>
          </a:p>
        </p:txBody>
      </p:sp>
      <p:sp>
        <p:nvSpPr>
          <p:cNvPr id="4" name="Rezervirano mjesto broja slajda 3"/>
          <p:cNvSpPr>
            <a:spLocks noGrp="1"/>
          </p:cNvSpPr>
          <p:nvPr>
            <p:ph type="sldNum" sz="quarter" idx="12"/>
          </p:nvPr>
        </p:nvSpPr>
        <p:spPr>
          <a:xfrm>
            <a:off x="7884368" y="6453336"/>
            <a:ext cx="573832" cy="252264"/>
          </a:xfrm>
        </p:spPr>
        <p:txBody>
          <a:bodyPr/>
          <a:lstStyle/>
          <a:p>
            <a:pPr algn="ctr">
              <a:defRPr/>
            </a:pPr>
            <a:fld id="{1545E865-A8D1-44DF-854C-B74674E8ACCA}" type="slidenum">
              <a:rPr lang="en-US" altLang="sr-Latn-RS" smtClean="0"/>
              <a:pPr algn="ctr">
                <a:defRPr/>
              </a:pPr>
              <a:t>1</a:t>
            </a:fld>
            <a:endParaRPr lang="en-US" altLang="sr-Latn-R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1268760"/>
            <a:ext cx="7772400" cy="788640"/>
          </a:xfrm>
        </p:spPr>
        <p:txBody>
          <a:bodyPr/>
          <a:lstStyle/>
          <a:p>
            <a:pPr algn="ctr"/>
            <a:r>
              <a:rPr lang="hr-HR" dirty="0"/>
              <a:t>Posebne dokazne radnje</a:t>
            </a:r>
            <a:br>
              <a:rPr lang="hr-HR" dirty="0"/>
            </a:br>
            <a:r>
              <a:rPr lang="hr-HR" dirty="0"/>
              <a:t>prije i nakon odluke USRH</a:t>
            </a:r>
          </a:p>
        </p:txBody>
      </p:sp>
      <p:sp>
        <p:nvSpPr>
          <p:cNvPr id="3" name="Rezervirano mjesto sadržaja 2"/>
          <p:cNvSpPr>
            <a:spLocks noGrp="1"/>
          </p:cNvSpPr>
          <p:nvPr>
            <p:ph sz="half" idx="1"/>
          </p:nvPr>
        </p:nvSpPr>
        <p:spPr/>
        <p:txBody>
          <a:bodyPr>
            <a:normAutofit fontScale="92500" lnSpcReduction="10000"/>
          </a:bodyPr>
          <a:lstStyle/>
          <a:p>
            <a:r>
              <a:rPr lang="hr-HR" sz="2000" dirty="0"/>
              <a:t>Čl. 334. st. 1. ZKP (katalog kaznenih djela za koja su posebne dokazne radnje dopuštene)</a:t>
            </a:r>
          </a:p>
          <a:p>
            <a:r>
              <a:rPr lang="hr-HR" sz="2000" dirty="0"/>
              <a:t>Čl. 334. st. 2. ZKP</a:t>
            </a:r>
          </a:p>
          <a:p>
            <a:pPr marL="0" indent="0">
              <a:buNone/>
            </a:pPr>
            <a:r>
              <a:rPr lang="hr-HR" sz="2000" b="1" i="1" dirty="0"/>
              <a:t>„Posebne dokazne radnje iz članka 332. stavka 1. ovog Zakona mogu se odrediti i </a:t>
            </a:r>
            <a:r>
              <a:rPr lang="hr-HR" sz="2000" b="1" i="1" u="sng" dirty="0"/>
              <a:t>za kaznena djela počinjena na štetu djece (članak 113. Zakona o sudovima za mladež) </a:t>
            </a:r>
            <a:r>
              <a:rPr lang="hr-HR" sz="2000" b="1" i="1" dirty="0"/>
              <a:t>ili za koja je propisana kazna dugotrajnog zatvora”</a:t>
            </a:r>
            <a:endParaRPr lang="hr-HR" sz="2000" i="1" dirty="0"/>
          </a:p>
          <a:p>
            <a:endParaRPr lang="hr-HR" sz="2000" dirty="0"/>
          </a:p>
        </p:txBody>
      </p:sp>
      <p:sp>
        <p:nvSpPr>
          <p:cNvPr id="4" name="Rezervirano mjesto sadržaja 3"/>
          <p:cNvSpPr>
            <a:spLocks noGrp="1"/>
          </p:cNvSpPr>
          <p:nvPr>
            <p:ph sz="half" idx="2"/>
          </p:nvPr>
        </p:nvSpPr>
        <p:spPr>
          <a:xfrm>
            <a:off x="4648200" y="2209800"/>
            <a:ext cx="4028256" cy="3886200"/>
          </a:xfrm>
        </p:spPr>
        <p:txBody>
          <a:bodyPr>
            <a:noAutofit/>
          </a:bodyPr>
          <a:lstStyle/>
          <a:p>
            <a:r>
              <a:rPr lang="hr-HR" sz="2000" dirty="0"/>
              <a:t>„otvorena mogućnost poduzimanja posebnih dokaznih radnji za gotovo sva kaznena djela navedena u KZ-u….”</a:t>
            </a:r>
          </a:p>
          <a:p>
            <a:r>
              <a:rPr lang="hr-HR" sz="2000" b="1" u="sng" dirty="0"/>
              <a:t>Odgovor zakonodavca u čl. 334. ZKP</a:t>
            </a:r>
          </a:p>
          <a:p>
            <a:pPr marL="0" indent="0">
              <a:buNone/>
            </a:pPr>
            <a:r>
              <a:rPr lang="hr-HR" sz="2000" b="1" u="sng" dirty="0"/>
              <a:t>Isključivo katalog kaznenih djela, u pojedinim slučajevima ograničen minimalno zapriječenom kaznom</a:t>
            </a:r>
          </a:p>
        </p:txBody>
      </p:sp>
      <p:sp>
        <p:nvSpPr>
          <p:cNvPr id="5" name="Rezervirano mjesto datuma 4"/>
          <p:cNvSpPr>
            <a:spLocks noGrp="1"/>
          </p:cNvSpPr>
          <p:nvPr>
            <p:ph type="dt" sz="half" idx="10"/>
          </p:nvPr>
        </p:nvSpPr>
        <p:spPr/>
        <p:txBody>
          <a:bodyPr/>
          <a:lstStyle/>
          <a:p>
            <a:pPr>
              <a:defRPr/>
            </a:pPr>
            <a:fld id="{742880D6-621B-4598-B697-98CA206B9256}" type="datetime3">
              <a:rPr lang="hr-HR" smtClean="0"/>
              <a:t>14/3/18</a:t>
            </a:fld>
            <a:endParaRPr lang="en-US"/>
          </a:p>
        </p:txBody>
      </p:sp>
      <p:sp>
        <p:nvSpPr>
          <p:cNvPr id="6" name="Rezervirano mjesto podnožja 5"/>
          <p:cNvSpPr>
            <a:spLocks noGrp="1"/>
          </p:cNvSpPr>
          <p:nvPr>
            <p:ph type="ftr" sz="quarter" idx="11"/>
          </p:nvPr>
        </p:nvSpPr>
        <p:spPr/>
        <p:txBody>
          <a:bodyPr/>
          <a:lstStyle/>
          <a:p>
            <a:pPr>
              <a:defRPr/>
            </a:pPr>
            <a:r>
              <a:rPr lang="en-US" dirty="0"/>
              <a:t>Damir Kos, </a:t>
            </a:r>
            <a:endParaRPr lang="hr-HR" dirty="0"/>
          </a:p>
          <a:p>
            <a:pPr>
              <a:defRPr/>
            </a:pPr>
            <a:r>
              <a:rPr lang="en-US" dirty="0"/>
              <a:t> </a:t>
            </a:r>
            <a:r>
              <a:rPr lang="en-US" dirty="0" err="1"/>
              <a:t>sudac</a:t>
            </a:r>
            <a:r>
              <a:rPr lang="en-US" dirty="0"/>
              <a:t> VSRH</a:t>
            </a:r>
          </a:p>
        </p:txBody>
      </p:sp>
      <p:sp>
        <p:nvSpPr>
          <p:cNvPr id="7" name="Rezervirano mjesto broja slajda 6"/>
          <p:cNvSpPr>
            <a:spLocks noGrp="1"/>
          </p:cNvSpPr>
          <p:nvPr>
            <p:ph type="sldNum" sz="quarter" idx="12"/>
          </p:nvPr>
        </p:nvSpPr>
        <p:spPr/>
        <p:txBody>
          <a:bodyPr/>
          <a:lstStyle/>
          <a:p>
            <a:pPr>
              <a:defRPr/>
            </a:pPr>
            <a:fld id="{DC25F114-0B84-49FD-BB42-A9B6B9550315}" type="slidenum">
              <a:rPr lang="en-US" altLang="sr-Latn-RS" smtClean="0"/>
              <a:pPr>
                <a:defRPr/>
              </a:pPr>
              <a:t>10</a:t>
            </a:fld>
            <a:endParaRPr lang="en-US" altLang="sr-Latn-RS"/>
          </a:p>
        </p:txBody>
      </p:sp>
    </p:spTree>
    <p:extLst>
      <p:ext uri="{BB962C8B-B14F-4D97-AF65-F5344CB8AC3E}">
        <p14:creationId xmlns:p14="http://schemas.microsoft.com/office/powerpoint/2010/main" val="2531911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1196752"/>
            <a:ext cx="7772400" cy="860648"/>
          </a:xfrm>
        </p:spPr>
        <p:txBody>
          <a:bodyPr/>
          <a:lstStyle/>
          <a:p>
            <a:pPr algn="ctr"/>
            <a:r>
              <a:rPr lang="hr-HR" dirty="0"/>
              <a:t>Posebne dokazne radnje</a:t>
            </a:r>
            <a:br>
              <a:rPr lang="hr-HR" dirty="0"/>
            </a:br>
            <a:r>
              <a:rPr lang="hr-HR" dirty="0"/>
              <a:t>prije i nakon odluke USRH</a:t>
            </a:r>
          </a:p>
        </p:txBody>
      </p:sp>
      <p:sp>
        <p:nvSpPr>
          <p:cNvPr id="3" name="Rezervirano mjesto sadržaja 2"/>
          <p:cNvSpPr>
            <a:spLocks noGrp="1"/>
          </p:cNvSpPr>
          <p:nvPr>
            <p:ph sz="half" idx="1"/>
          </p:nvPr>
        </p:nvSpPr>
        <p:spPr>
          <a:xfrm>
            <a:off x="685800" y="2209800"/>
            <a:ext cx="7846640" cy="3886200"/>
          </a:xfrm>
        </p:spPr>
        <p:txBody>
          <a:bodyPr>
            <a:noAutofit/>
          </a:bodyPr>
          <a:lstStyle/>
          <a:p>
            <a:r>
              <a:rPr lang="hr-HR" sz="1800" dirty="0"/>
              <a:t>Čl. 335. st. 3. ZKP</a:t>
            </a:r>
          </a:p>
          <a:p>
            <a:r>
              <a:rPr lang="hr-HR" sz="1800" dirty="0"/>
              <a:t>„Posebne dokazne radnje mogu trajati najdulje šest mjeseci. Na prijedlog državnog odvjetnika sudac istrage ih može produljiti iz važnih razloga za još šest mjeseca. U posebno složenim predmetima sudac istrage može produžiti radnje za daljnjih šest mjeseci. Ako odbije prijedlog državnog odvjetnika za produljenje radnje, sudac istrage donosi rješenje protiv kojeg državni odvjetnik može podnijeti žalbu u roku od osam sati. O žalbi odlučuje vijeće u roku od dvanaest sati.”</a:t>
            </a:r>
          </a:p>
          <a:p>
            <a:r>
              <a:rPr lang="hr-HR" sz="1800" dirty="0"/>
              <a:t>D</a:t>
            </a:r>
            <a:r>
              <a:rPr lang="vi-VN" sz="1800" dirty="0"/>
              <a:t>va ustavnopravna problema</a:t>
            </a:r>
            <a:r>
              <a:rPr lang="hr-HR" sz="1800" dirty="0"/>
              <a:t>.</a:t>
            </a:r>
            <a:r>
              <a:rPr lang="vi-VN" sz="1800" dirty="0"/>
              <a:t> </a:t>
            </a:r>
            <a:endParaRPr lang="hr-HR" sz="1800" dirty="0"/>
          </a:p>
          <a:p>
            <a:pPr lvl="1"/>
            <a:r>
              <a:rPr lang="vi-VN" sz="1800" dirty="0"/>
              <a:t>Prvi</a:t>
            </a:r>
            <a:r>
              <a:rPr lang="hr-HR" sz="1800" dirty="0"/>
              <a:t> - </a:t>
            </a:r>
            <a:r>
              <a:rPr lang="vi-VN" sz="1800" dirty="0"/>
              <a:t> ustavnopravn</a:t>
            </a:r>
            <a:r>
              <a:rPr lang="hr-HR" sz="1800" dirty="0"/>
              <a:t>a</a:t>
            </a:r>
            <a:r>
              <a:rPr lang="vi-VN" sz="1800" dirty="0"/>
              <a:t> prihvatljivost propisanih neodređenih pravnih pojmova, a </a:t>
            </a:r>
            <a:endParaRPr lang="hr-HR" sz="1800" dirty="0"/>
          </a:p>
          <a:p>
            <a:pPr lvl="1"/>
            <a:r>
              <a:rPr lang="vi-VN" sz="1800" dirty="0"/>
              <a:t>drugi ustavnopravne prihvatljivosti propisane duljine trajanja dokaznih radnji. </a:t>
            </a:r>
            <a:endParaRPr lang="hr-HR" sz="1800" dirty="0"/>
          </a:p>
        </p:txBody>
      </p:sp>
      <p:sp>
        <p:nvSpPr>
          <p:cNvPr id="5" name="Rezervirano mjesto datuma 4"/>
          <p:cNvSpPr>
            <a:spLocks noGrp="1"/>
          </p:cNvSpPr>
          <p:nvPr>
            <p:ph type="dt" sz="half" idx="10"/>
          </p:nvPr>
        </p:nvSpPr>
        <p:spPr/>
        <p:txBody>
          <a:bodyPr/>
          <a:lstStyle/>
          <a:p>
            <a:pPr>
              <a:defRPr/>
            </a:pPr>
            <a:fld id="{742880D6-621B-4598-B697-98CA206B9256}" type="datetime3">
              <a:rPr lang="hr-HR" smtClean="0"/>
              <a:t>14/3/18</a:t>
            </a:fld>
            <a:endParaRPr lang="en-US"/>
          </a:p>
        </p:txBody>
      </p:sp>
      <p:sp>
        <p:nvSpPr>
          <p:cNvPr id="6" name="Rezervirano mjesto podnožja 5"/>
          <p:cNvSpPr>
            <a:spLocks noGrp="1"/>
          </p:cNvSpPr>
          <p:nvPr>
            <p:ph type="ftr" sz="quarter" idx="11"/>
          </p:nvPr>
        </p:nvSpPr>
        <p:spPr/>
        <p:txBody>
          <a:bodyPr/>
          <a:lstStyle/>
          <a:p>
            <a:pPr>
              <a:defRPr/>
            </a:pPr>
            <a:r>
              <a:rPr lang="en-US" dirty="0"/>
              <a:t>Damir Kos, </a:t>
            </a:r>
            <a:endParaRPr lang="hr-HR" dirty="0"/>
          </a:p>
          <a:p>
            <a:pPr>
              <a:defRPr/>
            </a:pPr>
            <a:r>
              <a:rPr lang="en-US" dirty="0"/>
              <a:t> </a:t>
            </a:r>
            <a:r>
              <a:rPr lang="en-US" dirty="0" err="1"/>
              <a:t>sudac</a:t>
            </a:r>
            <a:r>
              <a:rPr lang="en-US" dirty="0"/>
              <a:t> VSRH</a:t>
            </a:r>
          </a:p>
        </p:txBody>
      </p:sp>
      <p:sp>
        <p:nvSpPr>
          <p:cNvPr id="7" name="Rezervirano mjesto broja slajda 6"/>
          <p:cNvSpPr>
            <a:spLocks noGrp="1"/>
          </p:cNvSpPr>
          <p:nvPr>
            <p:ph type="sldNum" sz="quarter" idx="12"/>
          </p:nvPr>
        </p:nvSpPr>
        <p:spPr/>
        <p:txBody>
          <a:bodyPr/>
          <a:lstStyle/>
          <a:p>
            <a:pPr>
              <a:defRPr/>
            </a:pPr>
            <a:fld id="{DC25F114-0B84-49FD-BB42-A9B6B9550315}" type="slidenum">
              <a:rPr lang="en-US" altLang="sr-Latn-RS" smtClean="0"/>
              <a:pPr>
                <a:defRPr/>
              </a:pPr>
              <a:t>11</a:t>
            </a:fld>
            <a:endParaRPr lang="en-US" altLang="sr-Latn-RS"/>
          </a:p>
        </p:txBody>
      </p:sp>
    </p:spTree>
    <p:extLst>
      <p:ext uri="{BB962C8B-B14F-4D97-AF65-F5344CB8AC3E}">
        <p14:creationId xmlns:p14="http://schemas.microsoft.com/office/powerpoint/2010/main" val="147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1196752"/>
            <a:ext cx="7772400" cy="860648"/>
          </a:xfrm>
        </p:spPr>
        <p:txBody>
          <a:bodyPr/>
          <a:lstStyle/>
          <a:p>
            <a:pPr algn="ctr"/>
            <a:r>
              <a:rPr lang="hr-HR" dirty="0"/>
              <a:t>Posebne dokazne radnje</a:t>
            </a:r>
            <a:br>
              <a:rPr lang="hr-HR" dirty="0"/>
            </a:br>
            <a:r>
              <a:rPr lang="hr-HR" dirty="0"/>
              <a:t>prije i nakon odluke USRH</a:t>
            </a:r>
          </a:p>
        </p:txBody>
      </p:sp>
      <p:sp>
        <p:nvSpPr>
          <p:cNvPr id="3" name="Rezervirano mjesto sadržaja 2"/>
          <p:cNvSpPr>
            <a:spLocks noGrp="1"/>
          </p:cNvSpPr>
          <p:nvPr>
            <p:ph sz="half" idx="1"/>
          </p:nvPr>
        </p:nvSpPr>
        <p:spPr>
          <a:xfrm>
            <a:off x="685800" y="2209800"/>
            <a:ext cx="7774632" cy="3886200"/>
          </a:xfrm>
        </p:spPr>
        <p:txBody>
          <a:bodyPr>
            <a:normAutofit fontScale="77500" lnSpcReduction="20000"/>
          </a:bodyPr>
          <a:lstStyle/>
          <a:p>
            <a:r>
              <a:rPr lang="vi-VN" u="sng" dirty="0"/>
              <a:t>Ustavni sud ocjenjuje da je nepoštovanje načela stroge nužnosti zajedno s ukupnom duljinom trajanja posebnih dokaznih radnji</a:t>
            </a:r>
            <a:r>
              <a:rPr lang="vi-VN" dirty="0"/>
              <a:t> kojima se ograničavaju ustavna prava građana na privatnost (jedna i pol godina) u svjetlu diskrecijske ovlasti suca </a:t>
            </a:r>
            <a:r>
              <a:rPr lang="vi-VN" u="sng" dirty="0"/>
              <a:t>utemeljene na pojmovno neodređenim pretpostavkama za produljenje rokova </a:t>
            </a:r>
            <a:r>
              <a:rPr lang="vi-VN" dirty="0"/>
              <a:t>iz članka 335. stavka 3. ZKP-a u nesuglasnosti s člankom 16. stavkom 2. u vezi s člankom 34., člankom 35. i člankom 36. Ustava. </a:t>
            </a:r>
          </a:p>
          <a:p>
            <a:r>
              <a:rPr lang="vi-VN" dirty="0"/>
              <a:t>Kao što je rečeno, </a:t>
            </a:r>
            <a:r>
              <a:rPr lang="vi-VN" u="sng" dirty="0"/>
              <a:t>mjerila za produljenje rokova </a:t>
            </a:r>
            <a:r>
              <a:rPr lang="vi-VN" dirty="0"/>
              <a:t>provođenja posebnih dokaznih </a:t>
            </a:r>
            <a:r>
              <a:rPr lang="vi-VN" u="sng" dirty="0"/>
              <a:t>radnji trebala bi biti objektivizirana "gradacijom" težine nezakonitosti pojedinih djela kod svakog produljenja.</a:t>
            </a:r>
            <a:r>
              <a:rPr lang="vi-VN" dirty="0"/>
              <a:t> </a:t>
            </a:r>
            <a:endParaRPr lang="hr-HR" dirty="0"/>
          </a:p>
        </p:txBody>
      </p:sp>
      <p:sp>
        <p:nvSpPr>
          <p:cNvPr id="5" name="Rezervirano mjesto datuma 4"/>
          <p:cNvSpPr>
            <a:spLocks noGrp="1"/>
          </p:cNvSpPr>
          <p:nvPr>
            <p:ph type="dt" sz="half" idx="10"/>
          </p:nvPr>
        </p:nvSpPr>
        <p:spPr/>
        <p:txBody>
          <a:bodyPr/>
          <a:lstStyle/>
          <a:p>
            <a:pPr>
              <a:defRPr/>
            </a:pPr>
            <a:fld id="{742880D6-621B-4598-B697-98CA206B9256}" type="datetime3">
              <a:rPr lang="hr-HR" smtClean="0"/>
              <a:t>14/3/18</a:t>
            </a:fld>
            <a:endParaRPr lang="en-US"/>
          </a:p>
        </p:txBody>
      </p:sp>
      <p:sp>
        <p:nvSpPr>
          <p:cNvPr id="6" name="Rezervirano mjesto podnožja 5"/>
          <p:cNvSpPr>
            <a:spLocks noGrp="1"/>
          </p:cNvSpPr>
          <p:nvPr>
            <p:ph type="ftr" sz="quarter" idx="11"/>
          </p:nvPr>
        </p:nvSpPr>
        <p:spPr/>
        <p:txBody>
          <a:bodyPr/>
          <a:lstStyle/>
          <a:p>
            <a:pPr>
              <a:defRPr/>
            </a:pPr>
            <a:r>
              <a:rPr lang="en-US" dirty="0"/>
              <a:t>Damir Kos, </a:t>
            </a:r>
            <a:endParaRPr lang="hr-HR" dirty="0"/>
          </a:p>
          <a:p>
            <a:pPr>
              <a:defRPr/>
            </a:pPr>
            <a:r>
              <a:rPr lang="en-US" dirty="0"/>
              <a:t> </a:t>
            </a:r>
            <a:r>
              <a:rPr lang="en-US" dirty="0" err="1"/>
              <a:t>sudac</a:t>
            </a:r>
            <a:r>
              <a:rPr lang="en-US" dirty="0"/>
              <a:t> VSRH</a:t>
            </a:r>
          </a:p>
        </p:txBody>
      </p:sp>
      <p:sp>
        <p:nvSpPr>
          <p:cNvPr id="7" name="Rezervirano mjesto broja slajda 6"/>
          <p:cNvSpPr>
            <a:spLocks noGrp="1"/>
          </p:cNvSpPr>
          <p:nvPr>
            <p:ph type="sldNum" sz="quarter" idx="12"/>
          </p:nvPr>
        </p:nvSpPr>
        <p:spPr/>
        <p:txBody>
          <a:bodyPr/>
          <a:lstStyle/>
          <a:p>
            <a:pPr>
              <a:defRPr/>
            </a:pPr>
            <a:fld id="{DC25F114-0B84-49FD-BB42-A9B6B9550315}" type="slidenum">
              <a:rPr lang="en-US" altLang="sr-Latn-RS" smtClean="0"/>
              <a:pPr>
                <a:defRPr/>
              </a:pPr>
              <a:t>12</a:t>
            </a:fld>
            <a:endParaRPr lang="en-US" altLang="sr-Latn-RS"/>
          </a:p>
        </p:txBody>
      </p:sp>
    </p:spTree>
    <p:extLst>
      <p:ext uri="{BB962C8B-B14F-4D97-AF65-F5344CB8AC3E}">
        <p14:creationId xmlns:p14="http://schemas.microsoft.com/office/powerpoint/2010/main" val="124347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1196752"/>
            <a:ext cx="7772400" cy="860648"/>
          </a:xfrm>
        </p:spPr>
        <p:txBody>
          <a:bodyPr/>
          <a:lstStyle/>
          <a:p>
            <a:pPr algn="ctr"/>
            <a:r>
              <a:rPr lang="hr-HR" dirty="0"/>
              <a:t>Posebne dokazne radnje</a:t>
            </a:r>
            <a:br>
              <a:rPr lang="hr-HR" dirty="0"/>
            </a:br>
            <a:r>
              <a:rPr lang="hr-HR" dirty="0"/>
              <a:t>prije i nakon odluke USRH</a:t>
            </a:r>
          </a:p>
        </p:txBody>
      </p:sp>
      <p:sp>
        <p:nvSpPr>
          <p:cNvPr id="3" name="Rezervirano mjesto sadržaja 2"/>
          <p:cNvSpPr>
            <a:spLocks noGrp="1"/>
          </p:cNvSpPr>
          <p:nvPr>
            <p:ph sz="half" idx="1"/>
          </p:nvPr>
        </p:nvSpPr>
        <p:spPr>
          <a:xfrm>
            <a:off x="685800" y="2209800"/>
            <a:ext cx="7774632" cy="3886200"/>
          </a:xfrm>
        </p:spPr>
        <p:txBody>
          <a:bodyPr>
            <a:normAutofit fontScale="62500" lnSpcReduction="20000"/>
          </a:bodyPr>
          <a:lstStyle/>
          <a:p>
            <a:r>
              <a:rPr lang="hr-HR" sz="3400" dirty="0"/>
              <a:t>Odgovor zakonodavca u čl. 335. st. 5. ZKP</a:t>
            </a:r>
          </a:p>
          <a:p>
            <a:pPr marL="0" indent="0">
              <a:buNone/>
            </a:pPr>
            <a:endParaRPr lang="hr-HR" sz="3400" dirty="0"/>
          </a:p>
          <a:p>
            <a:pPr marL="0" indent="0">
              <a:buNone/>
            </a:pPr>
            <a:r>
              <a:rPr lang="hr-HR" sz="3000" i="1" dirty="0"/>
              <a:t>„Posebne dokazne radnje iz članka 334. ovog Zakona </a:t>
            </a:r>
            <a:r>
              <a:rPr lang="hr-HR" sz="3000" i="1" u="sng" dirty="0"/>
              <a:t>određuju se na vrijeme do tri mjeseca</a:t>
            </a:r>
            <a:r>
              <a:rPr lang="hr-HR" sz="3000" i="1" dirty="0"/>
              <a:t>. Na prijedlog državnog odvjetnika, </a:t>
            </a:r>
            <a:r>
              <a:rPr lang="hr-HR" sz="3000" i="1" u="sng" dirty="0"/>
              <a:t>sudac istrage može te radnje produljiti za još tri mjeseca</a:t>
            </a:r>
            <a:r>
              <a:rPr lang="hr-HR" sz="3000" i="1" dirty="0"/>
              <a:t> ako one daju rezultate, a postoji razlog da se nastavi s njihovim provođenjem radi prikupljanja dokaza. </a:t>
            </a:r>
            <a:r>
              <a:rPr lang="hr-HR" sz="3000" i="1" u="sng" dirty="0"/>
              <a:t>Nakon proteka šest mjesec</a:t>
            </a:r>
            <a:r>
              <a:rPr lang="hr-HR" sz="3000" i="1" dirty="0"/>
              <a:t>i za kaznena djela iz članka 334. točke 1. i 2. ovog Zakona, te radnje </a:t>
            </a:r>
            <a:r>
              <a:rPr lang="hr-HR" sz="3000" i="1" u="sng" dirty="0"/>
              <a:t>mogu se produljiti za još šest </a:t>
            </a:r>
            <a:r>
              <a:rPr lang="hr-HR" sz="3000" i="1" dirty="0"/>
              <a:t>mjeseci. </a:t>
            </a:r>
            <a:r>
              <a:rPr lang="hr-HR" sz="3000" i="1" u="sng" dirty="0"/>
              <a:t>Iznimno</a:t>
            </a:r>
            <a:r>
              <a:rPr lang="hr-HR" sz="3000" i="1" dirty="0"/>
              <a:t>, za kaznena djela iz članka 334. točke 1. ovog Zakona, te radnje </a:t>
            </a:r>
            <a:r>
              <a:rPr lang="hr-HR" sz="3000" i="1" u="sng" dirty="0"/>
              <a:t>mogu se produljiti za daljnjih šest mjeseci</a:t>
            </a:r>
            <a:r>
              <a:rPr lang="hr-HR" sz="3000" i="1" dirty="0"/>
              <a:t>, ako je njihovo produljenje nužno radi ostvarenja svrhe radi koje su bile odobrene. Protiv rješenja suca istrage kojim se odbija prijedlog državnog odvjetnika za produljenje radnje državni odvjetnik može podnijeti žalbu u roku od osam sati o kojoj odlučuje vijeće istog suda u roku od dvanaest sati.”</a:t>
            </a:r>
          </a:p>
          <a:p>
            <a:pPr lvl="1"/>
            <a:endParaRPr lang="hr-HR" dirty="0"/>
          </a:p>
        </p:txBody>
      </p:sp>
      <p:sp>
        <p:nvSpPr>
          <p:cNvPr id="5" name="Rezervirano mjesto datuma 4"/>
          <p:cNvSpPr>
            <a:spLocks noGrp="1"/>
          </p:cNvSpPr>
          <p:nvPr>
            <p:ph type="dt" sz="half" idx="10"/>
          </p:nvPr>
        </p:nvSpPr>
        <p:spPr/>
        <p:txBody>
          <a:bodyPr/>
          <a:lstStyle/>
          <a:p>
            <a:pPr>
              <a:defRPr/>
            </a:pPr>
            <a:fld id="{742880D6-621B-4598-B697-98CA206B9256}" type="datetime3">
              <a:rPr lang="hr-HR" smtClean="0"/>
              <a:t>14/3/18</a:t>
            </a:fld>
            <a:endParaRPr lang="en-US"/>
          </a:p>
        </p:txBody>
      </p:sp>
      <p:sp>
        <p:nvSpPr>
          <p:cNvPr id="6" name="Rezervirano mjesto podnožja 5"/>
          <p:cNvSpPr>
            <a:spLocks noGrp="1"/>
          </p:cNvSpPr>
          <p:nvPr>
            <p:ph type="ftr" sz="quarter" idx="11"/>
          </p:nvPr>
        </p:nvSpPr>
        <p:spPr/>
        <p:txBody>
          <a:bodyPr/>
          <a:lstStyle/>
          <a:p>
            <a:pPr>
              <a:defRPr/>
            </a:pPr>
            <a:r>
              <a:rPr lang="en-US" dirty="0"/>
              <a:t>Damir Kos, </a:t>
            </a:r>
            <a:endParaRPr lang="hr-HR" dirty="0"/>
          </a:p>
          <a:p>
            <a:pPr>
              <a:defRPr/>
            </a:pPr>
            <a:r>
              <a:rPr lang="en-US" dirty="0"/>
              <a:t> </a:t>
            </a:r>
            <a:r>
              <a:rPr lang="en-US" dirty="0" err="1"/>
              <a:t>sudac</a:t>
            </a:r>
            <a:r>
              <a:rPr lang="en-US" dirty="0"/>
              <a:t> VSRH</a:t>
            </a:r>
          </a:p>
        </p:txBody>
      </p:sp>
      <p:sp>
        <p:nvSpPr>
          <p:cNvPr id="7" name="Rezervirano mjesto broja slajda 6"/>
          <p:cNvSpPr>
            <a:spLocks noGrp="1"/>
          </p:cNvSpPr>
          <p:nvPr>
            <p:ph type="sldNum" sz="quarter" idx="12"/>
          </p:nvPr>
        </p:nvSpPr>
        <p:spPr/>
        <p:txBody>
          <a:bodyPr/>
          <a:lstStyle/>
          <a:p>
            <a:pPr>
              <a:defRPr/>
            </a:pPr>
            <a:fld id="{DC25F114-0B84-49FD-BB42-A9B6B9550315}" type="slidenum">
              <a:rPr lang="en-US" altLang="sr-Latn-RS" smtClean="0"/>
              <a:pPr>
                <a:defRPr/>
              </a:pPr>
              <a:t>13</a:t>
            </a:fld>
            <a:endParaRPr lang="en-US" altLang="sr-Latn-RS"/>
          </a:p>
        </p:txBody>
      </p:sp>
    </p:spTree>
    <p:extLst>
      <p:ext uri="{BB962C8B-B14F-4D97-AF65-F5344CB8AC3E}">
        <p14:creationId xmlns:p14="http://schemas.microsoft.com/office/powerpoint/2010/main" val="1312945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1268760"/>
            <a:ext cx="7772400" cy="788640"/>
          </a:xfrm>
        </p:spPr>
        <p:txBody>
          <a:bodyPr/>
          <a:lstStyle/>
          <a:p>
            <a:pPr algn="ctr"/>
            <a:r>
              <a:rPr lang="hr-HR" dirty="0"/>
              <a:t>Posebne dokazne radnje</a:t>
            </a:r>
            <a:br>
              <a:rPr lang="hr-HR" dirty="0"/>
            </a:br>
            <a:r>
              <a:rPr lang="hr-HR" dirty="0"/>
              <a:t>prije i nakon odluke USRH</a:t>
            </a:r>
          </a:p>
        </p:txBody>
      </p:sp>
      <p:sp>
        <p:nvSpPr>
          <p:cNvPr id="3" name="Rezervirano mjesto sadržaja 2"/>
          <p:cNvSpPr>
            <a:spLocks noGrp="1"/>
          </p:cNvSpPr>
          <p:nvPr>
            <p:ph sz="half" idx="1"/>
          </p:nvPr>
        </p:nvSpPr>
        <p:spPr>
          <a:xfrm>
            <a:off x="685800" y="2209800"/>
            <a:ext cx="7846640" cy="3886200"/>
          </a:xfrm>
        </p:spPr>
        <p:txBody>
          <a:bodyPr>
            <a:normAutofit fontScale="77500" lnSpcReduction="20000"/>
          </a:bodyPr>
          <a:lstStyle/>
          <a:p>
            <a:r>
              <a:rPr lang="hr-HR" sz="3300" dirty="0"/>
              <a:t>Članak 337. st. 1. i 2. ZKP – pitanje dostave izviješća o provođenju radnji radi svođenja na minimum</a:t>
            </a:r>
          </a:p>
          <a:p>
            <a:pPr marL="0" indent="0">
              <a:buNone/>
            </a:pPr>
            <a:endParaRPr lang="hr-HR" dirty="0"/>
          </a:p>
          <a:p>
            <a:pPr marL="0" indent="0">
              <a:buNone/>
            </a:pPr>
            <a:r>
              <a:rPr lang="hr-HR" i="1" dirty="0"/>
              <a:t>(1) Radnje iz članka 332. ovog Zakona izvršava policija. O tijeku izvršenja radnji </a:t>
            </a:r>
            <a:r>
              <a:rPr lang="hr-HR" i="1" u="sng" dirty="0"/>
              <a:t>policija sastavlja dnevna izvješća i dokumentaciju</a:t>
            </a:r>
            <a:r>
              <a:rPr lang="hr-HR" i="1" dirty="0"/>
              <a:t> tehničkog zapisa </a:t>
            </a:r>
            <a:r>
              <a:rPr lang="hr-HR" i="1" u="sng" dirty="0"/>
              <a:t>koju dostavlja državnom odvjetniku, na njegov zahtjev</a:t>
            </a:r>
            <a:r>
              <a:rPr lang="hr-HR" i="1" dirty="0"/>
              <a:t>.</a:t>
            </a:r>
            <a:endParaRPr lang="hr-HR" b="1" i="1" dirty="0"/>
          </a:p>
          <a:p>
            <a:pPr marL="0" indent="0">
              <a:buNone/>
            </a:pPr>
            <a:r>
              <a:rPr lang="hr-HR" i="1" dirty="0"/>
              <a:t>(2) </a:t>
            </a:r>
            <a:r>
              <a:rPr lang="hr-HR" i="1" u="sng" dirty="0"/>
              <a:t>Po isteku radnji </a:t>
            </a:r>
            <a:r>
              <a:rPr lang="hr-HR" i="1" dirty="0"/>
              <a:t>policija </a:t>
            </a:r>
            <a:r>
              <a:rPr lang="hr-HR" i="1" u="sng" dirty="0"/>
              <a:t>sastavlja posebno izvješće za državno odvjetništvo i suca istrage </a:t>
            </a:r>
            <a:r>
              <a:rPr lang="hr-HR" i="1" dirty="0"/>
              <a:t>u kojem navodi:</a:t>
            </a:r>
            <a:endParaRPr lang="hr-HR" b="1" i="1" dirty="0"/>
          </a:p>
          <a:p>
            <a:pPr marL="0" indent="0">
              <a:buNone/>
            </a:pPr>
            <a:r>
              <a:rPr lang="hr-HR" i="1" dirty="0"/>
              <a:t>1. vremenski početak i završetak radnje,</a:t>
            </a:r>
            <a:endParaRPr lang="hr-HR" b="1" i="1" dirty="0"/>
          </a:p>
          <a:p>
            <a:pPr marL="0" indent="0">
              <a:buNone/>
            </a:pPr>
            <a:r>
              <a:rPr lang="hr-HR" i="1" dirty="0"/>
              <a:t>2. broj i identitet osoba obuhvaćenih radnjom.</a:t>
            </a:r>
            <a:endParaRPr lang="hr-HR" b="1" i="1" dirty="0"/>
          </a:p>
          <a:p>
            <a:pPr marL="0" indent="0">
              <a:buNone/>
            </a:pPr>
            <a:endParaRPr lang="hr-HR" dirty="0"/>
          </a:p>
        </p:txBody>
      </p:sp>
      <p:sp>
        <p:nvSpPr>
          <p:cNvPr id="5" name="Rezervirano mjesto datuma 4"/>
          <p:cNvSpPr>
            <a:spLocks noGrp="1"/>
          </p:cNvSpPr>
          <p:nvPr>
            <p:ph type="dt" sz="half" idx="10"/>
          </p:nvPr>
        </p:nvSpPr>
        <p:spPr/>
        <p:txBody>
          <a:bodyPr/>
          <a:lstStyle/>
          <a:p>
            <a:pPr>
              <a:defRPr/>
            </a:pPr>
            <a:fld id="{742880D6-621B-4598-B697-98CA206B9256}" type="datetime3">
              <a:rPr lang="hr-HR" smtClean="0"/>
              <a:t>14/3/18</a:t>
            </a:fld>
            <a:endParaRPr lang="en-US"/>
          </a:p>
        </p:txBody>
      </p:sp>
      <p:sp>
        <p:nvSpPr>
          <p:cNvPr id="6" name="Rezervirano mjesto podnožja 5"/>
          <p:cNvSpPr>
            <a:spLocks noGrp="1"/>
          </p:cNvSpPr>
          <p:nvPr>
            <p:ph type="ftr" sz="quarter" idx="11"/>
          </p:nvPr>
        </p:nvSpPr>
        <p:spPr/>
        <p:txBody>
          <a:bodyPr/>
          <a:lstStyle/>
          <a:p>
            <a:pPr>
              <a:defRPr/>
            </a:pPr>
            <a:r>
              <a:rPr lang="en-US" dirty="0"/>
              <a:t>Damir Kos, </a:t>
            </a:r>
            <a:endParaRPr lang="hr-HR" dirty="0"/>
          </a:p>
          <a:p>
            <a:pPr>
              <a:defRPr/>
            </a:pPr>
            <a:r>
              <a:rPr lang="en-US" dirty="0"/>
              <a:t> </a:t>
            </a:r>
            <a:r>
              <a:rPr lang="en-US" dirty="0" err="1"/>
              <a:t>sudac</a:t>
            </a:r>
            <a:r>
              <a:rPr lang="en-US" dirty="0"/>
              <a:t> VSRH</a:t>
            </a:r>
          </a:p>
        </p:txBody>
      </p:sp>
      <p:sp>
        <p:nvSpPr>
          <p:cNvPr id="7" name="Rezervirano mjesto broja slajda 6"/>
          <p:cNvSpPr>
            <a:spLocks noGrp="1"/>
          </p:cNvSpPr>
          <p:nvPr>
            <p:ph type="sldNum" sz="quarter" idx="12"/>
          </p:nvPr>
        </p:nvSpPr>
        <p:spPr/>
        <p:txBody>
          <a:bodyPr/>
          <a:lstStyle/>
          <a:p>
            <a:pPr>
              <a:defRPr/>
            </a:pPr>
            <a:fld id="{DC25F114-0B84-49FD-BB42-A9B6B9550315}" type="slidenum">
              <a:rPr lang="en-US" altLang="sr-Latn-RS" smtClean="0"/>
              <a:pPr>
                <a:defRPr/>
              </a:pPr>
              <a:t>14</a:t>
            </a:fld>
            <a:endParaRPr lang="en-US" altLang="sr-Latn-RS"/>
          </a:p>
        </p:txBody>
      </p:sp>
    </p:spTree>
    <p:extLst>
      <p:ext uri="{BB962C8B-B14F-4D97-AF65-F5344CB8AC3E}">
        <p14:creationId xmlns:p14="http://schemas.microsoft.com/office/powerpoint/2010/main" val="4257230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1268760"/>
            <a:ext cx="7772400" cy="788640"/>
          </a:xfrm>
        </p:spPr>
        <p:txBody>
          <a:bodyPr/>
          <a:lstStyle/>
          <a:p>
            <a:pPr algn="ctr"/>
            <a:r>
              <a:rPr lang="hr-HR" dirty="0"/>
              <a:t>Posebne dokazne radnje</a:t>
            </a:r>
            <a:br>
              <a:rPr lang="hr-HR" dirty="0"/>
            </a:br>
            <a:r>
              <a:rPr lang="hr-HR" dirty="0"/>
              <a:t>prije i nakon odluke USRH</a:t>
            </a:r>
          </a:p>
        </p:txBody>
      </p:sp>
      <p:sp>
        <p:nvSpPr>
          <p:cNvPr id="3" name="Rezervirano mjesto sadržaja 2"/>
          <p:cNvSpPr>
            <a:spLocks noGrp="1"/>
          </p:cNvSpPr>
          <p:nvPr>
            <p:ph sz="half" idx="1"/>
          </p:nvPr>
        </p:nvSpPr>
        <p:spPr>
          <a:xfrm>
            <a:off x="685800" y="2209800"/>
            <a:ext cx="7774632" cy="3886200"/>
          </a:xfrm>
        </p:spPr>
        <p:txBody>
          <a:bodyPr>
            <a:normAutofit fontScale="55000" lnSpcReduction="20000"/>
          </a:bodyPr>
          <a:lstStyle/>
          <a:p>
            <a:r>
              <a:rPr lang="hr-HR" sz="3600" dirty="0"/>
              <a:t>Odgovor zakonodavca u čl. 337. st. 1. i 2. ZKP</a:t>
            </a:r>
          </a:p>
          <a:p>
            <a:endParaRPr lang="hr-HR" dirty="0"/>
          </a:p>
          <a:p>
            <a:pPr marL="0" indent="0">
              <a:buNone/>
            </a:pPr>
            <a:r>
              <a:rPr lang="hr-HR" dirty="0"/>
              <a:t>	</a:t>
            </a:r>
            <a:r>
              <a:rPr lang="hr-HR" sz="2900" dirty="0"/>
              <a:t>(1) Radnje iz članka 332. ovog Zakona izvršava policija. </a:t>
            </a:r>
            <a:r>
              <a:rPr lang="hr-HR" sz="2900" u="sng" dirty="0"/>
              <a:t>O tijeku izvršenja radnji policija sastavlja dnevna izvješća i dokumentaciju tehničkog zapisa koju dostavlja državnom odvjetniku, na njegov zahtjev</a:t>
            </a:r>
            <a:r>
              <a:rPr lang="hr-HR" sz="2900" dirty="0"/>
              <a:t>. </a:t>
            </a:r>
            <a:r>
              <a:rPr lang="hr-HR" sz="2900" u="sng" dirty="0"/>
              <a:t>Sudac istrage može </a:t>
            </a:r>
            <a:r>
              <a:rPr lang="hr-HR" sz="2900" dirty="0"/>
              <a:t>u svako doba tijekom provođenja posebnih dokaznih radnji </a:t>
            </a:r>
            <a:r>
              <a:rPr lang="hr-HR" sz="2900" u="sng" dirty="0"/>
              <a:t>od državnog odvjetnika zahtijevati da mu dostavi izvješće</a:t>
            </a:r>
            <a:r>
              <a:rPr lang="hr-HR" sz="2900" dirty="0"/>
              <a:t> o tijeku tih radnji i potrebi njihova daljnjeg provođenja. </a:t>
            </a:r>
            <a:r>
              <a:rPr lang="hr-HR" sz="2900" u="sng" dirty="0"/>
              <a:t>Sudac istrage može </a:t>
            </a:r>
            <a:r>
              <a:rPr lang="hr-HR" sz="2900" dirty="0"/>
              <a:t>tijekom provođenja posebnih dokaznih </a:t>
            </a:r>
            <a:r>
              <a:rPr lang="hr-HR" sz="2900" u="sng" dirty="0"/>
              <a:t>radnji po potrebi od policije zatražiti dostavu dnevnih izvješća i dokumentacije</a:t>
            </a:r>
            <a:r>
              <a:rPr lang="hr-HR" sz="2900" dirty="0"/>
              <a:t> tehničkog zapisa radi ocjene osnovanosti njihova daljnjeg provođenja, u opsegu i mjeri koju sam odredi. </a:t>
            </a:r>
            <a:r>
              <a:rPr lang="hr-HR" sz="2900" u="sng" dirty="0"/>
              <a:t>Ako su radnje produljene za šest mjeseci sukladno članku 335. stavak 3. ovog Zakona, sudac istrage </a:t>
            </a:r>
            <a:r>
              <a:rPr lang="hr-HR" sz="2900" b="1" u="sng" dirty="0"/>
              <a:t>mora nakon tri mjeseca od državnog odvjetnika zahtijevati dostavu izvješća</a:t>
            </a:r>
            <a:r>
              <a:rPr lang="hr-HR" sz="2900" u="sng" dirty="0"/>
              <a:t> o daljnjoj potrebi provođenja tih radnji.</a:t>
            </a:r>
          </a:p>
          <a:p>
            <a:pPr marL="0" indent="0">
              <a:buNone/>
            </a:pPr>
            <a:r>
              <a:rPr lang="hr-HR" sz="2900" dirty="0"/>
              <a:t>	(2) Po isteku radnji policija sastavlja posebno izvješće za državno odvjetništvo i suca istrage u kojem navodi:</a:t>
            </a:r>
          </a:p>
          <a:p>
            <a:pPr marL="0" indent="0">
              <a:buNone/>
            </a:pPr>
            <a:r>
              <a:rPr lang="hr-HR" sz="2900" dirty="0"/>
              <a:t>	1. vremenski početak i završetak radnje,</a:t>
            </a:r>
          </a:p>
          <a:p>
            <a:pPr marL="0" indent="0">
              <a:buNone/>
            </a:pPr>
            <a:r>
              <a:rPr lang="hr-HR" sz="2900" dirty="0"/>
              <a:t>	2. broj i identitet osoba obuhvaćenih radnjom.</a:t>
            </a:r>
          </a:p>
          <a:p>
            <a:endParaRPr lang="hr-HR" dirty="0"/>
          </a:p>
        </p:txBody>
      </p:sp>
      <p:sp>
        <p:nvSpPr>
          <p:cNvPr id="5" name="Rezervirano mjesto datuma 4"/>
          <p:cNvSpPr>
            <a:spLocks noGrp="1"/>
          </p:cNvSpPr>
          <p:nvPr>
            <p:ph type="dt" sz="half" idx="10"/>
          </p:nvPr>
        </p:nvSpPr>
        <p:spPr/>
        <p:txBody>
          <a:bodyPr/>
          <a:lstStyle/>
          <a:p>
            <a:pPr>
              <a:defRPr/>
            </a:pPr>
            <a:fld id="{742880D6-621B-4598-B697-98CA206B9256}" type="datetime3">
              <a:rPr lang="hr-HR" smtClean="0"/>
              <a:t>14/3/18</a:t>
            </a:fld>
            <a:endParaRPr lang="hr-HR" dirty="0"/>
          </a:p>
        </p:txBody>
      </p:sp>
      <p:sp>
        <p:nvSpPr>
          <p:cNvPr id="6" name="Rezervirano mjesto podnožja 5"/>
          <p:cNvSpPr>
            <a:spLocks noGrp="1"/>
          </p:cNvSpPr>
          <p:nvPr>
            <p:ph type="ftr" sz="quarter" idx="11"/>
          </p:nvPr>
        </p:nvSpPr>
        <p:spPr/>
        <p:txBody>
          <a:bodyPr/>
          <a:lstStyle/>
          <a:p>
            <a:pPr>
              <a:defRPr/>
            </a:pPr>
            <a:r>
              <a:rPr lang="hr-HR" dirty="0"/>
              <a:t>Damir Kos, </a:t>
            </a:r>
          </a:p>
          <a:p>
            <a:pPr>
              <a:defRPr/>
            </a:pPr>
            <a:r>
              <a:rPr lang="hr-HR" dirty="0"/>
              <a:t> sudac VSRH</a:t>
            </a:r>
          </a:p>
        </p:txBody>
      </p:sp>
      <p:sp>
        <p:nvSpPr>
          <p:cNvPr id="7" name="Rezervirano mjesto broja slajda 6"/>
          <p:cNvSpPr>
            <a:spLocks noGrp="1"/>
          </p:cNvSpPr>
          <p:nvPr>
            <p:ph type="sldNum" sz="quarter" idx="12"/>
          </p:nvPr>
        </p:nvSpPr>
        <p:spPr/>
        <p:txBody>
          <a:bodyPr/>
          <a:lstStyle/>
          <a:p>
            <a:pPr>
              <a:defRPr/>
            </a:pPr>
            <a:fld id="{DC25F114-0B84-49FD-BB42-A9B6B9550315}" type="slidenum">
              <a:rPr lang="hr-HR" altLang="sr-Latn-RS" smtClean="0"/>
              <a:pPr>
                <a:defRPr/>
              </a:pPr>
              <a:t>15</a:t>
            </a:fld>
            <a:endParaRPr lang="hr-HR" altLang="sr-Latn-RS" dirty="0"/>
          </a:p>
        </p:txBody>
      </p:sp>
    </p:spTree>
    <p:extLst>
      <p:ext uri="{BB962C8B-B14F-4D97-AF65-F5344CB8AC3E}">
        <p14:creationId xmlns:p14="http://schemas.microsoft.com/office/powerpoint/2010/main" val="327004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zervirano mjesto datuma 3"/>
          <p:cNvSpPr>
            <a:spLocks noGrp="1"/>
          </p:cNvSpPr>
          <p:nvPr>
            <p:ph type="dt" sz="quarter" idx="10"/>
          </p:nvPr>
        </p:nvSpPr>
        <p:spPr/>
        <p:txBody>
          <a:bodyPr/>
          <a:lstStyle/>
          <a:p>
            <a:pPr>
              <a:defRPr/>
            </a:pPr>
            <a:fld id="{5189F531-1807-4951-8065-6E7F0E5EE224}" type="datetime3">
              <a:rPr lang="hr-HR" smtClean="0"/>
              <a:t>14/3/18</a:t>
            </a:fld>
            <a:endParaRPr lang="hr-HR"/>
          </a:p>
        </p:txBody>
      </p:sp>
      <p:sp>
        <p:nvSpPr>
          <p:cNvPr id="137218" name="Rectangle 2"/>
          <p:cNvSpPr>
            <a:spLocks noGrp="1" noChangeArrowheads="1"/>
          </p:cNvSpPr>
          <p:nvPr>
            <p:ph type="title"/>
          </p:nvPr>
        </p:nvSpPr>
        <p:spPr>
          <a:xfrm>
            <a:off x="827584" y="2060848"/>
            <a:ext cx="7639050" cy="2133600"/>
          </a:xfrm>
        </p:spPr>
        <p:txBody>
          <a:bodyPr/>
          <a:lstStyle/>
          <a:p>
            <a:pPr eaLnBrk="1" hangingPunct="1">
              <a:lnSpc>
                <a:spcPct val="110000"/>
              </a:lnSpc>
              <a:defRPr/>
            </a:pPr>
            <a:r>
              <a:rPr lang="hr-HR" sz="5400" dirty="0">
                <a:solidFill>
                  <a:srgbClr val="0070C0"/>
                </a:solidFill>
                <a:latin typeface="Tahoma" pitchFamily="34" charset="0"/>
              </a:rPr>
              <a:t>Zahvaljujem na pozornosti</a:t>
            </a:r>
            <a:r>
              <a:rPr lang="hr-HR" dirty="0">
                <a:solidFill>
                  <a:srgbClr val="0070C0"/>
                </a:solidFill>
                <a:latin typeface="Tahoma" pitchFamily="34" charset="0"/>
              </a:rPr>
              <a:t> </a:t>
            </a:r>
          </a:p>
        </p:txBody>
      </p:sp>
      <p:pic>
        <p:nvPicPr>
          <p:cNvPr id="137219" name="Picture 3" descr="b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828" y="4149080"/>
            <a:ext cx="1362075" cy="204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zervirano mjesto podnožja 1"/>
          <p:cNvSpPr>
            <a:spLocks noGrp="1"/>
          </p:cNvSpPr>
          <p:nvPr>
            <p:ph type="ftr" sz="quarter" idx="11"/>
          </p:nvPr>
        </p:nvSpPr>
        <p:spPr/>
        <p:txBody>
          <a:bodyPr/>
          <a:lstStyle/>
          <a:p>
            <a:pPr>
              <a:defRPr/>
            </a:pPr>
            <a:r>
              <a:rPr lang="en-US" dirty="0"/>
              <a:t>Damir Kos, </a:t>
            </a:r>
            <a:endParaRPr lang="hr-HR" dirty="0"/>
          </a:p>
          <a:p>
            <a:pPr>
              <a:defRPr/>
            </a:pPr>
            <a:r>
              <a:rPr lang="en-US" dirty="0" err="1"/>
              <a:t>sudac</a:t>
            </a:r>
            <a:r>
              <a:rPr lang="en-US" dirty="0"/>
              <a:t> VSRH</a:t>
            </a:r>
          </a:p>
        </p:txBody>
      </p:sp>
      <p:sp>
        <p:nvSpPr>
          <p:cNvPr id="3" name="Rezervirano mjesto broja slajda 2"/>
          <p:cNvSpPr>
            <a:spLocks noGrp="1"/>
          </p:cNvSpPr>
          <p:nvPr>
            <p:ph type="sldNum" sz="quarter" idx="12"/>
          </p:nvPr>
        </p:nvSpPr>
        <p:spPr/>
        <p:txBody>
          <a:bodyPr/>
          <a:lstStyle/>
          <a:p>
            <a:pPr>
              <a:defRPr/>
            </a:pPr>
            <a:fld id="{AF87AD20-7C26-4FD4-AA40-7B84FEFCFB57}" type="slidenum">
              <a:rPr lang="en-US" altLang="sr-Latn-RS" smtClean="0"/>
              <a:pPr>
                <a:defRPr/>
              </a:pPr>
              <a:t>16</a:t>
            </a:fld>
            <a:endParaRPr lang="en-US" altLang="sr-Latn-RS"/>
          </a:p>
        </p:txBody>
      </p:sp>
    </p:spTree>
    <p:extLst>
      <p:ext uri="{BB962C8B-B14F-4D97-AF65-F5344CB8AC3E}">
        <p14:creationId xmlns:p14="http://schemas.microsoft.com/office/powerpoint/2010/main" val="1368821871"/>
      </p:ext>
    </p:extLst>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137218"/>
                                        </p:tgtEl>
                                        <p:attrNameLst>
                                          <p:attrName>style.visibility</p:attrName>
                                        </p:attrNameLst>
                                      </p:cBhvr>
                                      <p:to>
                                        <p:strVal val="visible"/>
                                      </p:to>
                                    </p:set>
                                    <p:anim calcmode="lin" valueType="num">
                                      <p:cBhvr additive="base">
                                        <p:cTn id="7" dur="800" fill="hold">
                                          <p:stCondLst>
                                            <p:cond delay="0"/>
                                          </p:stCondLst>
                                        </p:cTn>
                                        <p:tgtEl>
                                          <p:spTgt spid="13721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37218"/>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2560"/>
                            </p:stCondLst>
                            <p:childTnLst>
                              <p:par>
                                <p:cTn id="10" presetID="5" presetClass="entr" presetSubtype="10" fill="hold" nodeType="afterEffect">
                                  <p:stCondLst>
                                    <p:cond delay="0"/>
                                  </p:stCondLst>
                                  <p:childTnLst>
                                    <p:set>
                                      <p:cBhvr>
                                        <p:cTn id="11" dur="1" fill="hold">
                                          <p:stCondLst>
                                            <p:cond delay="0"/>
                                          </p:stCondLst>
                                        </p:cTn>
                                        <p:tgtEl>
                                          <p:spTgt spid="137219"/>
                                        </p:tgtEl>
                                        <p:attrNameLst>
                                          <p:attrName>style.visibility</p:attrName>
                                        </p:attrNameLst>
                                      </p:cBhvr>
                                      <p:to>
                                        <p:strVal val="visible"/>
                                      </p:to>
                                    </p:set>
                                    <p:animEffect transition="in" filter="checkerboard(across)">
                                      <p:cBhvr>
                                        <p:cTn id="12" dur="500"/>
                                        <p:tgtEl>
                                          <p:spTgt spid="137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a:t>Odluka Ustavnog suda Republike Hrvatske</a:t>
            </a:r>
          </a:p>
        </p:txBody>
      </p:sp>
      <p:sp>
        <p:nvSpPr>
          <p:cNvPr id="3" name="Rezervirano mjesto sadržaja 2"/>
          <p:cNvSpPr>
            <a:spLocks noGrp="1"/>
          </p:cNvSpPr>
          <p:nvPr>
            <p:ph idx="1"/>
          </p:nvPr>
        </p:nvSpPr>
        <p:spPr/>
        <p:txBody>
          <a:bodyPr>
            <a:normAutofit fontScale="92500" lnSpcReduction="20000"/>
          </a:bodyPr>
          <a:lstStyle/>
          <a:p>
            <a:r>
              <a:rPr lang="pl-PL" dirty="0"/>
              <a:t>Pokrenut postupak za ocjenu suglasnosti s Ustavom 44. označena članka ZKP-a </a:t>
            </a:r>
          </a:p>
          <a:p>
            <a:r>
              <a:rPr lang="pl-PL" dirty="0"/>
              <a:t>Određen prestanak važnosti normi za koje je pokrenut postupak ocjene - </a:t>
            </a:r>
            <a:r>
              <a:rPr lang="vi-VN" dirty="0"/>
              <a:t>najkasnije 15. prosinca 2013. </a:t>
            </a:r>
            <a:endParaRPr lang="hr-HR" dirty="0"/>
          </a:p>
          <a:p>
            <a:r>
              <a:rPr lang="hr-HR" dirty="0"/>
              <a:t>O</a:t>
            </a:r>
            <a:r>
              <a:rPr lang="vi-VN" dirty="0"/>
              <a:t>dređ</a:t>
            </a:r>
            <a:r>
              <a:rPr lang="hr-HR" dirty="0"/>
              <a:t>eno da</a:t>
            </a:r>
            <a:r>
              <a:rPr lang="vi-VN" dirty="0"/>
              <a:t> usklađivanje </a:t>
            </a:r>
            <a:r>
              <a:rPr lang="hr-HR" dirty="0"/>
              <a:t>ZKP-a</a:t>
            </a:r>
            <a:r>
              <a:rPr lang="vi-VN" dirty="0"/>
              <a:t> u smislu točke II. uključuje i izvršenje pozitivnih ustavnih obveza utvrđenih u točki 246. ove odluke </a:t>
            </a:r>
            <a:r>
              <a:rPr lang="hr-HR" dirty="0"/>
              <a:t>(koncepcijske izmjene zakona)</a:t>
            </a:r>
          </a:p>
          <a:p>
            <a:r>
              <a:rPr lang="hr-HR" dirty="0"/>
              <a:t>Odluka nema učinaka na postupke koji su pokrenuti ni na radnje i mjere koje su poduzete prema postojećem ZKP-u za vrijeme njegova važenja </a:t>
            </a:r>
          </a:p>
          <a:p>
            <a:r>
              <a:rPr lang="hr-HR" dirty="0"/>
              <a:t>Za vrijeme određeno do izmjene nitko se ne može pozivati na odluku USRH kao na pravnu osnovu za podnošenje zahtjeva za ocjenu ustavnosti pojedinih radnji </a:t>
            </a:r>
          </a:p>
          <a:p>
            <a:endParaRPr lang="hr-HR" dirty="0"/>
          </a:p>
        </p:txBody>
      </p:sp>
      <p:sp>
        <p:nvSpPr>
          <p:cNvPr id="4" name="Rezervirano mjesto datuma 3"/>
          <p:cNvSpPr>
            <a:spLocks noGrp="1"/>
          </p:cNvSpPr>
          <p:nvPr>
            <p:ph type="dt" sz="half" idx="10"/>
          </p:nvPr>
        </p:nvSpPr>
        <p:spPr/>
        <p:txBody>
          <a:bodyPr/>
          <a:lstStyle/>
          <a:p>
            <a:pPr>
              <a:defRPr/>
            </a:pPr>
            <a:fld id="{CA727642-8912-4522-9F6F-AB689456D5E0}" type="datetime3">
              <a:rPr lang="hr-HR" smtClean="0"/>
              <a:t>14/3/18</a:t>
            </a:fld>
            <a:endParaRPr lang="en-US"/>
          </a:p>
        </p:txBody>
      </p:sp>
      <p:sp>
        <p:nvSpPr>
          <p:cNvPr id="5" name="Rezervirano mjesto podnožja 4"/>
          <p:cNvSpPr>
            <a:spLocks noGrp="1"/>
          </p:cNvSpPr>
          <p:nvPr>
            <p:ph type="ftr" sz="quarter" idx="11"/>
          </p:nvPr>
        </p:nvSpPr>
        <p:spPr/>
        <p:txBody>
          <a:bodyPr/>
          <a:lstStyle/>
          <a:p>
            <a:pPr>
              <a:defRPr/>
            </a:pPr>
            <a:r>
              <a:rPr lang="en-US" dirty="0"/>
              <a:t>Damir Kos,</a:t>
            </a:r>
            <a:endParaRPr lang="hr-HR" dirty="0"/>
          </a:p>
          <a:p>
            <a:pPr>
              <a:defRPr/>
            </a:pPr>
            <a:r>
              <a:rPr lang="en-US" dirty="0"/>
              <a:t>  </a:t>
            </a:r>
            <a:r>
              <a:rPr lang="en-US" dirty="0" err="1"/>
              <a:t>sudac</a:t>
            </a:r>
            <a:r>
              <a:rPr lang="en-US" dirty="0"/>
              <a:t> VSRH</a:t>
            </a:r>
          </a:p>
        </p:txBody>
      </p:sp>
      <p:sp>
        <p:nvSpPr>
          <p:cNvPr id="6" name="Rezervirano mjesto broja slajda 5"/>
          <p:cNvSpPr>
            <a:spLocks noGrp="1"/>
          </p:cNvSpPr>
          <p:nvPr>
            <p:ph type="sldNum" sz="quarter" idx="12"/>
          </p:nvPr>
        </p:nvSpPr>
        <p:spPr/>
        <p:txBody>
          <a:bodyPr/>
          <a:lstStyle/>
          <a:p>
            <a:pPr>
              <a:defRPr/>
            </a:pPr>
            <a:fld id="{AF87AD20-7C26-4FD4-AA40-7B84FEFCFB57}" type="slidenum">
              <a:rPr lang="en-US" altLang="sr-Latn-RS" smtClean="0"/>
              <a:pPr>
                <a:defRPr/>
              </a:pPr>
              <a:t>2</a:t>
            </a:fld>
            <a:endParaRPr lang="en-US" altLang="sr-Latn-RS"/>
          </a:p>
        </p:txBody>
      </p:sp>
    </p:spTree>
    <p:extLst>
      <p:ext uri="{BB962C8B-B14F-4D97-AF65-F5344CB8AC3E}">
        <p14:creationId xmlns:p14="http://schemas.microsoft.com/office/powerpoint/2010/main" val="3360087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a:t>Koncepcijska promjena odredaba ZKP-a </a:t>
            </a:r>
          </a:p>
        </p:txBody>
      </p:sp>
      <p:sp>
        <p:nvSpPr>
          <p:cNvPr id="3" name="Rezervirano mjesto sadržaja 2"/>
          <p:cNvSpPr>
            <a:spLocks noGrp="1"/>
          </p:cNvSpPr>
          <p:nvPr>
            <p:ph idx="1"/>
          </p:nvPr>
        </p:nvSpPr>
        <p:spPr/>
        <p:txBody>
          <a:bodyPr>
            <a:normAutofit lnSpcReduction="10000"/>
          </a:bodyPr>
          <a:lstStyle/>
          <a:p>
            <a:pPr marL="0" indent="0">
              <a:buNone/>
            </a:pPr>
            <a:r>
              <a:rPr lang="hr-HR" sz="2000" b="1" dirty="0"/>
              <a:t>1) ukloniti strukturalne manjkavosti u normativnoj strukturi prethodnog postupka (članak 2. stavak 5. i članak 217. stavci 1. i 2. ZKP-a), to jest: </a:t>
            </a:r>
          </a:p>
          <a:p>
            <a:pPr marL="0" indent="0">
              <a:buNone/>
            </a:pPr>
            <a:r>
              <a:rPr lang="hr-HR" sz="2000" dirty="0"/>
              <a:t>- u strukturu prethodnog postupka ugraditi mehanizam djelotvorne sudske zaštite protiv nezakonitog (arbitrarnog) kaznenog progona i istrage od trenutka kad je osoba obaviještena da je u statusu osumnjičenika (točka 39.8. obrazloženja ove odluke), </a:t>
            </a:r>
          </a:p>
          <a:p>
            <a:pPr marL="0" indent="0">
              <a:buNone/>
            </a:pPr>
            <a:r>
              <a:rPr lang="vi-VN" sz="2000" dirty="0"/>
              <a:t>- propisati zakonsku obvezu određivanja trenutka i obavještavanja osobe da je u statusu osumnjičenika u slučajevima kad se ne provodi istraga (točka 39.8. obrazloženja ove odluke), </a:t>
            </a:r>
          </a:p>
          <a:p>
            <a:pPr marL="0" indent="0">
              <a:buNone/>
            </a:pPr>
            <a:r>
              <a:rPr lang="hr-HR" sz="2000" dirty="0"/>
              <a:t>- propisati rokove za rješavanje kaznene prijave (odbačaj, optuženje) u slučajevima kad se ne provodi istraga (točka 122.a obrazloženja ove odluke); </a:t>
            </a:r>
          </a:p>
        </p:txBody>
      </p:sp>
      <p:sp>
        <p:nvSpPr>
          <p:cNvPr id="4" name="Rezervirano mjesto datuma 3"/>
          <p:cNvSpPr>
            <a:spLocks noGrp="1"/>
          </p:cNvSpPr>
          <p:nvPr>
            <p:ph type="dt" sz="half" idx="10"/>
          </p:nvPr>
        </p:nvSpPr>
        <p:spPr/>
        <p:txBody>
          <a:bodyPr/>
          <a:lstStyle/>
          <a:p>
            <a:pPr>
              <a:defRPr/>
            </a:pPr>
            <a:fld id="{CA727642-8912-4522-9F6F-AB689456D5E0}" type="datetime3">
              <a:rPr lang="hr-HR" smtClean="0"/>
              <a:t>14/3/18</a:t>
            </a:fld>
            <a:endParaRPr lang="en-US"/>
          </a:p>
        </p:txBody>
      </p:sp>
      <p:sp>
        <p:nvSpPr>
          <p:cNvPr id="5" name="Rezervirano mjesto podnožja 4"/>
          <p:cNvSpPr>
            <a:spLocks noGrp="1"/>
          </p:cNvSpPr>
          <p:nvPr>
            <p:ph type="ftr" sz="quarter" idx="11"/>
          </p:nvPr>
        </p:nvSpPr>
        <p:spPr/>
        <p:txBody>
          <a:bodyPr/>
          <a:lstStyle/>
          <a:p>
            <a:pPr>
              <a:defRPr/>
            </a:pPr>
            <a:r>
              <a:rPr lang="en-US" dirty="0"/>
              <a:t>Damir Kos,  </a:t>
            </a:r>
            <a:endParaRPr lang="hr-HR" dirty="0"/>
          </a:p>
          <a:p>
            <a:pPr>
              <a:defRPr/>
            </a:pPr>
            <a:r>
              <a:rPr lang="en-US" dirty="0" err="1"/>
              <a:t>sudac</a:t>
            </a:r>
            <a:r>
              <a:rPr lang="en-US" dirty="0"/>
              <a:t> VSRH</a:t>
            </a:r>
          </a:p>
        </p:txBody>
      </p:sp>
      <p:sp>
        <p:nvSpPr>
          <p:cNvPr id="6" name="Rezervirano mjesto broja slajda 5"/>
          <p:cNvSpPr>
            <a:spLocks noGrp="1"/>
          </p:cNvSpPr>
          <p:nvPr>
            <p:ph type="sldNum" sz="quarter" idx="12"/>
          </p:nvPr>
        </p:nvSpPr>
        <p:spPr/>
        <p:txBody>
          <a:bodyPr/>
          <a:lstStyle/>
          <a:p>
            <a:pPr>
              <a:defRPr/>
            </a:pPr>
            <a:fld id="{AF87AD20-7C26-4FD4-AA40-7B84FEFCFB57}" type="slidenum">
              <a:rPr lang="en-US" altLang="sr-Latn-RS" smtClean="0"/>
              <a:pPr>
                <a:defRPr/>
              </a:pPr>
              <a:t>3</a:t>
            </a:fld>
            <a:endParaRPr lang="en-US" altLang="sr-Latn-RS"/>
          </a:p>
        </p:txBody>
      </p:sp>
    </p:spTree>
    <p:extLst>
      <p:ext uri="{BB962C8B-B14F-4D97-AF65-F5344CB8AC3E}">
        <p14:creationId xmlns:p14="http://schemas.microsoft.com/office/powerpoint/2010/main" val="522520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a:t>Koncepcijska promjena odredaba ZKP-a </a:t>
            </a:r>
          </a:p>
        </p:txBody>
      </p:sp>
      <p:sp>
        <p:nvSpPr>
          <p:cNvPr id="3" name="Rezervirano mjesto sadržaja 2"/>
          <p:cNvSpPr>
            <a:spLocks noGrp="1"/>
          </p:cNvSpPr>
          <p:nvPr>
            <p:ph idx="1"/>
          </p:nvPr>
        </p:nvSpPr>
        <p:spPr/>
        <p:txBody>
          <a:bodyPr>
            <a:normAutofit fontScale="92500" lnSpcReduction="20000"/>
          </a:bodyPr>
          <a:lstStyle/>
          <a:p>
            <a:pPr marL="0" indent="0">
              <a:buNone/>
            </a:pPr>
            <a:r>
              <a:rPr lang="vi-VN" sz="2000" b="1" dirty="0"/>
              <a:t>2) ukloniti strukturalne manjkavosti u normativnom uređenju djelotvornosti prethodnog postupka (članak 230. stavci 3. do 5. ZKP-a), to jest: </a:t>
            </a:r>
          </a:p>
          <a:p>
            <a:pPr marL="0" indent="0">
              <a:buNone/>
            </a:pPr>
            <a:r>
              <a:rPr lang="hr-HR" sz="2000" dirty="0"/>
              <a:t>- u okviru državnog odvjetništva urediti instancijsko pravno sredstvo protiv odugovlačenja postupka i drugih nepravilnosti u radu državnih odvjetnika koje dovode do nedjelotvornosti prethodnog postupka odnosno pojedinih </a:t>
            </a:r>
            <a:r>
              <a:rPr lang="hr-HR" sz="2000" dirty="0" err="1"/>
              <a:t>predistražnih</a:t>
            </a:r>
            <a:r>
              <a:rPr lang="hr-HR" sz="2000" dirty="0"/>
              <a:t> i istražnih radnji i mjera tako da to sredstvo ispunjava zahtjeve djelotvornog domaćeg pravnog sredstva iz članka 13. Konvencije (točka 122.b obrazloženja ove odluke); </a:t>
            </a:r>
          </a:p>
          <a:p>
            <a:pPr marL="0" indent="0">
              <a:buNone/>
            </a:pPr>
            <a:r>
              <a:rPr lang="hr-HR" sz="2000" dirty="0"/>
              <a:t>- u okviru suda urediti odgovarajuće pravno sredstvo protiv odugovlačenja postupka i drugih nepravilnosti u radu sudaca istrage koje dovode do nedjelotvornosti istražnog postupka odnosno pojedinih istražnih radnji i mjera tako da to sredstvo ispunjava zahtjeve djelotvornog domaćeg pravnog sredstva iz članka 13. Konvencije (točka 122.b obrazloženja ove odluke); </a:t>
            </a:r>
          </a:p>
        </p:txBody>
      </p:sp>
      <p:sp>
        <p:nvSpPr>
          <p:cNvPr id="4" name="Rezervirano mjesto datuma 3"/>
          <p:cNvSpPr>
            <a:spLocks noGrp="1"/>
          </p:cNvSpPr>
          <p:nvPr>
            <p:ph type="dt" sz="half" idx="10"/>
          </p:nvPr>
        </p:nvSpPr>
        <p:spPr/>
        <p:txBody>
          <a:bodyPr/>
          <a:lstStyle/>
          <a:p>
            <a:pPr>
              <a:defRPr/>
            </a:pPr>
            <a:fld id="{CA727642-8912-4522-9F6F-AB689456D5E0}" type="datetime3">
              <a:rPr lang="hr-HR" smtClean="0"/>
              <a:t>14/3/18</a:t>
            </a:fld>
            <a:endParaRPr lang="en-US"/>
          </a:p>
        </p:txBody>
      </p:sp>
      <p:sp>
        <p:nvSpPr>
          <p:cNvPr id="5" name="Rezervirano mjesto podnožja 4"/>
          <p:cNvSpPr>
            <a:spLocks noGrp="1"/>
          </p:cNvSpPr>
          <p:nvPr>
            <p:ph type="ftr" sz="quarter" idx="11"/>
          </p:nvPr>
        </p:nvSpPr>
        <p:spPr/>
        <p:txBody>
          <a:bodyPr/>
          <a:lstStyle/>
          <a:p>
            <a:pPr>
              <a:defRPr/>
            </a:pPr>
            <a:r>
              <a:rPr lang="en-US" dirty="0"/>
              <a:t>Damir Kos, </a:t>
            </a:r>
            <a:endParaRPr lang="hr-HR" dirty="0"/>
          </a:p>
          <a:p>
            <a:pPr>
              <a:defRPr/>
            </a:pPr>
            <a:r>
              <a:rPr lang="en-US" dirty="0"/>
              <a:t> </a:t>
            </a:r>
            <a:r>
              <a:rPr lang="en-US" dirty="0" err="1"/>
              <a:t>sudac</a:t>
            </a:r>
            <a:r>
              <a:rPr lang="en-US" dirty="0"/>
              <a:t> VSRH</a:t>
            </a:r>
          </a:p>
        </p:txBody>
      </p:sp>
      <p:sp>
        <p:nvSpPr>
          <p:cNvPr id="6" name="Rezervirano mjesto broja slajda 5"/>
          <p:cNvSpPr>
            <a:spLocks noGrp="1"/>
          </p:cNvSpPr>
          <p:nvPr>
            <p:ph type="sldNum" sz="quarter" idx="12"/>
          </p:nvPr>
        </p:nvSpPr>
        <p:spPr/>
        <p:txBody>
          <a:bodyPr/>
          <a:lstStyle/>
          <a:p>
            <a:pPr>
              <a:defRPr/>
            </a:pPr>
            <a:fld id="{AF87AD20-7C26-4FD4-AA40-7B84FEFCFB57}" type="slidenum">
              <a:rPr lang="en-US" altLang="sr-Latn-RS" smtClean="0"/>
              <a:pPr>
                <a:defRPr/>
              </a:pPr>
              <a:t>4</a:t>
            </a:fld>
            <a:endParaRPr lang="en-US" altLang="sr-Latn-RS"/>
          </a:p>
        </p:txBody>
      </p:sp>
    </p:spTree>
    <p:extLst>
      <p:ext uri="{BB962C8B-B14F-4D97-AF65-F5344CB8AC3E}">
        <p14:creationId xmlns:p14="http://schemas.microsoft.com/office/powerpoint/2010/main" val="522520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a:t>Koncepcijska promjena odredaba ZKP-a </a:t>
            </a:r>
          </a:p>
        </p:txBody>
      </p:sp>
      <p:sp>
        <p:nvSpPr>
          <p:cNvPr id="3" name="Rezervirano mjesto sadržaja 2"/>
          <p:cNvSpPr>
            <a:spLocks noGrp="1"/>
          </p:cNvSpPr>
          <p:nvPr>
            <p:ph idx="1"/>
          </p:nvPr>
        </p:nvSpPr>
        <p:spPr/>
        <p:txBody>
          <a:bodyPr>
            <a:noAutofit/>
          </a:bodyPr>
          <a:lstStyle/>
          <a:p>
            <a:pPr marL="0" indent="0">
              <a:buNone/>
            </a:pPr>
            <a:r>
              <a:rPr lang="vi-VN" sz="2000" b="1" dirty="0"/>
              <a:t>3) uravnotežiti kaznenoprocesni poredak tako da dosljedno počiva na određenim, preciznim i predvidljivim općim pravilima, pri čemu sva odstupanja od tih pravila moraju činiti jasno naznačene iznimke iz kojih je razvidna njihova ustavnopravna opravdanost, što se osobito tiče kaznenih djela koja prijete organiziranom životu u zajednici i koja su povezana s važnim javnim interesom. </a:t>
            </a:r>
            <a:endParaRPr lang="hr-HR" sz="2000" b="1" dirty="0"/>
          </a:p>
          <a:p>
            <a:pPr marL="0" indent="0">
              <a:buNone/>
            </a:pPr>
            <a:endParaRPr lang="hr-HR" sz="2000" b="1" dirty="0"/>
          </a:p>
        </p:txBody>
      </p:sp>
      <p:sp>
        <p:nvSpPr>
          <p:cNvPr id="4" name="Rezervirano mjesto datuma 3"/>
          <p:cNvSpPr>
            <a:spLocks noGrp="1"/>
          </p:cNvSpPr>
          <p:nvPr>
            <p:ph type="dt" sz="half" idx="10"/>
          </p:nvPr>
        </p:nvSpPr>
        <p:spPr/>
        <p:txBody>
          <a:bodyPr/>
          <a:lstStyle/>
          <a:p>
            <a:pPr>
              <a:defRPr/>
            </a:pPr>
            <a:fld id="{CA727642-8912-4522-9F6F-AB689456D5E0}" type="datetime3">
              <a:rPr lang="hr-HR" smtClean="0"/>
              <a:t>14/3/18</a:t>
            </a:fld>
            <a:endParaRPr lang="en-US"/>
          </a:p>
        </p:txBody>
      </p:sp>
      <p:sp>
        <p:nvSpPr>
          <p:cNvPr id="5" name="Rezervirano mjesto podnožja 4"/>
          <p:cNvSpPr>
            <a:spLocks noGrp="1"/>
          </p:cNvSpPr>
          <p:nvPr>
            <p:ph type="ftr" sz="quarter" idx="11"/>
          </p:nvPr>
        </p:nvSpPr>
        <p:spPr/>
        <p:txBody>
          <a:bodyPr/>
          <a:lstStyle/>
          <a:p>
            <a:pPr>
              <a:defRPr/>
            </a:pPr>
            <a:r>
              <a:rPr lang="en-US" dirty="0"/>
              <a:t>Damir Kos,</a:t>
            </a:r>
            <a:endParaRPr lang="hr-HR" dirty="0"/>
          </a:p>
          <a:p>
            <a:pPr>
              <a:defRPr/>
            </a:pPr>
            <a:r>
              <a:rPr lang="en-US" dirty="0"/>
              <a:t>  </a:t>
            </a:r>
            <a:r>
              <a:rPr lang="en-US" dirty="0" err="1"/>
              <a:t>sudac</a:t>
            </a:r>
            <a:r>
              <a:rPr lang="en-US" dirty="0"/>
              <a:t> VSRH</a:t>
            </a:r>
          </a:p>
        </p:txBody>
      </p:sp>
      <p:sp>
        <p:nvSpPr>
          <p:cNvPr id="6" name="Rezervirano mjesto broja slajda 5"/>
          <p:cNvSpPr>
            <a:spLocks noGrp="1"/>
          </p:cNvSpPr>
          <p:nvPr>
            <p:ph type="sldNum" sz="quarter" idx="12"/>
          </p:nvPr>
        </p:nvSpPr>
        <p:spPr/>
        <p:txBody>
          <a:bodyPr/>
          <a:lstStyle/>
          <a:p>
            <a:pPr>
              <a:defRPr/>
            </a:pPr>
            <a:fld id="{AF87AD20-7C26-4FD4-AA40-7B84FEFCFB57}" type="slidenum">
              <a:rPr lang="en-US" altLang="sr-Latn-RS" smtClean="0"/>
              <a:pPr>
                <a:defRPr/>
              </a:pPr>
              <a:t>5</a:t>
            </a:fld>
            <a:endParaRPr lang="en-US" altLang="sr-Latn-RS"/>
          </a:p>
        </p:txBody>
      </p:sp>
    </p:spTree>
    <p:extLst>
      <p:ext uri="{BB962C8B-B14F-4D97-AF65-F5344CB8AC3E}">
        <p14:creationId xmlns:p14="http://schemas.microsoft.com/office/powerpoint/2010/main" val="522520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1447800"/>
            <a:ext cx="7772400" cy="901080"/>
          </a:xfrm>
        </p:spPr>
        <p:txBody>
          <a:bodyPr/>
          <a:lstStyle/>
          <a:p>
            <a:pPr algn="ctr"/>
            <a:r>
              <a:rPr lang="hr-HR" sz="3200" dirty="0"/>
              <a:t>Posebne dokazne radnje</a:t>
            </a:r>
            <a:br>
              <a:rPr lang="hr-HR" sz="3200" dirty="0"/>
            </a:br>
            <a:r>
              <a:rPr lang="hr-HR" sz="3200" dirty="0"/>
              <a:t>prije i nakon odluke USRH</a:t>
            </a:r>
          </a:p>
        </p:txBody>
      </p:sp>
      <p:sp>
        <p:nvSpPr>
          <p:cNvPr id="3" name="Rezervirano mjesto sadržaja 2"/>
          <p:cNvSpPr>
            <a:spLocks noGrp="1"/>
          </p:cNvSpPr>
          <p:nvPr>
            <p:ph idx="1"/>
          </p:nvPr>
        </p:nvSpPr>
        <p:spPr>
          <a:xfrm>
            <a:off x="685800" y="2708920"/>
            <a:ext cx="7772400" cy="3387080"/>
          </a:xfrm>
        </p:spPr>
        <p:txBody>
          <a:bodyPr/>
          <a:lstStyle/>
          <a:p>
            <a:r>
              <a:rPr lang="hr-HR" sz="2800" dirty="0"/>
              <a:t>N</a:t>
            </a:r>
            <a:r>
              <a:rPr lang="vi-VN" sz="2800" dirty="0"/>
              <a:t>eodređenosti i nejasnoća u njihovu sadržaju odnosno nejasnih i nepredvidljivih učinaka koje proizvode Ustavni sud ocijenio je nesuglasnima sa zahtjevima pravne određenosti, predvidljivosti i pravne izvjesnosti kao sastavnim dijelovima vladavine prava </a:t>
            </a:r>
            <a:endParaRPr lang="hr-HR" sz="2800" dirty="0"/>
          </a:p>
        </p:txBody>
      </p:sp>
      <p:sp>
        <p:nvSpPr>
          <p:cNvPr id="4" name="Rezervirano mjesto datuma 3"/>
          <p:cNvSpPr>
            <a:spLocks noGrp="1"/>
          </p:cNvSpPr>
          <p:nvPr>
            <p:ph type="dt" sz="half" idx="10"/>
          </p:nvPr>
        </p:nvSpPr>
        <p:spPr/>
        <p:txBody>
          <a:bodyPr/>
          <a:lstStyle/>
          <a:p>
            <a:pPr>
              <a:defRPr/>
            </a:pPr>
            <a:fld id="{CA727642-8912-4522-9F6F-AB689456D5E0}" type="datetime3">
              <a:rPr lang="hr-HR" smtClean="0"/>
              <a:t>14/3/18</a:t>
            </a:fld>
            <a:endParaRPr lang="en-US"/>
          </a:p>
        </p:txBody>
      </p:sp>
      <p:sp>
        <p:nvSpPr>
          <p:cNvPr id="5" name="Rezervirano mjesto podnožja 4"/>
          <p:cNvSpPr>
            <a:spLocks noGrp="1"/>
          </p:cNvSpPr>
          <p:nvPr>
            <p:ph type="ftr" sz="quarter" idx="11"/>
          </p:nvPr>
        </p:nvSpPr>
        <p:spPr/>
        <p:txBody>
          <a:bodyPr/>
          <a:lstStyle/>
          <a:p>
            <a:pPr>
              <a:defRPr/>
            </a:pPr>
            <a:r>
              <a:rPr lang="en-US" dirty="0"/>
              <a:t>Damir Kos, </a:t>
            </a:r>
            <a:endParaRPr lang="hr-HR" dirty="0"/>
          </a:p>
          <a:p>
            <a:pPr>
              <a:defRPr/>
            </a:pPr>
            <a:r>
              <a:rPr lang="en-US" dirty="0"/>
              <a:t> </a:t>
            </a:r>
            <a:r>
              <a:rPr lang="en-US" dirty="0" err="1"/>
              <a:t>sudac</a:t>
            </a:r>
            <a:r>
              <a:rPr lang="en-US" dirty="0"/>
              <a:t> VSRH</a:t>
            </a:r>
          </a:p>
        </p:txBody>
      </p:sp>
      <p:sp>
        <p:nvSpPr>
          <p:cNvPr id="6" name="Rezervirano mjesto broja slajda 5"/>
          <p:cNvSpPr>
            <a:spLocks noGrp="1"/>
          </p:cNvSpPr>
          <p:nvPr>
            <p:ph type="sldNum" sz="quarter" idx="12"/>
          </p:nvPr>
        </p:nvSpPr>
        <p:spPr/>
        <p:txBody>
          <a:bodyPr/>
          <a:lstStyle/>
          <a:p>
            <a:pPr>
              <a:defRPr/>
            </a:pPr>
            <a:fld id="{AF87AD20-7C26-4FD4-AA40-7B84FEFCFB57}" type="slidenum">
              <a:rPr lang="en-US" altLang="sr-Latn-RS" smtClean="0"/>
              <a:pPr>
                <a:defRPr/>
              </a:pPr>
              <a:t>6</a:t>
            </a:fld>
            <a:endParaRPr lang="en-US" altLang="sr-Latn-RS"/>
          </a:p>
        </p:txBody>
      </p:sp>
    </p:spTree>
    <p:extLst>
      <p:ext uri="{BB962C8B-B14F-4D97-AF65-F5344CB8AC3E}">
        <p14:creationId xmlns:p14="http://schemas.microsoft.com/office/powerpoint/2010/main" val="1834215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1196752"/>
            <a:ext cx="7772400" cy="860648"/>
          </a:xfrm>
        </p:spPr>
        <p:txBody>
          <a:bodyPr/>
          <a:lstStyle/>
          <a:p>
            <a:pPr algn="ctr"/>
            <a:r>
              <a:rPr lang="hr-HR" dirty="0"/>
              <a:t>Posebne dokazne radnje</a:t>
            </a:r>
            <a:br>
              <a:rPr lang="hr-HR" dirty="0"/>
            </a:br>
            <a:r>
              <a:rPr lang="hr-HR" dirty="0"/>
              <a:t>prije i nakon odluke USRH</a:t>
            </a:r>
          </a:p>
        </p:txBody>
      </p:sp>
      <p:sp>
        <p:nvSpPr>
          <p:cNvPr id="3" name="Rezervirano mjesto sadržaja 2"/>
          <p:cNvSpPr>
            <a:spLocks noGrp="1"/>
          </p:cNvSpPr>
          <p:nvPr>
            <p:ph sz="half" idx="1"/>
          </p:nvPr>
        </p:nvSpPr>
        <p:spPr/>
        <p:txBody>
          <a:bodyPr>
            <a:normAutofit fontScale="92500" lnSpcReduction="10000"/>
          </a:bodyPr>
          <a:lstStyle/>
          <a:p>
            <a:r>
              <a:rPr lang="hr-HR" sz="2100" dirty="0"/>
              <a:t>Čl. 332. st. 2. ZKP</a:t>
            </a:r>
          </a:p>
          <a:p>
            <a:pPr marL="0" indent="0">
              <a:buNone/>
            </a:pPr>
            <a:r>
              <a:rPr lang="hr-HR" sz="1600" i="1" dirty="0"/>
              <a:t>Iznimno, </a:t>
            </a:r>
            <a:r>
              <a:rPr lang="hr-HR" sz="1600" b="1" i="1" u="sng" dirty="0"/>
              <a:t>kad okolnosti nalažu da se s izvršenjem radnji započne odmah</a:t>
            </a:r>
            <a:r>
              <a:rPr lang="hr-HR" sz="1600" i="1" dirty="0"/>
              <a:t>, </a:t>
            </a:r>
            <a:r>
              <a:rPr lang="hr-HR" sz="1600" b="1" i="1" u="sng" dirty="0"/>
              <a:t>nalog</a:t>
            </a:r>
            <a:r>
              <a:rPr lang="hr-HR" sz="1600" i="1" dirty="0"/>
              <a:t> iz stavka 1. ovog članka, prije početka istrage </a:t>
            </a:r>
            <a:r>
              <a:rPr lang="hr-HR" sz="1600" i="1" u="sng" dirty="0"/>
              <a:t>na vrijeme od dvadeset četiri sata može izdati državni odvjetnik</a:t>
            </a:r>
            <a:r>
              <a:rPr lang="hr-HR" sz="1600" i="1" dirty="0"/>
              <a:t>. Nalog s oznakom vremena izdavanja i obrazloženjem državni odvjetnik mora u roku od osam sati od izdavanja dostaviti sucu istrage. Sudac istrage odmah odlučuje rješenjem o zakonitosti naloga. Ako odobri nalog državnog odvjetnika postupit će prema stavku 1. ovog članka. </a:t>
            </a:r>
            <a:r>
              <a:rPr lang="hr-HR" sz="1600" b="1" i="1" u="sng" dirty="0"/>
              <a:t>Ako sudac istrage odbije nalog, državni odvjetnik, može u roku od osam sati podnijeti žalbu. O žalbi odlučuje vijeće u roku od dvanaest sati</a:t>
            </a:r>
            <a:r>
              <a:rPr lang="hr-HR" sz="1600" i="1" dirty="0"/>
              <a:t>.</a:t>
            </a:r>
            <a:endParaRPr lang="hr-HR" sz="1600" b="1" i="1" dirty="0"/>
          </a:p>
          <a:p>
            <a:pPr marL="0" indent="0">
              <a:buNone/>
            </a:pPr>
            <a:endParaRPr lang="hr-HR" sz="4000" i="1" dirty="0"/>
          </a:p>
        </p:txBody>
      </p:sp>
      <p:sp>
        <p:nvSpPr>
          <p:cNvPr id="4" name="Rezervirano mjesto sadržaja 3"/>
          <p:cNvSpPr>
            <a:spLocks noGrp="1"/>
          </p:cNvSpPr>
          <p:nvPr>
            <p:ph sz="half" idx="2"/>
          </p:nvPr>
        </p:nvSpPr>
        <p:spPr/>
        <p:txBody>
          <a:bodyPr/>
          <a:lstStyle/>
          <a:p>
            <a:r>
              <a:rPr lang="hr-HR" sz="1800" dirty="0"/>
              <a:t>Čl. 332. st. 2. ZKP</a:t>
            </a:r>
          </a:p>
          <a:p>
            <a:pPr marL="0" indent="0">
              <a:buNone/>
            </a:pPr>
            <a:endParaRPr lang="hr-HR" sz="1800" i="1" dirty="0"/>
          </a:p>
          <a:p>
            <a:pPr marL="0" indent="0">
              <a:buNone/>
            </a:pPr>
            <a:r>
              <a:rPr lang="hr-HR" sz="1800" i="1" dirty="0"/>
              <a:t>Iznimno, </a:t>
            </a:r>
            <a:r>
              <a:rPr lang="hr-HR" sz="1800" b="1" i="1" u="sng" dirty="0"/>
              <a:t>ako postoji opasnost od odgode i ako državni odvjetnik ima razloga vjerovati da na vrijeme neće moći pribaviti nalog suca istrage</a:t>
            </a:r>
            <a:r>
              <a:rPr lang="hr-HR" sz="1800" i="1" dirty="0"/>
              <a:t>, nalog iz stavka 1. ovog članka, može na vrijeme od dvadeset četiri sata izdati državni odvjetnik. </a:t>
            </a:r>
          </a:p>
        </p:txBody>
      </p:sp>
      <p:sp>
        <p:nvSpPr>
          <p:cNvPr id="5" name="Rezervirano mjesto datuma 4"/>
          <p:cNvSpPr>
            <a:spLocks noGrp="1"/>
          </p:cNvSpPr>
          <p:nvPr>
            <p:ph type="dt" sz="half" idx="10"/>
          </p:nvPr>
        </p:nvSpPr>
        <p:spPr/>
        <p:txBody>
          <a:bodyPr/>
          <a:lstStyle/>
          <a:p>
            <a:pPr>
              <a:defRPr/>
            </a:pPr>
            <a:fld id="{742880D6-621B-4598-B697-98CA206B9256}" type="datetime3">
              <a:rPr lang="hr-HR" smtClean="0"/>
              <a:t>14/3/18</a:t>
            </a:fld>
            <a:endParaRPr lang="en-US"/>
          </a:p>
        </p:txBody>
      </p:sp>
      <p:sp>
        <p:nvSpPr>
          <p:cNvPr id="6" name="Rezervirano mjesto podnožja 5"/>
          <p:cNvSpPr>
            <a:spLocks noGrp="1"/>
          </p:cNvSpPr>
          <p:nvPr>
            <p:ph type="ftr" sz="quarter" idx="11"/>
          </p:nvPr>
        </p:nvSpPr>
        <p:spPr/>
        <p:txBody>
          <a:bodyPr/>
          <a:lstStyle/>
          <a:p>
            <a:pPr>
              <a:defRPr/>
            </a:pPr>
            <a:r>
              <a:rPr lang="en-US" dirty="0"/>
              <a:t>Damir Kos, </a:t>
            </a:r>
            <a:endParaRPr lang="hr-HR" dirty="0"/>
          </a:p>
          <a:p>
            <a:pPr>
              <a:defRPr/>
            </a:pPr>
            <a:r>
              <a:rPr lang="en-US" dirty="0"/>
              <a:t> </a:t>
            </a:r>
            <a:r>
              <a:rPr lang="en-US" dirty="0" err="1"/>
              <a:t>sudac</a:t>
            </a:r>
            <a:r>
              <a:rPr lang="en-US" dirty="0"/>
              <a:t> VSRH</a:t>
            </a:r>
          </a:p>
        </p:txBody>
      </p:sp>
      <p:sp>
        <p:nvSpPr>
          <p:cNvPr id="7" name="Rezervirano mjesto broja slajda 6"/>
          <p:cNvSpPr>
            <a:spLocks noGrp="1"/>
          </p:cNvSpPr>
          <p:nvPr>
            <p:ph type="sldNum" sz="quarter" idx="12"/>
          </p:nvPr>
        </p:nvSpPr>
        <p:spPr/>
        <p:txBody>
          <a:bodyPr/>
          <a:lstStyle/>
          <a:p>
            <a:pPr>
              <a:defRPr/>
            </a:pPr>
            <a:fld id="{DC25F114-0B84-49FD-BB42-A9B6B9550315}" type="slidenum">
              <a:rPr lang="en-US" altLang="sr-Latn-RS" smtClean="0"/>
              <a:pPr>
                <a:defRPr/>
              </a:pPr>
              <a:t>7</a:t>
            </a:fld>
            <a:endParaRPr lang="en-US" altLang="sr-Latn-RS"/>
          </a:p>
        </p:txBody>
      </p:sp>
    </p:spTree>
    <p:extLst>
      <p:ext uri="{BB962C8B-B14F-4D97-AF65-F5344CB8AC3E}">
        <p14:creationId xmlns:p14="http://schemas.microsoft.com/office/powerpoint/2010/main" val="2949010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1196752"/>
            <a:ext cx="7772400" cy="860648"/>
          </a:xfrm>
        </p:spPr>
        <p:txBody>
          <a:bodyPr/>
          <a:lstStyle/>
          <a:p>
            <a:pPr algn="ctr"/>
            <a:r>
              <a:rPr lang="hr-HR" dirty="0"/>
              <a:t>Posebne dokazne radnje</a:t>
            </a:r>
            <a:br>
              <a:rPr lang="hr-HR" dirty="0"/>
            </a:br>
            <a:r>
              <a:rPr lang="hr-HR" dirty="0"/>
              <a:t>prije i nakon odluke USRH</a:t>
            </a:r>
          </a:p>
        </p:txBody>
      </p:sp>
      <p:sp>
        <p:nvSpPr>
          <p:cNvPr id="3" name="Rezervirano mjesto sadržaja 2"/>
          <p:cNvSpPr>
            <a:spLocks noGrp="1"/>
          </p:cNvSpPr>
          <p:nvPr>
            <p:ph sz="half" idx="1"/>
          </p:nvPr>
        </p:nvSpPr>
        <p:spPr/>
        <p:txBody>
          <a:bodyPr/>
          <a:lstStyle/>
          <a:p>
            <a:r>
              <a:rPr lang="hr-HR" sz="1900" dirty="0"/>
              <a:t>Čl. 332. st. 1. toč. 3. ZKP</a:t>
            </a:r>
          </a:p>
          <a:p>
            <a:pPr marL="0" indent="0">
              <a:buNone/>
            </a:pPr>
            <a:r>
              <a:rPr lang="hr-HR" sz="2000" dirty="0"/>
              <a:t>(</a:t>
            </a:r>
            <a:r>
              <a:rPr lang="hr-HR" sz="2000" b="1" i="1" u="sng" dirty="0"/>
              <a:t>kada je riječ o domu</a:t>
            </a:r>
            <a:r>
              <a:rPr lang="hr-HR" sz="2000" dirty="0"/>
              <a:t>) </a:t>
            </a:r>
            <a:r>
              <a:rPr lang="hr-HR" sz="2000" i="1" dirty="0"/>
              <a:t>„ulazak u prostorije radi provođenja nadzora i tehničko snimanje prostorija</a:t>
            </a:r>
            <a:r>
              <a:rPr lang="hr-HR" sz="2000" dirty="0"/>
              <a:t>,”</a:t>
            </a:r>
            <a:endParaRPr lang="hr-HR" sz="1900" dirty="0"/>
          </a:p>
        </p:txBody>
      </p:sp>
      <p:sp>
        <p:nvSpPr>
          <p:cNvPr id="4" name="Rezervirano mjesto sadržaja 3"/>
          <p:cNvSpPr>
            <a:spLocks noGrp="1"/>
          </p:cNvSpPr>
          <p:nvPr>
            <p:ph sz="half" idx="2"/>
          </p:nvPr>
        </p:nvSpPr>
        <p:spPr>
          <a:xfrm>
            <a:off x="4648200" y="2209800"/>
            <a:ext cx="3810000" cy="4099520"/>
          </a:xfrm>
        </p:spPr>
        <p:txBody>
          <a:bodyPr>
            <a:normAutofit fontScale="77500" lnSpcReduction="20000"/>
          </a:bodyPr>
          <a:lstStyle/>
          <a:p>
            <a:r>
              <a:rPr lang="hr-HR" sz="1900" dirty="0"/>
              <a:t>Čl. 332. st. 1. toč. 3. ZKP</a:t>
            </a:r>
          </a:p>
          <a:p>
            <a:pPr marL="0" indent="0">
              <a:buNone/>
            </a:pPr>
            <a:r>
              <a:rPr lang="hr-HR" sz="2000" i="1" dirty="0"/>
              <a:t>„ulazak u prostorije radi provođenja nadzora i tehničko snimanje prostorija,”</a:t>
            </a:r>
          </a:p>
          <a:p>
            <a:r>
              <a:rPr lang="hr-HR" sz="1900" i="1" dirty="0"/>
              <a:t>Čl. 332. st. 3.</a:t>
            </a:r>
          </a:p>
          <a:p>
            <a:pPr marL="0" indent="0">
              <a:buNone/>
            </a:pPr>
            <a:r>
              <a:rPr lang="hr-HR" sz="1600" i="1" dirty="0"/>
              <a:t>„….  </a:t>
            </a:r>
            <a:r>
              <a:rPr lang="hr-HR" sz="1600" b="1" i="1" u="sng" dirty="0"/>
              <a:t>državni odvjetnik ne može izdati </a:t>
            </a:r>
            <a:r>
              <a:rPr lang="hr-HR" sz="1600" i="1" dirty="0"/>
              <a:t>/nalog/ za posebne dokazne radnje iz:</a:t>
            </a:r>
          </a:p>
          <a:p>
            <a:pPr marL="0" indent="0">
              <a:buNone/>
            </a:pPr>
            <a:r>
              <a:rPr lang="hr-HR" sz="1600" i="1" dirty="0"/>
              <a:t>- stavka 1. točke 2) ovog članka, </a:t>
            </a:r>
            <a:r>
              <a:rPr lang="hr-HR" sz="1600" b="1" i="1" u="sng" dirty="0"/>
              <a:t>ako način izvršenja te radnje zahtijeva ulazak u dom</a:t>
            </a:r>
            <a:r>
              <a:rPr lang="hr-HR" sz="1600" i="1" dirty="0"/>
              <a:t>, ili udaljeni ulazak u računalo  osumnjičenika koje se nalazi u njegovom domu, </a:t>
            </a:r>
          </a:p>
          <a:p>
            <a:pPr marL="0" indent="0">
              <a:buNone/>
            </a:pPr>
            <a:r>
              <a:rPr lang="hr-HR" sz="1600" i="1" dirty="0"/>
              <a:t>- stavka 1. točke 3) ovog članka, </a:t>
            </a:r>
            <a:r>
              <a:rPr lang="hr-HR" sz="1600" b="1" i="1" u="sng" dirty="0"/>
              <a:t>ako je radi provođenja nadzora i tehničkog snimanja potrebno ući u dom</a:t>
            </a:r>
            <a:r>
              <a:rPr lang="hr-HR" sz="1600" i="1" dirty="0"/>
              <a:t>.”</a:t>
            </a:r>
          </a:p>
          <a:p>
            <a:pPr>
              <a:buFont typeface="Arial" panose="020B0604020202020204" pitchFamily="34" charset="0"/>
              <a:buChar char="•"/>
            </a:pPr>
            <a:r>
              <a:rPr lang="hr-HR" sz="1900" i="1" dirty="0"/>
              <a:t>Čl. 332. st. 6. </a:t>
            </a:r>
          </a:p>
          <a:p>
            <a:pPr marL="0" indent="0">
              <a:buNone/>
            </a:pPr>
            <a:r>
              <a:rPr lang="hr-HR" sz="1600" i="1" dirty="0"/>
              <a:t>Posebne dokazne radnje iz članka 332. stavak 1. točka 3. ovog  Zakona </a:t>
            </a:r>
            <a:r>
              <a:rPr lang="hr-HR" sz="1600" b="1" i="1" u="sng" dirty="0"/>
              <a:t>kada je radi njezinog provođenja potrebno ući u dom </a:t>
            </a:r>
          </a:p>
          <a:p>
            <a:pPr>
              <a:buFontTx/>
              <a:buChar char="-"/>
            </a:pPr>
            <a:r>
              <a:rPr lang="hr-HR" sz="1600" i="1" dirty="0"/>
              <a:t>određuju se isključivo po nalogu suda </a:t>
            </a:r>
          </a:p>
          <a:p>
            <a:pPr>
              <a:buFontTx/>
              <a:buChar char="-"/>
            </a:pPr>
            <a:r>
              <a:rPr lang="hr-HR" sz="1600" i="1" dirty="0"/>
              <a:t>koji je dužan voditi računa o razmjernom ograničenju prava na nepovredivost osobnog i obiteljskog života</a:t>
            </a:r>
          </a:p>
        </p:txBody>
      </p:sp>
      <p:sp>
        <p:nvSpPr>
          <p:cNvPr id="5" name="Rezervirano mjesto datuma 4"/>
          <p:cNvSpPr>
            <a:spLocks noGrp="1"/>
          </p:cNvSpPr>
          <p:nvPr>
            <p:ph type="dt" sz="half" idx="10"/>
          </p:nvPr>
        </p:nvSpPr>
        <p:spPr/>
        <p:txBody>
          <a:bodyPr/>
          <a:lstStyle/>
          <a:p>
            <a:pPr>
              <a:defRPr/>
            </a:pPr>
            <a:fld id="{742880D6-621B-4598-B697-98CA206B9256}" type="datetime3">
              <a:rPr lang="hr-HR" smtClean="0"/>
              <a:t>14/3/18</a:t>
            </a:fld>
            <a:endParaRPr lang="en-US"/>
          </a:p>
        </p:txBody>
      </p:sp>
      <p:sp>
        <p:nvSpPr>
          <p:cNvPr id="6" name="Rezervirano mjesto podnožja 5"/>
          <p:cNvSpPr>
            <a:spLocks noGrp="1"/>
          </p:cNvSpPr>
          <p:nvPr>
            <p:ph type="ftr" sz="quarter" idx="11"/>
          </p:nvPr>
        </p:nvSpPr>
        <p:spPr/>
        <p:txBody>
          <a:bodyPr/>
          <a:lstStyle/>
          <a:p>
            <a:pPr>
              <a:defRPr/>
            </a:pPr>
            <a:r>
              <a:rPr lang="en-US" dirty="0"/>
              <a:t>Damir Kos,</a:t>
            </a:r>
            <a:endParaRPr lang="hr-HR" dirty="0"/>
          </a:p>
          <a:p>
            <a:pPr>
              <a:defRPr/>
            </a:pPr>
            <a:r>
              <a:rPr lang="en-US" dirty="0"/>
              <a:t>  </a:t>
            </a:r>
            <a:r>
              <a:rPr lang="en-US" dirty="0" err="1"/>
              <a:t>sudac</a:t>
            </a:r>
            <a:r>
              <a:rPr lang="en-US" dirty="0"/>
              <a:t> VSRH</a:t>
            </a:r>
          </a:p>
        </p:txBody>
      </p:sp>
      <p:sp>
        <p:nvSpPr>
          <p:cNvPr id="7" name="Rezervirano mjesto broja slajda 6"/>
          <p:cNvSpPr>
            <a:spLocks noGrp="1"/>
          </p:cNvSpPr>
          <p:nvPr>
            <p:ph type="sldNum" sz="quarter" idx="12"/>
          </p:nvPr>
        </p:nvSpPr>
        <p:spPr/>
        <p:txBody>
          <a:bodyPr/>
          <a:lstStyle/>
          <a:p>
            <a:pPr>
              <a:defRPr/>
            </a:pPr>
            <a:fld id="{DC25F114-0B84-49FD-BB42-A9B6B9550315}" type="slidenum">
              <a:rPr lang="en-US" altLang="sr-Latn-RS" smtClean="0"/>
              <a:pPr>
                <a:defRPr/>
              </a:pPr>
              <a:t>8</a:t>
            </a:fld>
            <a:endParaRPr lang="en-US" altLang="sr-Latn-RS"/>
          </a:p>
        </p:txBody>
      </p:sp>
    </p:spTree>
    <p:extLst>
      <p:ext uri="{BB962C8B-B14F-4D97-AF65-F5344CB8AC3E}">
        <p14:creationId xmlns:p14="http://schemas.microsoft.com/office/powerpoint/2010/main" val="2620587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1196752"/>
            <a:ext cx="7772400" cy="860648"/>
          </a:xfrm>
        </p:spPr>
        <p:txBody>
          <a:bodyPr/>
          <a:lstStyle/>
          <a:p>
            <a:pPr algn="ctr"/>
            <a:r>
              <a:rPr lang="hr-HR" dirty="0"/>
              <a:t>Posebne dokazne radnje</a:t>
            </a:r>
            <a:br>
              <a:rPr lang="hr-HR" dirty="0"/>
            </a:br>
            <a:r>
              <a:rPr lang="hr-HR" dirty="0"/>
              <a:t>prije i nakon odluke USRH</a:t>
            </a:r>
          </a:p>
        </p:txBody>
      </p:sp>
      <p:sp>
        <p:nvSpPr>
          <p:cNvPr id="3" name="Rezervirano mjesto sadržaja 2"/>
          <p:cNvSpPr>
            <a:spLocks noGrp="1"/>
          </p:cNvSpPr>
          <p:nvPr>
            <p:ph sz="half" idx="1"/>
          </p:nvPr>
        </p:nvSpPr>
        <p:spPr/>
        <p:txBody>
          <a:bodyPr/>
          <a:lstStyle/>
          <a:p>
            <a:r>
              <a:rPr lang="hr-HR" sz="2400" b="1" dirty="0"/>
              <a:t>…. </a:t>
            </a:r>
            <a:r>
              <a:rPr lang="hr-HR" sz="2400" b="1" i="1" u="sng" dirty="0"/>
              <a:t>Ako sudac istrage odbije nalog, državni odvjetnik, može u roku od osam sati podnijeti žalbu. O žalbi odlučuje vijeće u roku od dvanaest sati</a:t>
            </a:r>
            <a:r>
              <a:rPr lang="hr-HR" sz="2400" b="1" i="1" dirty="0"/>
              <a:t>.</a:t>
            </a:r>
          </a:p>
          <a:p>
            <a:endParaRPr lang="hr-HR" dirty="0"/>
          </a:p>
        </p:txBody>
      </p:sp>
      <p:sp>
        <p:nvSpPr>
          <p:cNvPr id="4" name="Rezervirano mjesto sadržaja 3"/>
          <p:cNvSpPr>
            <a:spLocks noGrp="1"/>
          </p:cNvSpPr>
          <p:nvPr>
            <p:ph sz="half" idx="2"/>
          </p:nvPr>
        </p:nvSpPr>
        <p:spPr>
          <a:xfrm>
            <a:off x="4648200" y="2209800"/>
            <a:ext cx="3810000" cy="4099520"/>
          </a:xfrm>
        </p:spPr>
        <p:txBody>
          <a:bodyPr>
            <a:normAutofit fontScale="55000" lnSpcReduction="20000"/>
          </a:bodyPr>
          <a:lstStyle/>
          <a:p>
            <a:r>
              <a:rPr lang="hr-HR" sz="3300" dirty="0"/>
              <a:t>Čl. 332. st. 5. ZKP</a:t>
            </a:r>
          </a:p>
          <a:p>
            <a:pPr marL="0" indent="0">
              <a:buNone/>
            </a:pPr>
            <a:r>
              <a:rPr lang="hr-HR" sz="2900" i="1" dirty="0"/>
              <a:t>Sudac istrage odlučuje rješenjem o zakonitosti naloga državnog odvjetnika. </a:t>
            </a:r>
            <a:r>
              <a:rPr lang="hr-HR" sz="2900" b="1" i="1" u="sng" dirty="0"/>
              <a:t>Ako sudac istrage odobri nalog državnog odvjetnika, a državni odvjetnik je podnio zahtjev za daljnje provođenje dokazne radnje, postupit će prema stavku 1. ovog članka. Ako se sudac istrage ne složi sa nalogom državnog odvjetnika, zatražiti će da o tome odluku donese vijeće</a:t>
            </a:r>
            <a:r>
              <a:rPr lang="hr-HR" sz="2900" b="1" dirty="0"/>
              <a:t>. </a:t>
            </a:r>
            <a:r>
              <a:rPr lang="hr-HR" sz="2900" dirty="0"/>
              <a:t>….. </a:t>
            </a:r>
            <a:r>
              <a:rPr lang="hr-HR" sz="2900" b="1" i="1" u="sng" dirty="0"/>
              <a:t>Vijeće o zahtjevu suca istrage odlučuje u roku od dvanaest sati od primitka zahtjeva</a:t>
            </a:r>
            <a:r>
              <a:rPr lang="hr-HR" sz="2900" b="1" i="1" dirty="0"/>
              <a:t>….. </a:t>
            </a:r>
            <a:r>
              <a:rPr lang="hr-HR" sz="2900" b="1" u="sng" dirty="0"/>
              <a:t>Ako vijeće ne odobri nalog, u rješenju će naložiti da se odmah obustave radnje, a podaci prikupljeni na temelju naloga državnog odvjetnika će se predati sucu istrage koji će ih uništiti.</a:t>
            </a:r>
            <a:endParaRPr lang="hr-HR" sz="2900" i="1" u="sng" dirty="0"/>
          </a:p>
        </p:txBody>
      </p:sp>
      <p:sp>
        <p:nvSpPr>
          <p:cNvPr id="5" name="Rezervirano mjesto datuma 4"/>
          <p:cNvSpPr>
            <a:spLocks noGrp="1"/>
          </p:cNvSpPr>
          <p:nvPr>
            <p:ph type="dt" sz="half" idx="10"/>
          </p:nvPr>
        </p:nvSpPr>
        <p:spPr/>
        <p:txBody>
          <a:bodyPr/>
          <a:lstStyle/>
          <a:p>
            <a:pPr>
              <a:defRPr/>
            </a:pPr>
            <a:fld id="{742880D6-621B-4598-B697-98CA206B9256}" type="datetime3">
              <a:rPr lang="hr-HR" smtClean="0"/>
              <a:t>14/3/18</a:t>
            </a:fld>
            <a:endParaRPr lang="en-US"/>
          </a:p>
        </p:txBody>
      </p:sp>
      <p:sp>
        <p:nvSpPr>
          <p:cNvPr id="6" name="Rezervirano mjesto podnožja 5"/>
          <p:cNvSpPr>
            <a:spLocks noGrp="1"/>
          </p:cNvSpPr>
          <p:nvPr>
            <p:ph type="ftr" sz="quarter" idx="11"/>
          </p:nvPr>
        </p:nvSpPr>
        <p:spPr/>
        <p:txBody>
          <a:bodyPr/>
          <a:lstStyle/>
          <a:p>
            <a:pPr>
              <a:defRPr/>
            </a:pPr>
            <a:r>
              <a:rPr lang="en-US" dirty="0"/>
              <a:t>Damir Kos,</a:t>
            </a:r>
            <a:endParaRPr lang="hr-HR" dirty="0"/>
          </a:p>
          <a:p>
            <a:pPr>
              <a:defRPr/>
            </a:pPr>
            <a:r>
              <a:rPr lang="en-US" dirty="0"/>
              <a:t>  </a:t>
            </a:r>
            <a:r>
              <a:rPr lang="en-US" dirty="0" err="1"/>
              <a:t>sudac</a:t>
            </a:r>
            <a:r>
              <a:rPr lang="en-US" dirty="0"/>
              <a:t> VSRH</a:t>
            </a:r>
          </a:p>
        </p:txBody>
      </p:sp>
      <p:sp>
        <p:nvSpPr>
          <p:cNvPr id="7" name="Rezervirano mjesto broja slajda 6"/>
          <p:cNvSpPr>
            <a:spLocks noGrp="1"/>
          </p:cNvSpPr>
          <p:nvPr>
            <p:ph type="sldNum" sz="quarter" idx="12"/>
          </p:nvPr>
        </p:nvSpPr>
        <p:spPr/>
        <p:txBody>
          <a:bodyPr/>
          <a:lstStyle/>
          <a:p>
            <a:pPr>
              <a:defRPr/>
            </a:pPr>
            <a:fld id="{DC25F114-0B84-49FD-BB42-A9B6B9550315}" type="slidenum">
              <a:rPr lang="en-US" altLang="sr-Latn-RS" smtClean="0"/>
              <a:pPr>
                <a:defRPr/>
              </a:pPr>
              <a:t>9</a:t>
            </a:fld>
            <a:endParaRPr lang="en-US" altLang="sr-Latn-RS"/>
          </a:p>
        </p:txBody>
      </p:sp>
    </p:spTree>
    <p:extLst>
      <p:ext uri="{BB962C8B-B14F-4D97-AF65-F5344CB8AC3E}">
        <p14:creationId xmlns:p14="http://schemas.microsoft.com/office/powerpoint/2010/main" val="8072834"/>
      </p:ext>
    </p:extLst>
  </p:cSld>
  <p:clrMapOvr>
    <a:masterClrMapping/>
  </p:clrMapOvr>
</p:sld>
</file>

<file path=ppt/theme/theme1.xml><?xml version="1.0" encoding="utf-8"?>
<a:theme xmlns:a="http://schemas.openxmlformats.org/drawingml/2006/main" name="USAID JP PowerPoint_template">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5184814A-9ECF-40A1-8E7D-18C8CCF2136A}" vid="{16CD00C5-D280-42CC-A04D-524917EA95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USAID JP PowerPoint_template</Template>
  <TotalTime>401</TotalTime>
  <Words>1664</Words>
  <Application>Microsoft Office PowerPoint</Application>
  <PresentationFormat>On-screen Show (4:3)</PresentationFormat>
  <Paragraphs>142</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Tahoma</vt:lpstr>
      <vt:lpstr>Times</vt:lpstr>
      <vt:lpstr>USAID JP PowerPoint_template</vt:lpstr>
      <vt:lpstr>Odluka Ustavnog suda Republike Hrvatske (19.07.2012.)  o nesuglasnosti pojedinih odredaba ZKP RH sa Ustavom Republike Hrvatske  s naglaskom na posebne dokazne radnje</vt:lpstr>
      <vt:lpstr>Odluka Ustavnog suda Republike Hrvatske</vt:lpstr>
      <vt:lpstr>Koncepcijska promjena odredaba ZKP-a </vt:lpstr>
      <vt:lpstr>Koncepcijska promjena odredaba ZKP-a </vt:lpstr>
      <vt:lpstr>Koncepcijska promjena odredaba ZKP-a </vt:lpstr>
      <vt:lpstr>Posebne dokazne radnje prije i nakon odluke USRH</vt:lpstr>
      <vt:lpstr>Posebne dokazne radnje prije i nakon odluke USRH</vt:lpstr>
      <vt:lpstr>Posebne dokazne radnje prije i nakon odluke USRH</vt:lpstr>
      <vt:lpstr>Posebne dokazne radnje prije i nakon odluke USRH</vt:lpstr>
      <vt:lpstr>Posebne dokazne radnje prije i nakon odluke USRH</vt:lpstr>
      <vt:lpstr>Posebne dokazne radnje prije i nakon odluke USRH</vt:lpstr>
      <vt:lpstr>Posebne dokazne radnje prije i nakon odluke USRH</vt:lpstr>
      <vt:lpstr>Posebne dokazne radnje prije i nakon odluke USRH</vt:lpstr>
      <vt:lpstr>Posebne dokazne radnje prije i nakon odluke USRH</vt:lpstr>
      <vt:lpstr>Posebne dokazne radnje prije i nakon odluke USRH</vt:lpstr>
      <vt:lpstr>Zahvaljujem na pozornosti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Pravne posljedice Odluke ESLJP u predmetu „Dragojević  protiv Hrvatske“  na nacionalnu praksu u Republici</dc:title>
  <dc:creator>Kos, Damir</dc:creator>
  <cp:lastModifiedBy>Azra Brkic</cp:lastModifiedBy>
  <cp:revision>33</cp:revision>
  <cp:lastPrinted>2004-09-30T16:41:33Z</cp:lastPrinted>
  <dcterms:created xsi:type="dcterms:W3CDTF">2018-03-11T06:22:26Z</dcterms:created>
  <dcterms:modified xsi:type="dcterms:W3CDTF">2018-03-14T10:37:34Z</dcterms:modified>
</cp:coreProperties>
</file>