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257" r:id="rId4"/>
    <p:sldId id="300" r:id="rId5"/>
    <p:sldId id="301" r:id="rId6"/>
    <p:sldId id="277" r:id="rId7"/>
    <p:sldId id="279" r:id="rId8"/>
    <p:sldId id="268" r:id="rId9"/>
    <p:sldId id="276" r:id="rId10"/>
    <p:sldId id="284" r:id="rId11"/>
    <p:sldId id="304" r:id="rId12"/>
    <p:sldId id="306" r:id="rId13"/>
    <p:sldId id="285" r:id="rId14"/>
    <p:sldId id="287" r:id="rId15"/>
    <p:sldId id="288" r:id="rId16"/>
    <p:sldId id="307" r:id="rId17"/>
    <p:sldId id="290" r:id="rId18"/>
    <p:sldId id="291" r:id="rId19"/>
    <p:sldId id="308" r:id="rId20"/>
    <p:sldId id="278" r:id="rId21"/>
    <p:sldId id="280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FFC21C"/>
    <a:srgbClr val="FF7A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107" autoAdjust="0"/>
  </p:normalViewPr>
  <p:slideViewPr>
    <p:cSldViewPr snapToGrid="0" snapToObjects="1">
      <p:cViewPr>
        <p:scale>
          <a:sx n="131" d="100"/>
          <a:sy n="131" d="100"/>
        </p:scale>
        <p:origin x="-1044" y="72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JDA%20DOCS:Teslic%20Majda%20:Tesli&#26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Grafikoni%20bosanski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Grafikoni%20bosanski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Grafikoni%20bosanski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Tesli&#26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style val="18"/>
  <c:chart>
    <c:title>
      <c:tx>
        <c:rich>
          <a:bodyPr/>
          <a:lstStyle/>
          <a:p>
            <a:pPr>
              <a:defRPr lang="en-US"/>
            </a:pPr>
            <a:r>
              <a:rPr lang="ta-IN"/>
              <a:t>Vrste šala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 sz="1200" b="1"/>
                </a:pPr>
                <a:endParaRPr lang="sr-Latn-CS"/>
              </a:p>
            </c:txPr>
            <c:showVal val="1"/>
          </c:dLbls>
          <c:cat>
            <c:strRef>
              <c:f>Sheet1!$A$91:$A$98</c:f>
              <c:strCache>
                <c:ptCount val="8"/>
                <c:pt idx="0">
                  <c:v>Ostalo</c:v>
                </c:pt>
                <c:pt idx="1">
                  <c:v>Nijedno od navedenog</c:v>
                </c:pt>
                <c:pt idx="2">
                  <c:v>Dob</c:v>
                </c:pt>
                <c:pt idx="3">
                  <c:v>Fizički izgled</c:v>
                </c:pt>
                <c:pt idx="4">
                  <c:v>Društveno-ekonomska klasa</c:v>
                </c:pt>
                <c:pt idx="5">
                  <c:v>Rasa/etnička p./nacionalnost</c:v>
                </c:pt>
                <c:pt idx="6">
                  <c:v>O muškarcima</c:v>
                </c:pt>
                <c:pt idx="7">
                  <c:v>O ženama</c:v>
                </c:pt>
              </c:strCache>
            </c:strRef>
          </c:cat>
          <c:val>
            <c:numRef>
              <c:f>Sheet1!$B$91:$B$98</c:f>
              <c:numCache>
                <c:formatCode>0.00%</c:formatCode>
                <c:ptCount val="8"/>
                <c:pt idx="0">
                  <c:v>7.9000000000000042E-2</c:v>
                </c:pt>
                <c:pt idx="1">
                  <c:v>0.62200000000000022</c:v>
                </c:pt>
                <c:pt idx="2" formatCode="0%">
                  <c:v>0.15000000000000005</c:v>
                </c:pt>
                <c:pt idx="3">
                  <c:v>0.19700000000000006</c:v>
                </c:pt>
                <c:pt idx="4">
                  <c:v>7.1000000000000021E-2</c:v>
                </c:pt>
                <c:pt idx="5">
                  <c:v>8.7000000000000022E-2</c:v>
                </c:pt>
                <c:pt idx="6">
                  <c:v>0.22800000000000006</c:v>
                </c:pt>
                <c:pt idx="7">
                  <c:v>0.28300000000000008</c:v>
                </c:pt>
              </c:numCache>
            </c:numRef>
          </c:val>
        </c:ser>
        <c:axId val="59767040"/>
        <c:axId val="60456960"/>
      </c:barChart>
      <c:catAx>
        <c:axId val="5976704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200" b="1"/>
            </a:pPr>
            <a:endParaRPr lang="sr-Latn-CS"/>
          </a:p>
        </c:txPr>
        <c:crossAx val="60456960"/>
        <c:crosses val="autoZero"/>
        <c:auto val="1"/>
        <c:lblAlgn val="ctr"/>
        <c:lblOffset val="100"/>
      </c:catAx>
      <c:valAx>
        <c:axId val="60456960"/>
        <c:scaling>
          <c:orientation val="minMax"/>
        </c:scaling>
        <c:axPos val="b"/>
        <c:majorGridlines/>
        <c:numFmt formatCode="0.00%" sourceLinked="1"/>
        <c:tickLblPos val="nextTo"/>
        <c:txPr>
          <a:bodyPr/>
          <a:lstStyle/>
          <a:p>
            <a:pPr>
              <a:defRPr lang="en-US" sz="800"/>
            </a:pPr>
            <a:endParaRPr lang="sr-Latn-CS"/>
          </a:p>
        </c:txPr>
        <c:crossAx val="5976704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style val="18"/>
  <c:chart>
    <c:title>
      <c:tx>
        <c:rich>
          <a:bodyPr/>
          <a:lstStyle/>
          <a:p>
            <a:pPr>
              <a:defRPr lang="en-US"/>
            </a:pPr>
            <a:r>
              <a:rPr lang="ta-IN" sz="1000"/>
              <a:t>Koliko je svaki od navedenih faktora bitan prilikom donošenja odluke s kojim roditeljem će malodobno dijete živjeti?</a:t>
            </a:r>
          </a:p>
          <a:p>
            <a:pPr>
              <a:defRPr lang="en-US"/>
            </a:pPr>
            <a:r>
              <a:rPr lang="ta-IN" sz="1000" b="0"/>
              <a:t>Odgovoreno: 96  Preskočeno:35</a:t>
            </a:r>
          </a:p>
          <a:p>
            <a:pPr>
              <a:defRPr lang="en-US"/>
            </a:pPr>
            <a:endParaRPr lang="en-US"/>
          </a:p>
        </c:rich>
      </c:tx>
      <c:layout>
        <c:manualLayout>
          <c:xMode val="edge"/>
          <c:yMode val="edge"/>
          <c:x val="0.121081851523526"/>
          <c:y val="0"/>
        </c:manualLayout>
      </c:layout>
    </c:title>
    <c:plotArea>
      <c:layout>
        <c:manualLayout>
          <c:layoutTarget val="inner"/>
          <c:xMode val="edge"/>
          <c:yMode val="edge"/>
          <c:x val="0.30758313512874813"/>
          <c:y val="0.13093093093093106"/>
          <c:w val="0.52318845932251001"/>
          <c:h val="0.79295311059090601"/>
        </c:manualLayout>
      </c:layout>
      <c:barChart>
        <c:barDir val="bar"/>
        <c:grouping val="clustered"/>
        <c:ser>
          <c:idx val="0"/>
          <c:order val="0"/>
          <c:tx>
            <c:strRef>
              <c:f>Sheet1!$B$116</c:f>
              <c:strCache>
                <c:ptCount val="1"/>
                <c:pt idx="0">
                  <c:v>Važno ili veoma važno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sr-Latn-CS"/>
              </a:p>
            </c:txPr>
            <c:showVal val="1"/>
          </c:dLbls>
          <c:cat>
            <c:strRef>
              <c:f>Sheet1!$A$117:$A$122</c:f>
              <c:strCache>
                <c:ptCount val="6"/>
                <c:pt idx="0">
                  <c:v>Da li majka radi izvan domaćinstva</c:v>
                </c:pt>
                <c:pt idx="1">
                  <c:v>Da li je majka žrtva nasilja u porodici</c:v>
                </c:pt>
                <c:pt idx="2">
                  <c:v>Koji roditelj je stekao bolje obrazovanje</c:v>
                </c:pt>
                <c:pt idx="3">
                  <c:v>Koji roditelj zarađuje više novca</c:v>
                </c:pt>
                <c:pt idx="4">
                  <c:v>Koji roditelj je bio glavni skrbnik</c:v>
                </c:pt>
                <c:pt idx="5">
                  <c:v>Da li je roditelj majka</c:v>
                </c:pt>
              </c:strCache>
            </c:strRef>
          </c:cat>
          <c:val>
            <c:numRef>
              <c:f>Sheet1!$B$117:$B$122</c:f>
              <c:numCache>
                <c:formatCode>0.00%</c:formatCode>
                <c:ptCount val="6"/>
                <c:pt idx="0">
                  <c:v>0.3474000000000001</c:v>
                </c:pt>
                <c:pt idx="1">
                  <c:v>0.69890000000000119</c:v>
                </c:pt>
                <c:pt idx="2">
                  <c:v>0.20840000000000006</c:v>
                </c:pt>
                <c:pt idx="3">
                  <c:v>0.39590000000000114</c:v>
                </c:pt>
                <c:pt idx="4">
                  <c:v>0.67370000000000241</c:v>
                </c:pt>
                <c:pt idx="5">
                  <c:v>0.69800000000000118</c:v>
                </c:pt>
              </c:numCache>
            </c:numRef>
          </c:val>
        </c:ser>
        <c:ser>
          <c:idx val="1"/>
          <c:order val="1"/>
          <c:tx>
            <c:strRef>
              <c:f>Sheet1!$C$116</c:f>
              <c:strCache>
                <c:ptCount val="1"/>
                <c:pt idx="0">
                  <c:v>Niti je važno niti nevažno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sr-Latn-CS"/>
              </a:p>
            </c:txPr>
            <c:showVal val="1"/>
          </c:dLbls>
          <c:cat>
            <c:strRef>
              <c:f>Sheet1!$A$117:$A$122</c:f>
              <c:strCache>
                <c:ptCount val="6"/>
                <c:pt idx="0">
                  <c:v>Da li majka radi izvan domaćinstva</c:v>
                </c:pt>
                <c:pt idx="1">
                  <c:v>Da li je majka žrtva nasilja u porodici</c:v>
                </c:pt>
                <c:pt idx="2">
                  <c:v>Koji roditelj je stekao bolje obrazovanje</c:v>
                </c:pt>
                <c:pt idx="3">
                  <c:v>Koji roditelj zarađuje više novca</c:v>
                </c:pt>
                <c:pt idx="4">
                  <c:v>Koji roditelj je bio glavni skrbnik</c:v>
                </c:pt>
                <c:pt idx="5">
                  <c:v>Da li je roditelj majka</c:v>
                </c:pt>
              </c:strCache>
            </c:strRef>
          </c:cat>
          <c:val>
            <c:numRef>
              <c:f>Sheet1!$C$117:$C$122</c:f>
              <c:numCache>
                <c:formatCode>0.00%</c:formatCode>
                <c:ptCount val="6"/>
                <c:pt idx="0">
                  <c:v>0.27460000000000001</c:v>
                </c:pt>
                <c:pt idx="1">
                  <c:v>0.18270000000000006</c:v>
                </c:pt>
                <c:pt idx="2">
                  <c:v>0.41670000000000001</c:v>
                </c:pt>
                <c:pt idx="3">
                  <c:v>0.31250000000000011</c:v>
                </c:pt>
                <c:pt idx="4">
                  <c:v>0.15790000000000007</c:v>
                </c:pt>
                <c:pt idx="5">
                  <c:v>0.11460000000000002</c:v>
                </c:pt>
              </c:numCache>
            </c:numRef>
          </c:val>
        </c:ser>
        <c:ser>
          <c:idx val="2"/>
          <c:order val="2"/>
          <c:tx>
            <c:strRef>
              <c:f>Sheet1!$D$116</c:f>
              <c:strCache>
                <c:ptCount val="1"/>
                <c:pt idx="0">
                  <c:v>Nije veoma važno ili uopšte nije važno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sr-Latn-CS"/>
              </a:p>
            </c:txPr>
            <c:showVal val="1"/>
          </c:dLbls>
          <c:cat>
            <c:strRef>
              <c:f>Sheet1!$A$117:$A$122</c:f>
              <c:strCache>
                <c:ptCount val="6"/>
                <c:pt idx="0">
                  <c:v>Da li majka radi izvan domaćinstva</c:v>
                </c:pt>
                <c:pt idx="1">
                  <c:v>Da li je majka žrtva nasilja u porodici</c:v>
                </c:pt>
                <c:pt idx="2">
                  <c:v>Koji roditelj je stekao bolje obrazovanje</c:v>
                </c:pt>
                <c:pt idx="3">
                  <c:v>Koji roditelj zarađuje više novca</c:v>
                </c:pt>
                <c:pt idx="4">
                  <c:v>Koji roditelj je bio glavni skrbnik</c:v>
                </c:pt>
                <c:pt idx="5">
                  <c:v>Da li je roditelj majka</c:v>
                </c:pt>
              </c:strCache>
            </c:strRef>
          </c:cat>
          <c:val>
            <c:numRef>
              <c:f>Sheet1!$D$117:$D$122</c:f>
              <c:numCache>
                <c:formatCode>0.00%</c:formatCode>
                <c:ptCount val="6"/>
                <c:pt idx="0">
                  <c:v>0.37750000000000011</c:v>
                </c:pt>
                <c:pt idx="1">
                  <c:v>0.11810000000000002</c:v>
                </c:pt>
                <c:pt idx="2">
                  <c:v>0.37500000000000011</c:v>
                </c:pt>
                <c:pt idx="3">
                  <c:v>0.29170000000000001</c:v>
                </c:pt>
                <c:pt idx="4">
                  <c:v>0.16840000000000005</c:v>
                </c:pt>
                <c:pt idx="5">
                  <c:v>0.18750000000000006</c:v>
                </c:pt>
              </c:numCache>
            </c:numRef>
          </c:val>
        </c:ser>
        <c:ser>
          <c:idx val="3"/>
          <c:order val="3"/>
          <c:tx>
            <c:strRef>
              <c:f>Sheet1!$E$116</c:f>
              <c:strCache>
                <c:ptCount val="1"/>
              </c:strCache>
            </c:strRef>
          </c:tx>
          <c:cat>
            <c:strRef>
              <c:f>Sheet1!$A$117:$A$122</c:f>
              <c:strCache>
                <c:ptCount val="6"/>
                <c:pt idx="0">
                  <c:v>Da li majka radi izvan domaćinstva</c:v>
                </c:pt>
                <c:pt idx="1">
                  <c:v>Da li je majka žrtva nasilja u porodici</c:v>
                </c:pt>
                <c:pt idx="2">
                  <c:v>Koji roditelj je stekao bolje obrazovanje</c:v>
                </c:pt>
                <c:pt idx="3">
                  <c:v>Koji roditelj zarađuje više novca</c:v>
                </c:pt>
                <c:pt idx="4">
                  <c:v>Koji roditelj je bio glavni skrbnik</c:v>
                </c:pt>
                <c:pt idx="5">
                  <c:v>Da li je roditelj majka</c:v>
                </c:pt>
              </c:strCache>
            </c:strRef>
          </c:cat>
          <c:val>
            <c:numRef>
              <c:f>Sheet1!$E$117:$E$122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Sheet1!$F$116</c:f>
              <c:strCache>
                <c:ptCount val="1"/>
              </c:strCache>
            </c:strRef>
          </c:tx>
          <c:cat>
            <c:strRef>
              <c:f>Sheet1!$A$117:$A$122</c:f>
              <c:strCache>
                <c:ptCount val="6"/>
                <c:pt idx="0">
                  <c:v>Da li majka radi izvan domaćinstva</c:v>
                </c:pt>
                <c:pt idx="1">
                  <c:v>Da li je majka žrtva nasilja u porodici</c:v>
                </c:pt>
                <c:pt idx="2">
                  <c:v>Koji roditelj je stekao bolje obrazovanje</c:v>
                </c:pt>
                <c:pt idx="3">
                  <c:v>Koji roditelj zarađuje više novca</c:v>
                </c:pt>
                <c:pt idx="4">
                  <c:v>Koji roditelj je bio glavni skrbnik</c:v>
                </c:pt>
                <c:pt idx="5">
                  <c:v>Da li je roditelj majka</c:v>
                </c:pt>
              </c:strCache>
            </c:strRef>
          </c:cat>
          <c:val>
            <c:numRef>
              <c:f>Sheet1!$F$117:$F$122</c:f>
              <c:numCache>
                <c:formatCode>General</c:formatCode>
                <c:ptCount val="6"/>
              </c:numCache>
            </c:numRef>
          </c:val>
        </c:ser>
        <c:axId val="65975040"/>
        <c:axId val="65976576"/>
      </c:barChart>
      <c:catAx>
        <c:axId val="65975040"/>
        <c:scaling>
          <c:orientation val="minMax"/>
        </c:scaling>
        <c:axPos val="l"/>
        <c:tickLblPos val="nextTo"/>
        <c:txPr>
          <a:bodyPr/>
          <a:lstStyle/>
          <a:p>
            <a:pPr algn="l">
              <a:defRPr lang="en-US"/>
            </a:pPr>
            <a:endParaRPr lang="sr-Latn-CS"/>
          </a:p>
        </c:txPr>
        <c:crossAx val="65976576"/>
        <c:crosses val="autoZero"/>
        <c:auto val="1"/>
        <c:lblAlgn val="ctr"/>
        <c:lblOffset val="100"/>
      </c:catAx>
      <c:valAx>
        <c:axId val="65976576"/>
        <c:scaling>
          <c:orientation val="minMax"/>
        </c:scaling>
        <c:axPos val="b"/>
        <c:majorGridlines/>
        <c:numFmt formatCode="0.0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6597504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0"/>
        <c:delete val="1"/>
      </c:legendEntry>
      <c:layout>
        <c:manualLayout>
          <c:xMode val="edge"/>
          <c:yMode val="edge"/>
          <c:x val="0.76810742934806819"/>
          <c:y val="0.43746423588943423"/>
          <c:w val="0.23001639804405305"/>
          <c:h val="0.2890352557281689"/>
        </c:manualLayout>
      </c:layout>
      <c:txPr>
        <a:bodyPr/>
        <a:lstStyle/>
        <a:p>
          <a:pPr>
            <a:defRPr lang="en-US"/>
          </a:pPr>
          <a:endParaRPr lang="sr-Latn-C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style val="18"/>
  <c:chart>
    <c:title>
      <c:tx>
        <c:rich>
          <a:bodyPr/>
          <a:lstStyle/>
          <a:p>
            <a:pPr>
              <a:defRPr lang="en-US"/>
            </a:pPr>
            <a:r>
              <a:rPr lang="ta-IN" sz="1000"/>
              <a:t>Koji od sljedećih faktora su značajni prilikom donošenja presude optužen</a:t>
            </a:r>
            <a:r>
              <a:rPr lang="hr-BA" sz="1000"/>
              <a:t>iku</a:t>
            </a:r>
            <a:r>
              <a:rPr lang="ta-IN" sz="1000"/>
              <a:t>/optuženoj u slučaju nasilja u porodici?</a:t>
            </a:r>
          </a:p>
          <a:p>
            <a:pPr>
              <a:defRPr lang="en-US"/>
            </a:pPr>
            <a:r>
              <a:rPr lang="ta-IN" sz="1000" b="0"/>
              <a:t>Odgovoreno</a:t>
            </a:r>
            <a:r>
              <a:rPr lang="ta-IN" sz="1000" b="0" baseline="0"/>
              <a:t>: 96 Preskočeno 35</a:t>
            </a:r>
            <a:endParaRPr lang="en-US" sz="1000" b="0"/>
          </a:p>
        </c:rich>
      </c:tx>
      <c:layout>
        <c:manualLayout>
          <c:xMode val="edge"/>
          <c:yMode val="edge"/>
          <c:x val="0.15209457749728406"/>
          <c:y val="0"/>
        </c:manualLayout>
      </c:layout>
    </c:title>
    <c:plotArea>
      <c:layout>
        <c:manualLayout>
          <c:layoutTarget val="inner"/>
          <c:xMode val="edge"/>
          <c:yMode val="edge"/>
          <c:x val="0.32199127755533402"/>
          <c:y val="9.1106676733901437E-2"/>
          <c:w val="0.43413705848205592"/>
          <c:h val="0.84699672814870819"/>
        </c:manualLayout>
      </c:layout>
      <c:barChart>
        <c:barDir val="bar"/>
        <c:grouping val="clustered"/>
        <c:ser>
          <c:idx val="0"/>
          <c:order val="0"/>
          <c:tx>
            <c:strRef>
              <c:f>Sheet1!$B$139</c:f>
              <c:strCache>
                <c:ptCount val="1"/>
                <c:pt idx="0">
                  <c:v>Važan ili veoma važan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900"/>
                </a:pPr>
                <a:endParaRPr lang="sr-Latn-CS"/>
              </a:p>
            </c:txPr>
            <c:showVal val="1"/>
          </c:dLbls>
          <c:cat>
            <c:strRef>
              <c:f>Sheet1!$A$140:$A$148</c:f>
              <c:strCache>
                <c:ptCount val="9"/>
                <c:pt idx="0">
                  <c:v>Da li je žrtva žensko</c:v>
                </c:pt>
                <c:pt idx="1">
                  <c:v>Da li je žrtva izvršila preljub</c:v>
                </c:pt>
                <c:pt idx="2">
                  <c:v>Da li žrtva i optuženik/optužena imaju djece</c:v>
                </c:pt>
                <c:pt idx="3">
                  <c:v>Da li je žrtva sklona prepirkama ili neprijatna u komunikaciji</c:v>
                </c:pt>
                <c:pt idx="4">
                  <c:v>Da li žrtva radi izvan domaćinstva</c:v>
                </c:pt>
                <c:pt idx="5">
                  <c:v>Stepen fizičke povrede</c:v>
                </c:pt>
                <c:pt idx="6">
                  <c:v>Da li je korišteno oružje</c:v>
                </c:pt>
                <c:pt idx="7">
                  <c:v>Da li je to prvi incident</c:v>
                </c:pt>
                <c:pt idx="8">
                  <c:v>Da se optuženik/optužena kaje</c:v>
                </c:pt>
              </c:strCache>
            </c:strRef>
          </c:cat>
          <c:val>
            <c:numRef>
              <c:f>Sheet1!$B$140:$B$148</c:f>
              <c:numCache>
                <c:formatCode>0.00%</c:formatCode>
                <c:ptCount val="9"/>
                <c:pt idx="0">
                  <c:v>0.36460000000000009</c:v>
                </c:pt>
                <c:pt idx="1">
                  <c:v>9.3700000000000228E-2</c:v>
                </c:pt>
                <c:pt idx="2">
                  <c:v>0.53120000000000001</c:v>
                </c:pt>
                <c:pt idx="3">
                  <c:v>0.35410000000000008</c:v>
                </c:pt>
                <c:pt idx="4">
                  <c:v>0.13830000000000001</c:v>
                </c:pt>
                <c:pt idx="5">
                  <c:v>0.85260000000000125</c:v>
                </c:pt>
                <c:pt idx="6">
                  <c:v>0.86320000000000119</c:v>
                </c:pt>
                <c:pt idx="7">
                  <c:v>0.78949999999999998</c:v>
                </c:pt>
                <c:pt idx="8">
                  <c:v>0.8105</c:v>
                </c:pt>
              </c:numCache>
            </c:numRef>
          </c:val>
        </c:ser>
        <c:ser>
          <c:idx val="1"/>
          <c:order val="1"/>
          <c:tx>
            <c:strRef>
              <c:f>Sheet1!$C$139</c:f>
              <c:strCache>
                <c:ptCount val="1"/>
                <c:pt idx="0">
                  <c:v>Niti je važan niti nevažan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900"/>
                </a:pPr>
                <a:endParaRPr lang="sr-Latn-CS"/>
              </a:p>
            </c:txPr>
            <c:showVal val="1"/>
          </c:dLbls>
          <c:cat>
            <c:strRef>
              <c:f>Sheet1!$A$140:$A$148</c:f>
              <c:strCache>
                <c:ptCount val="9"/>
                <c:pt idx="0">
                  <c:v>Da li je žrtva žensko</c:v>
                </c:pt>
                <c:pt idx="1">
                  <c:v>Da li je žrtva izvršila preljub</c:v>
                </c:pt>
                <c:pt idx="2">
                  <c:v>Da li žrtva i optuženik/optužena imaju djece</c:v>
                </c:pt>
                <c:pt idx="3">
                  <c:v>Da li je žrtva sklona prepirkama ili neprijatna u komunikaciji</c:v>
                </c:pt>
                <c:pt idx="4">
                  <c:v>Da li žrtva radi izvan domaćinstva</c:v>
                </c:pt>
                <c:pt idx="5">
                  <c:v>Stepen fizičke povrede</c:v>
                </c:pt>
                <c:pt idx="6">
                  <c:v>Da li je korišteno oružje</c:v>
                </c:pt>
                <c:pt idx="7">
                  <c:v>Da li je to prvi incident</c:v>
                </c:pt>
                <c:pt idx="8">
                  <c:v>Da se optuženik/optužena kaje</c:v>
                </c:pt>
              </c:strCache>
            </c:strRef>
          </c:cat>
          <c:val>
            <c:numRef>
              <c:f>Sheet1!$C$140:$C$148</c:f>
              <c:numCache>
                <c:formatCode>0.00%</c:formatCode>
                <c:ptCount val="9"/>
                <c:pt idx="0">
                  <c:v>0.21880000000000005</c:v>
                </c:pt>
                <c:pt idx="1">
                  <c:v>0.32290000000000113</c:v>
                </c:pt>
                <c:pt idx="2">
                  <c:v>0.19790000000000005</c:v>
                </c:pt>
                <c:pt idx="3">
                  <c:v>0.33330000000000121</c:v>
                </c:pt>
                <c:pt idx="4">
                  <c:v>0.24470000000000006</c:v>
                </c:pt>
                <c:pt idx="5">
                  <c:v>8.4200000000000025E-2</c:v>
                </c:pt>
                <c:pt idx="6">
                  <c:v>6.3200000000000006E-2</c:v>
                </c:pt>
                <c:pt idx="7">
                  <c:v>0.1053</c:v>
                </c:pt>
                <c:pt idx="8">
                  <c:v>0.1158</c:v>
                </c:pt>
              </c:numCache>
            </c:numRef>
          </c:val>
        </c:ser>
        <c:ser>
          <c:idx val="2"/>
          <c:order val="2"/>
          <c:tx>
            <c:strRef>
              <c:f>Sheet1!$D$139</c:f>
              <c:strCache>
                <c:ptCount val="1"/>
                <c:pt idx="0">
                  <c:v>Uopšte nije važan ili nevažan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900"/>
                </a:pPr>
                <a:endParaRPr lang="sr-Latn-CS"/>
              </a:p>
            </c:txPr>
            <c:showVal val="1"/>
          </c:dLbls>
          <c:cat>
            <c:strRef>
              <c:f>Sheet1!$A$140:$A$148</c:f>
              <c:strCache>
                <c:ptCount val="9"/>
                <c:pt idx="0">
                  <c:v>Da li je žrtva žensko</c:v>
                </c:pt>
                <c:pt idx="1">
                  <c:v>Da li je žrtva izvršila preljub</c:v>
                </c:pt>
                <c:pt idx="2">
                  <c:v>Da li žrtva i optuženik/optužena imaju djece</c:v>
                </c:pt>
                <c:pt idx="3">
                  <c:v>Da li je žrtva sklona prepirkama ili neprijatna u komunikaciji</c:v>
                </c:pt>
                <c:pt idx="4">
                  <c:v>Da li žrtva radi izvan domaćinstva</c:v>
                </c:pt>
                <c:pt idx="5">
                  <c:v>Stepen fizičke povrede</c:v>
                </c:pt>
                <c:pt idx="6">
                  <c:v>Da li je korišteno oružje</c:v>
                </c:pt>
                <c:pt idx="7">
                  <c:v>Da li je to prvi incident</c:v>
                </c:pt>
                <c:pt idx="8">
                  <c:v>Da se optuženik/optužena kaje</c:v>
                </c:pt>
              </c:strCache>
            </c:strRef>
          </c:cat>
          <c:val>
            <c:numRef>
              <c:f>Sheet1!$D$140:$D$148</c:f>
              <c:numCache>
                <c:formatCode>0.00%</c:formatCode>
                <c:ptCount val="9"/>
                <c:pt idx="0">
                  <c:v>0.41660000000000008</c:v>
                </c:pt>
                <c:pt idx="1">
                  <c:v>0.58339999999999981</c:v>
                </c:pt>
                <c:pt idx="2">
                  <c:v>0.27090000000000009</c:v>
                </c:pt>
                <c:pt idx="3">
                  <c:v>0.31250000000000011</c:v>
                </c:pt>
                <c:pt idx="4">
                  <c:v>0.61750000000000005</c:v>
                </c:pt>
                <c:pt idx="5">
                  <c:v>6.3200000000000006E-2</c:v>
                </c:pt>
                <c:pt idx="6">
                  <c:v>7.3700000000000029E-2</c:v>
                </c:pt>
                <c:pt idx="7">
                  <c:v>0.10520000000000003</c:v>
                </c:pt>
                <c:pt idx="8">
                  <c:v>7.3700000000000029E-2</c:v>
                </c:pt>
              </c:numCache>
            </c:numRef>
          </c:val>
        </c:ser>
        <c:ser>
          <c:idx val="3"/>
          <c:order val="3"/>
          <c:tx>
            <c:strRef>
              <c:f>Sheet1!$E$139</c:f>
              <c:strCache>
                <c:ptCount val="1"/>
              </c:strCache>
            </c:strRef>
          </c:tx>
          <c:cat>
            <c:strRef>
              <c:f>Sheet1!$A$140:$A$148</c:f>
              <c:strCache>
                <c:ptCount val="9"/>
                <c:pt idx="0">
                  <c:v>Da li je žrtva žensko</c:v>
                </c:pt>
                <c:pt idx="1">
                  <c:v>Da li je žrtva izvršila preljub</c:v>
                </c:pt>
                <c:pt idx="2">
                  <c:v>Da li žrtva i optuženik/optužena imaju djece</c:v>
                </c:pt>
                <c:pt idx="3">
                  <c:v>Da li je žrtva sklona prepirkama ili neprijatna u komunikaciji</c:v>
                </c:pt>
                <c:pt idx="4">
                  <c:v>Da li žrtva radi izvan domaćinstva</c:v>
                </c:pt>
                <c:pt idx="5">
                  <c:v>Stepen fizičke povrede</c:v>
                </c:pt>
                <c:pt idx="6">
                  <c:v>Da li je korišteno oružje</c:v>
                </c:pt>
                <c:pt idx="7">
                  <c:v>Da li je to prvi incident</c:v>
                </c:pt>
                <c:pt idx="8">
                  <c:v>Da se optuženik/optužena kaje</c:v>
                </c:pt>
              </c:strCache>
            </c:strRef>
          </c:cat>
          <c:val>
            <c:numRef>
              <c:f>Sheet1!$E$140:$E$148</c:f>
              <c:numCache>
                <c:formatCode>General</c:formatCode>
                <c:ptCount val="9"/>
              </c:numCache>
            </c:numRef>
          </c:val>
        </c:ser>
        <c:axId val="66072960"/>
        <c:axId val="66074496"/>
      </c:barChart>
      <c:catAx>
        <c:axId val="6607296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b="1"/>
            </a:pPr>
            <a:endParaRPr lang="sr-Latn-CS"/>
          </a:p>
        </c:txPr>
        <c:crossAx val="66074496"/>
        <c:crosses val="autoZero"/>
        <c:auto val="1"/>
        <c:lblAlgn val="ctr"/>
        <c:lblOffset val="100"/>
      </c:catAx>
      <c:valAx>
        <c:axId val="66074496"/>
        <c:scaling>
          <c:orientation val="minMax"/>
        </c:scaling>
        <c:axPos val="b"/>
        <c:majorGridlines/>
        <c:numFmt formatCode="0.00%" sourceLinked="1"/>
        <c:tickLblPos val="nextTo"/>
        <c:txPr>
          <a:bodyPr/>
          <a:lstStyle/>
          <a:p>
            <a:pPr>
              <a:defRPr lang="en-US" sz="900"/>
            </a:pPr>
            <a:endParaRPr lang="sr-Latn-CS"/>
          </a:p>
        </c:txPr>
        <c:crossAx val="6607296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170056867891518"/>
          <c:y val="0.5606268394532874"/>
          <c:w val="0.19678758019141707"/>
          <c:h val="0.21550363896820601"/>
        </c:manualLayout>
      </c:layout>
      <c:txPr>
        <a:bodyPr/>
        <a:lstStyle/>
        <a:p>
          <a:pPr>
            <a:defRPr lang="en-US"/>
          </a:pPr>
          <a:endParaRPr lang="sr-Latn-C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s-Latn-BA"/>
  <c:style val="18"/>
  <c:chart>
    <c:title>
      <c:tx>
        <c:rich>
          <a:bodyPr/>
          <a:lstStyle/>
          <a:p>
            <a:pPr>
              <a:defRPr lang="en-US" sz="900"/>
            </a:pPr>
            <a:r>
              <a:rPr lang="ta-IN" sz="900"/>
              <a:t>Statistički podaci ukazuju</a:t>
            </a:r>
            <a:r>
              <a:rPr lang="ta-IN" sz="900" baseline="0"/>
              <a:t> na to da muškarci češće vrše rodno zasnovano nasilje od žena. Označite svoj nivo slaganja ili neslaganja sa svakom od sljedećih tvrdnji:</a:t>
            </a:r>
          </a:p>
          <a:p>
            <a:pPr>
              <a:defRPr lang="en-US" sz="900"/>
            </a:pPr>
            <a:r>
              <a:rPr lang="ta-IN" sz="900" b="0" baseline="0"/>
              <a:t>Odgovoreno: 96 Preskočeno</a:t>
            </a:r>
            <a:r>
              <a:rPr lang="hr-BA" sz="900" b="0" baseline="0"/>
              <a:t>:</a:t>
            </a:r>
            <a:r>
              <a:rPr lang="ta-IN" sz="900" b="0" baseline="0"/>
              <a:t> 35</a:t>
            </a:r>
            <a:endParaRPr lang="en-US" sz="900" b="0"/>
          </a:p>
        </c:rich>
      </c:tx>
      <c:layout>
        <c:manualLayout>
          <c:xMode val="edge"/>
          <c:yMode val="edge"/>
          <c:x val="0.10189419093697603"/>
          <c:y val="0"/>
        </c:manualLayout>
      </c:layout>
    </c:title>
    <c:plotArea>
      <c:layout>
        <c:manualLayout>
          <c:layoutTarget val="inner"/>
          <c:xMode val="edge"/>
          <c:yMode val="edge"/>
          <c:x val="0.30588448281314323"/>
          <c:y val="0.13355592654424001"/>
          <c:w val="0.43527302284306002"/>
          <c:h val="0.78181430993913681"/>
        </c:manualLayout>
      </c:layout>
      <c:barChart>
        <c:barDir val="bar"/>
        <c:grouping val="clustered"/>
        <c:ser>
          <c:idx val="0"/>
          <c:order val="0"/>
          <c:tx>
            <c:strRef>
              <c:f>Sheet1!$B$232</c:f>
              <c:strCache>
                <c:ptCount val="1"/>
                <c:pt idx="0">
                  <c:v>Slažem se ili u potpunosti se slažem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900"/>
                </a:pPr>
                <a:endParaRPr lang="sr-Latn-CS"/>
              </a:p>
            </c:txPr>
            <c:showVal val="1"/>
          </c:dLbls>
          <c:cat>
            <c:strRef>
              <c:f>Sheet1!$A$233:$A$239</c:f>
              <c:strCache>
                <c:ptCount val="7"/>
                <c:pt idx="0">
                  <c:v>Muškarci su takođe izloženi nasilju od strane žena</c:v>
                </c:pt>
                <c:pt idx="1">
                  <c:v>Muškarci pokušavaju biti vođe u svojim porodicima</c:v>
                </c:pt>
                <c:pt idx="2">
                  <c:v>Vjerovatnije je da će muškarci koristiti alkohol (i druge droge)</c:v>
                </c:pt>
                <c:pt idx="3">
                  <c:v>Muškarci imaju više odgovornosti i vjerovatnije je da će osjetiti stres i pritisak</c:v>
                </c:pt>
                <c:pt idx="4">
                  <c:v>Muškarci su ekonomski bolje situirani</c:v>
                </c:pt>
                <c:pt idx="5">
                  <c:v>Muškarci su jači</c:v>
                </c:pt>
                <c:pt idx="6">
                  <c:v>Muškarci su prirodno skloniji nasilju zbog njihovog spola</c:v>
                </c:pt>
              </c:strCache>
            </c:strRef>
          </c:cat>
          <c:val>
            <c:numRef>
              <c:f>Sheet1!$B$233:$B$239</c:f>
              <c:numCache>
                <c:formatCode>0.00%</c:formatCode>
                <c:ptCount val="7"/>
                <c:pt idx="0">
                  <c:v>0.51039999999999996</c:v>
                </c:pt>
                <c:pt idx="1">
                  <c:v>0.62510000000000121</c:v>
                </c:pt>
                <c:pt idx="2">
                  <c:v>0.56840000000000002</c:v>
                </c:pt>
                <c:pt idx="3">
                  <c:v>9.4700000000000034E-2</c:v>
                </c:pt>
                <c:pt idx="4">
                  <c:v>0.31250000000000011</c:v>
                </c:pt>
                <c:pt idx="5">
                  <c:v>0.6000000000000012</c:v>
                </c:pt>
                <c:pt idx="6">
                  <c:v>0.48960000000000009</c:v>
                </c:pt>
              </c:numCache>
            </c:numRef>
          </c:val>
        </c:ser>
        <c:ser>
          <c:idx val="1"/>
          <c:order val="1"/>
          <c:tx>
            <c:strRef>
              <c:f>Sheet1!$C$232</c:f>
              <c:strCache>
                <c:ptCount val="1"/>
                <c:pt idx="0">
                  <c:v>Niti se slažem niti ne slažem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900"/>
                </a:pPr>
                <a:endParaRPr lang="sr-Latn-CS"/>
              </a:p>
            </c:txPr>
            <c:showVal val="1"/>
          </c:dLbls>
          <c:cat>
            <c:strRef>
              <c:f>Sheet1!$A$233:$A$239</c:f>
              <c:strCache>
                <c:ptCount val="7"/>
                <c:pt idx="0">
                  <c:v>Muškarci su takođe izloženi nasilju od strane žena</c:v>
                </c:pt>
                <c:pt idx="1">
                  <c:v>Muškarci pokušavaju biti vođe u svojim porodicima</c:v>
                </c:pt>
                <c:pt idx="2">
                  <c:v>Vjerovatnije je da će muškarci koristiti alkohol (i druge droge)</c:v>
                </c:pt>
                <c:pt idx="3">
                  <c:v>Muškarci imaju više odgovornosti i vjerovatnije je da će osjetiti stres i pritisak</c:v>
                </c:pt>
                <c:pt idx="4">
                  <c:v>Muškarci su ekonomski bolje situirani</c:v>
                </c:pt>
                <c:pt idx="5">
                  <c:v>Muškarci su jači</c:v>
                </c:pt>
                <c:pt idx="6">
                  <c:v>Muškarci su prirodno skloniji nasilju zbog njihovog spola</c:v>
                </c:pt>
              </c:strCache>
            </c:strRef>
          </c:cat>
          <c:val>
            <c:numRef>
              <c:f>Sheet1!$C$233:$C$239</c:f>
              <c:numCache>
                <c:formatCode>0.00%</c:formatCode>
                <c:ptCount val="7"/>
                <c:pt idx="0">
                  <c:v>0.35420000000000001</c:v>
                </c:pt>
                <c:pt idx="1">
                  <c:v>0.21880000000000005</c:v>
                </c:pt>
                <c:pt idx="2">
                  <c:v>0.21050000000000005</c:v>
                </c:pt>
                <c:pt idx="3">
                  <c:v>0.21050000000000005</c:v>
                </c:pt>
                <c:pt idx="4">
                  <c:v>0.2708000000000001</c:v>
                </c:pt>
                <c:pt idx="5">
                  <c:v>0.14740000000000006</c:v>
                </c:pt>
                <c:pt idx="6">
                  <c:v>0.19790000000000005</c:v>
                </c:pt>
              </c:numCache>
            </c:numRef>
          </c:val>
        </c:ser>
        <c:ser>
          <c:idx val="2"/>
          <c:order val="2"/>
          <c:tx>
            <c:strRef>
              <c:f>Sheet1!$D$232</c:f>
              <c:strCache>
                <c:ptCount val="1"/>
                <c:pt idx="0">
                  <c:v>Ne slažem se ili se uopšte ne slažem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900"/>
                </a:pPr>
                <a:endParaRPr lang="sr-Latn-CS"/>
              </a:p>
            </c:txPr>
            <c:showVal val="1"/>
          </c:dLbls>
          <c:cat>
            <c:strRef>
              <c:f>Sheet1!$A$233:$A$239</c:f>
              <c:strCache>
                <c:ptCount val="7"/>
                <c:pt idx="0">
                  <c:v>Muškarci su takođe izloženi nasilju od strane žena</c:v>
                </c:pt>
                <c:pt idx="1">
                  <c:v>Muškarci pokušavaju biti vođe u svojim porodicima</c:v>
                </c:pt>
                <c:pt idx="2">
                  <c:v>Vjerovatnije je da će muškarci koristiti alkohol (i druge droge)</c:v>
                </c:pt>
                <c:pt idx="3">
                  <c:v>Muškarci imaju više odgovornosti i vjerovatnije je da će osjetiti stres i pritisak</c:v>
                </c:pt>
                <c:pt idx="4">
                  <c:v>Muškarci su ekonomski bolje situirani</c:v>
                </c:pt>
                <c:pt idx="5">
                  <c:v>Muškarci su jači</c:v>
                </c:pt>
                <c:pt idx="6">
                  <c:v>Muškarci su prirodno skloniji nasilju zbog njihovog spola</c:v>
                </c:pt>
              </c:strCache>
            </c:strRef>
          </c:cat>
          <c:val>
            <c:numRef>
              <c:f>Sheet1!$D$233:$D$239</c:f>
              <c:numCache>
                <c:formatCode>0.00%</c:formatCode>
                <c:ptCount val="7"/>
                <c:pt idx="0">
                  <c:v>0.13550000000000001</c:v>
                </c:pt>
                <c:pt idx="1">
                  <c:v>0.15630000000000005</c:v>
                </c:pt>
                <c:pt idx="2">
                  <c:v>0.22109999999999999</c:v>
                </c:pt>
                <c:pt idx="3">
                  <c:v>0.69470000000000121</c:v>
                </c:pt>
                <c:pt idx="4">
                  <c:v>0.41670000000000001</c:v>
                </c:pt>
                <c:pt idx="5">
                  <c:v>0.25260000000000005</c:v>
                </c:pt>
                <c:pt idx="6">
                  <c:v>0.31250000000000011</c:v>
                </c:pt>
              </c:numCache>
            </c:numRef>
          </c:val>
        </c:ser>
        <c:axId val="66131072"/>
        <c:axId val="66132608"/>
      </c:barChart>
      <c:catAx>
        <c:axId val="6613107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900"/>
            </a:pPr>
            <a:endParaRPr lang="sr-Latn-CS"/>
          </a:p>
        </c:txPr>
        <c:crossAx val="66132608"/>
        <c:crosses val="autoZero"/>
        <c:auto val="1"/>
        <c:lblAlgn val="ctr"/>
        <c:lblOffset val="100"/>
      </c:catAx>
      <c:valAx>
        <c:axId val="66132608"/>
        <c:scaling>
          <c:orientation val="minMax"/>
        </c:scaling>
        <c:axPos val="b"/>
        <c:majorGridlines/>
        <c:numFmt formatCode="0.0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6613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17032059050322"/>
          <c:y val="0.3973632360059241"/>
          <c:w val="0.22888451443569496"/>
          <c:h val="0.35809262156087013"/>
        </c:manualLayout>
      </c:layout>
      <c:txPr>
        <a:bodyPr/>
        <a:lstStyle/>
        <a:p>
          <a:pPr>
            <a:defRPr lang="en-US"/>
          </a:pPr>
          <a:endParaRPr lang="sr-Latn-C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style val="18"/>
  <c:chart>
    <c:title>
      <c:tx>
        <c:rich>
          <a:bodyPr/>
          <a:lstStyle/>
          <a:p>
            <a:pPr>
              <a:defRPr lang="en-US"/>
            </a:pPr>
            <a:r>
              <a:rPr lang="ta-IN" sz="1800" dirty="0"/>
              <a:t>Koji</a:t>
            </a:r>
            <a:r>
              <a:rPr lang="ta-IN" sz="1800" baseline="0" dirty="0"/>
              <a:t> </a:t>
            </a:r>
            <a:r>
              <a:rPr lang="ta-IN" sz="1800" baseline="0" dirty="0" smtClean="0"/>
              <a:t>su  faktori značajni </a:t>
            </a:r>
            <a:r>
              <a:rPr lang="ta-IN" sz="1800" baseline="0" dirty="0"/>
              <a:t>u određivanju kredibiliteta</a:t>
            </a:r>
            <a:endParaRPr lang="en-US" sz="1800" dirty="0"/>
          </a:p>
        </c:rich>
      </c:tx>
    </c:title>
    <c:plotArea>
      <c:layout/>
      <c:barChart>
        <c:barDir val="bar"/>
        <c:grouping val="stacked"/>
        <c:ser>
          <c:idx val="0"/>
          <c:order val="0"/>
          <c:tx>
            <c:strRef>
              <c:f>Sheet1!$B$72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Sheet1!$A$73:$A$78</c:f>
              <c:strCache>
                <c:ptCount val="6"/>
                <c:pt idx="0">
                  <c:v>Svjedok je muško</c:v>
                </c:pt>
                <c:pt idx="1">
                  <c:v>Svjedok je žensko</c:v>
                </c:pt>
                <c:pt idx="2">
                  <c:v>Svjedok je član porodice </c:v>
                </c:pt>
                <c:pt idx="3">
                  <c:v>Da je svjedok obrazovan</c:v>
                </c:pt>
                <c:pt idx="4">
                  <c:v>Da je svjedok zaposlen</c:v>
                </c:pt>
                <c:pt idx="5">
                  <c:v>Da je svjedok emotivan</c:v>
                </c:pt>
              </c:strCache>
            </c:strRef>
          </c:cat>
          <c:val>
            <c:numRef>
              <c:f>Sheet1!$B$73:$B$78</c:f>
              <c:numCache>
                <c:formatCode>0%</c:formatCode>
                <c:ptCount val="6"/>
                <c:pt idx="0" formatCode="0.00%">
                  <c:v>6.1000000000000013E-2</c:v>
                </c:pt>
                <c:pt idx="1">
                  <c:v>4.0000000000000015E-2</c:v>
                </c:pt>
                <c:pt idx="2">
                  <c:v>0.53</c:v>
                </c:pt>
                <c:pt idx="3">
                  <c:v>0.18000000000000005</c:v>
                </c:pt>
                <c:pt idx="4">
                  <c:v>3.0000000000000002E-2</c:v>
                </c:pt>
                <c:pt idx="5">
                  <c:v>0.39000000000000012</c:v>
                </c:pt>
              </c:numCache>
            </c:numRef>
          </c:val>
        </c:ser>
        <c:overlap val="100"/>
        <c:axId val="66189184"/>
        <c:axId val="66190720"/>
      </c:barChart>
      <c:catAx>
        <c:axId val="66189184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200" b="1"/>
            </a:pPr>
            <a:endParaRPr lang="sr-Latn-CS"/>
          </a:p>
        </c:txPr>
        <c:crossAx val="66190720"/>
        <c:crosses val="autoZero"/>
        <c:auto val="1"/>
        <c:lblAlgn val="ctr"/>
        <c:lblOffset val="100"/>
      </c:catAx>
      <c:valAx>
        <c:axId val="66190720"/>
        <c:scaling>
          <c:orientation val="minMax"/>
        </c:scaling>
        <c:delete val="1"/>
        <c:axPos val="b"/>
        <c:majorGridlines/>
        <c:numFmt formatCode="0.00%" sourceLinked="1"/>
        <c:tickLblPos val="nextTo"/>
        <c:crossAx val="66189184"/>
        <c:crosses val="autoZero"/>
        <c:crossBetween val="between"/>
      </c:valAx>
    </c:plotArea>
    <c:legend>
      <c:legendPos val="r"/>
      <c:txPr>
        <a:bodyPr/>
        <a:lstStyle/>
        <a:p>
          <a:pPr>
            <a:defRPr lang="en-US"/>
          </a:pPr>
          <a:endParaRPr lang="sr-Latn-CS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BB58-E814-F148-8B2B-3D44E66CB38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5A5F-852E-034F-AD0B-0E9C31C0B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10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FACBE-A680-974E-9355-289D36DB5BBF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00EB3-52F2-6145-9CCE-87EF7E023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70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postizanju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nepristranosti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vide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temeljac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pravednog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čemu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izbjegavati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diskriminaciju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nepravedno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nečije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pripadnosti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vidjeli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ESLJP-a, rod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donošenju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fokusirati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situaciju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76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Zadatak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diskusija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Međutim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 rod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utjecati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odlučivanje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materijalno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Molimo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porazgovarajte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nekoliko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kolegom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vas),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osvrćući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iskustvo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identificirali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željeli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podijeliti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učesnicima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narednih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edukator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utiču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materijalno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starateljstvo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r>
              <a:rPr lang="en-US" dirty="0" smtClean="0"/>
              <a:t>O</a:t>
            </a:r>
            <a:r>
              <a:rPr lang="ta-IN" dirty="0" smtClean="0"/>
              <a:t>vde mislimo na konkretnu sudsku praksu, tj procjenjivanje dokaza, utvrđivanje činjenica, odlučivanje o krivici i odmjeravanje kazne. Pitali smo se na koji način rod i percepcije o rodu mogu uticati</a:t>
            </a:r>
            <a:r>
              <a:rPr lang="ta-IN" baseline="0" dirty="0" smtClean="0"/>
              <a:t> na sudski postupak i rezultat suđenja. </a:t>
            </a:r>
            <a:r>
              <a:rPr lang="en-US" baseline="0" dirty="0" smtClean="0"/>
              <a:t>O</a:t>
            </a:r>
            <a:r>
              <a:rPr lang="ta-IN" baseline="0" dirty="0" smtClean="0"/>
              <a:t>vo je vjerovatno najvažnija oblast na koju rod može imati uticaj u pravosuđu. </a:t>
            </a:r>
            <a:r>
              <a:rPr lang="en-US" baseline="0" dirty="0" smtClean="0"/>
              <a:t>M</a:t>
            </a:r>
            <a:r>
              <a:rPr lang="ta-IN" baseline="0" dirty="0" smtClean="0"/>
              <a:t>eđunarodna istraživanja ovde daju šaroliku sliku, ali potvrđuju da stereotipi mogu imati uticaja na proces i odlučivanje. </a:t>
            </a:r>
          </a:p>
          <a:p>
            <a:endParaRPr lang="ta-I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67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članova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učestvovali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tvrdi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ključni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donošenju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starateljstvu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li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roditelj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roditelj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brinuo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je bio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eksplicitne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članovi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otvoreni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posmatraju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odraz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najboljeg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izbora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nepovoljan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16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Ostala</a:t>
            </a:r>
            <a:r>
              <a:rPr lang="en-GB" dirty="0" smtClean="0"/>
              <a:t> </a:t>
            </a:r>
            <a:r>
              <a:rPr lang="en-GB" dirty="0" err="1" smtClean="0"/>
              <a:t>pitanja</a:t>
            </a:r>
            <a:r>
              <a:rPr lang="en-GB" dirty="0" smtClean="0"/>
              <a:t> u </a:t>
            </a:r>
            <a:r>
              <a:rPr lang="en-GB" dirty="0" err="1" smtClean="0"/>
              <a:t>vezi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starateljstvom</a:t>
            </a:r>
            <a:r>
              <a:rPr lang="en-GB" dirty="0" smtClean="0"/>
              <a:t> </a:t>
            </a:r>
            <a:r>
              <a:rPr lang="en-GB" dirty="0" err="1" smtClean="0"/>
              <a:t>nad</a:t>
            </a:r>
            <a:r>
              <a:rPr lang="en-GB" dirty="0" smtClean="0"/>
              <a:t> </a:t>
            </a:r>
            <a:r>
              <a:rPr lang="en-GB" dirty="0" err="1" smtClean="0"/>
              <a:t>djecom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razvodom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upućuju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rodne</a:t>
            </a:r>
            <a:r>
              <a:rPr lang="en-GB" dirty="0" smtClean="0"/>
              <a:t> </a:t>
            </a:r>
            <a:r>
              <a:rPr lang="en-GB" dirty="0" err="1" smtClean="0"/>
              <a:t>predrasude</a:t>
            </a:r>
            <a:r>
              <a:rPr lang="en-GB" dirty="0" smtClean="0"/>
              <a:t>:</a:t>
            </a:r>
            <a:endParaRPr lang="en-US" dirty="0" smtClean="0"/>
          </a:p>
          <a:p>
            <a:r>
              <a:rPr lang="en-GB" dirty="0" smtClean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13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Istraživanja pokazuju da su zbog</a:t>
            </a:r>
            <a:r>
              <a:rPr lang="ta-IN" baseline="0" dirty="0" smtClean="0"/>
              <a:t> rodnih stereotima muškaci najviše oštećeni kad je u pitanju starateljstvo nad djecom koje se rutinski dodeljuje majkama zbog pretpostavke da se majke zbog svoje prirode mogu najbolje brinuti za djecu. Preportavka i neko duboko vjerovanje je da djeca pripadaju uz žene, i da se muškci ne mogu dobro brinuti za djecu niti da je to njihova primarna dužnost u konačnici. Međutim u saslušanjima o starateljstvu primjećeni su stereotipi o tome ko je dobra ili podobna  majka, ili d aje majka izložena kritici ako radi i ima karijeru. Preljuba žene se komentariše i muškarci pokušavaju to iskorisiti da dokazu da žena nije podobna majka. Najbolji interes djeteta je da budes s majkom naročito kad je dijete malo ovo su tvrdili svi osim 4 učesnika u istraživanju. </a:t>
            </a:r>
            <a:r>
              <a:rPr lang="en-US" baseline="0" dirty="0" smtClean="0"/>
              <a:t>T</a:t>
            </a:r>
            <a:r>
              <a:rPr lang="ta-IN" baseline="0" dirty="0" smtClean="0"/>
              <a:t>vrdnja da se prema našim zakonima dijete dodjeljuje majci pokazuje koliko ovo uvjerenje može biti duboko i čak zamjeniti činjenice. </a:t>
            </a:r>
            <a:r>
              <a:rPr lang="en-US" baseline="0" dirty="0" smtClean="0"/>
              <a:t>F</a:t>
            </a:r>
            <a:r>
              <a:rPr lang="ta-IN" baseline="0" dirty="0" smtClean="0"/>
              <a:t>aktori kao što su stambene prilike, posao, finasijska siutacija roditelja staratlja je manje važna od faktora “majka”. Odulke se uglavnom donose na osnovu mišljenja centra za socijalni rad i psihologa, mešutim jedan sudija je govorio o tome kako je otac potplatio socijalnog radnika da bi ovaj napisao povoljno mišljenje. </a:t>
            </a:r>
            <a:r>
              <a:rPr lang="en-US" baseline="0" dirty="0" smtClean="0"/>
              <a:t>N</a:t>
            </a:r>
            <a:r>
              <a:rPr lang="ta-IN" baseline="0" dirty="0" smtClean="0"/>
              <a:t>ekoliko učesnika su izrazili sumnju u kompetetnosti socijalnih radnika i njihovoj posvećenosit svakom individulanom slučaju.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863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otkrivene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posmatranja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počiniocima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posmatranja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tretiranja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uopće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Pogrešne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predodžbe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agresivnoj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prirodi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ozbiljnosti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oblikuju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odlučivanja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li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primijetili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učesnike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učesnici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nastavite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prezentacijom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r>
              <a:rPr lang="en-US" dirty="0" smtClean="0"/>
              <a:t>U</a:t>
            </a:r>
            <a:r>
              <a:rPr lang="ta-IN" dirty="0" smtClean="0"/>
              <a:t> slučajevima nasilja u porodici i silovanja</a:t>
            </a:r>
            <a:r>
              <a:rPr lang="ta-IN" baseline="0" dirty="0" smtClean="0"/>
              <a:t> nailazimo na brojne primjere kako rodni stereotipi mogu uticati na primjenu zakona.  Istraživanja pokazuju da su žene daleko više žrtve nasilja u porodici. Istraživanje o prevalenci nasilja u porodici u BiH 2012. godine pokazuje da su 47% žena bile žrtve neke vrste nasilja tokom svog života. žrtve nasilja a fizičko nasilju je bilo izloženo 24% žena.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47%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doživi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ravnopravnost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2013.),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učesnici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adekvatno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tretira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navodi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učestvovao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pravosuđu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posvećujemo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dovoljno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pažnje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predmetima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Oni se ne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smatraju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prioritetom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 (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komentar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sutkinje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okviru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detaljno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analizirano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dovoljno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vremena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preporučljivo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najočiglednije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508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ispitanika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procijenilo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svadljiva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teška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priroda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određivanju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počinioca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upitniku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li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pozitivan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predznak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postojeće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izložene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duboko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ukorijenjenim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stereotipima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osobinama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stvarnih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žrtava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upućuje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predznak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potvrđeno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tužilac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intenzivno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psovanje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provociranje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počinioca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olakšavajuću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okolnost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476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stereotip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članova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utvrđen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uvjerenje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prirodi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sklonost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zasnovanog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povezuju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ravnopravnosti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dominantnošću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pripisivanju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biološkim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razlikama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između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fizičkom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snagom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pokazuju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tužioci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smatraju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odgovornim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pokretanje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neprihvatljivo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uvjerenje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nasilničko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prirodno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izgovor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nasilje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849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U</a:t>
            </a:r>
            <a:r>
              <a:rPr lang="ta-IN" baseline="0" dirty="0" smtClean="0"/>
              <a:t> individualnim inetrvjuima su takođe dati zanimljivi odgovori</a:t>
            </a:r>
            <a:r>
              <a:rPr lang="ta-IN" dirty="0" smtClean="0"/>
              <a:t> : Kao</a:t>
            </a:r>
            <a:r>
              <a:rPr lang="ta-IN" baseline="0" dirty="0" smtClean="0"/>
              <a:t> što vidite mišljenja su jasno obojena stereotipima, iako brojne sociološke studije govore da je nasilje najviše povezano sa uspostavljanjem moći, dominacijom, i osjećajem prava muškaraca da to rade, a ne sa biološkim razlikama ili fizičkom snagom.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91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utjecati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donošenje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slučaju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Porazgovarajte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konstatujte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nakon toga pokazite ovaj slide.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pokušaj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identificirana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stupaju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sterotipi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rješavanja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ispričao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sljedeće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slučaj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maloljetna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kćerka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prijavila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Tužiteljica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pripremila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optužnicu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intenzivno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uključila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slučaj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Međutim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otišla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porodiljski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dopust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slučaj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preuzeo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tužilac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potpuno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drugačiji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predmetu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Bio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veoma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subjektivan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jednom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rekao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smatra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posao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čovjeka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nepravedno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trpi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slučaja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anegdota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upućuje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problematičan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procesuiranje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ozbiljnog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krivičnog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toliko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optuženog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Nekoliko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ispitanika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odbacilo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mogućnost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uglavnom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izazvalo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smijeh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ustvrdio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nemoguće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104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najistaknutiji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stereotip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promiskuitetnim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provokativnim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zavodljivim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napadnute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izjednačava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nemoralom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nemoral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izjednačava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vjerovatnoćom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nepoštena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identificirani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problematični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krivičnopravni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alkoholiziranosti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počinioca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ozbiljnosti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krivičnog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pokušaja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odbrane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govoreći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optuženom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zastupala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predmetu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priznala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klijent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maloljetnicom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djevojka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sklona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manipuliranju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promiskuitetna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optuženi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priznao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djevojkom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grubi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vjeruje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djevojka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oduprijeti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klijent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pijan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mišljenju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vještaka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psihijatra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angažirala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odbrana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djevojka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psihopata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zavodljiva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objasnila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klijent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osuđen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zatvora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ispravno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utvrdio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spomenute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olakšavajuće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anegdota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problematičnoj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krivičnopravnoj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argumentaciji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upućuje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optuženi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naročito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osjetljiv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zavođenja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maloljetnice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bio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pijan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suprotnosti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Krivičnim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3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Zadatak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diskusija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Edukator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čitavoj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li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igraju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Molimo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diskutirajte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učesnicima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5-10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primijetili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komentar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trenutku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nemojte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potvrditi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osporavati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pristranosti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donošenju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prokomentirati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“to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interesantan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učesni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nastavite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izlaganjem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nalaza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983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Ispitanici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ustvrdili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ispituju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obzir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uzimaju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dosljednost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izjava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činjenica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rod.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čitavoj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posvetiti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li je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uvijek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 rod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afirmativan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spomenuti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utvrđeno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ustvrde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rod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utiče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prokomentirati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odogovor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ispitanika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tvrdila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utvrđuje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isključivo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dosljednosti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uvjerljivosti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svjedočenja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Međutim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tvrdnje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proturiječne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anegdotama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ispričali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upitnika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59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ispitanika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(37%)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(3%) da li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emotivna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svjedočenja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preovladavajući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društveno-kulturološki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stavovi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prihvatljivim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emocionalnim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reakcijama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istaknuti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uticajni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dokumentovano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vjerovatnoća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povjerovati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rastreseno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uplakano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uplašeno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svjedočenja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kazniti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posramiti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optužiti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skrivenih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plaču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uznemireni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dovoljno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muževno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ukazivati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da bi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stereotipi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odgovarajućim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emotivnim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reakcijama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određivanju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204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završiti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prezentaciju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sljedećim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zaključkom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članovi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zajednice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suočeni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teškim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zadatkom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nepristrani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usprkos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vlastitim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mišljenjima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društveno-kulturnom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okruženju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Međutim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obrazovanje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svijest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otvoren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ublažiti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uticaje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implicitnih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eksplicitnih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stereotipa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stavova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strategijama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mehanizmima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razgovarati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zadnjeg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743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implicitnih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eksplicitnih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analizirano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Hercegovini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posvećen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prezentiranju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nalaza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Atlantska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Inicijativa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DCAF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pokažite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obavijestite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tužilaštvima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skinuti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DCAF-a).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okviru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prikupljena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analizirana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stanovišta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161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tužioca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stručnog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saradnika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učestvovali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posebno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osmišljenih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upitnika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okviru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analizirano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nekoliko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stupaju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implicitne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eksplicitne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pravosudnom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 da je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sistematski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analizirano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ta-IN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dirty="0" smtClean="0"/>
              <a:t>Istraživanje</a:t>
            </a:r>
            <a:r>
              <a:rPr lang="ta-IN" baseline="0" dirty="0" smtClean="0"/>
              <a:t> nije pokušalo utvrditi da li je provedba zakona objektivna, niti se u osporava stručnost i predanost pravosudnih stručnjaka. U izvještaju je se stavlja akcentat na značaj prepoznavanja uticaja roda na kolegijalne odnose u pravosudnim institucijama, te na sudsku praksu i donošenje odluka. Odnosno kako rod utiče na nosioce pravosudnih funkcija ali i na stranke u postupku. Da li uticaj </a:t>
            </a:r>
            <a:r>
              <a:rPr lang="ta-IN" dirty="0" smtClean="0"/>
              <a:t>roda može poslužiti u davanju prednosti jednom ili drugom spolu?</a:t>
            </a:r>
          </a:p>
          <a:p>
            <a:endParaRPr lang="ta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03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uticati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tužiocima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kolegama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tužilaštvima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došlo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vas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iznenaditi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8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ispitanika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doživjeli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svjedočili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oslovljavanju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umjesto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titulom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dušo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mladiću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djevojko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loša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namjera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usmjereno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oslovljavate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starijeg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titulom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prezimenom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advokaticu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ovakva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komunikacija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utiče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kredibilitet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poštivanje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kolegama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klijenatima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dešava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sutkinja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sudskog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vijeća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sudija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usred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suđenja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obratio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imaš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nešto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dodaš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ljepotice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Navodi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ponižavajuće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iskustvo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smatra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namjera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umanji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sutkinje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advokatice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nekoliko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oslovljavali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obično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tumači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diskreditiranje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0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određene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predodžba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vještinama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atmosfera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obično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neprihvatljive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sudnici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čuti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zgradama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kancelarijama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grafikonu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narativni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potvrđuju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one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uglavnom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obojena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predodžbama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42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</a:t>
            </a:r>
            <a:r>
              <a:rPr lang="ta-IN" dirty="0" smtClean="0"/>
              <a:t>ećina ispitanika su iznijeli da u sudnici vlada strogo formalna atmosfera i nema neprimjerenih šala ili komentara, međutim van sudnice... Šale</a:t>
            </a:r>
            <a:r>
              <a:rPr lang="ta-IN" baseline="0" dirty="0" smtClean="0"/>
              <a:t> se često prave na račun homoseksualaca, stranki u postupku, papučara, plavušsa, debljini, o pokrivenim ženama. Iako ovakve šale nisu česte ovakva ponašanja su problčamatična je su neprijatne za druge ljude i stvaraju neprijateljsko radno okruženje i zbog toga neki ljudi mogu biti dovedeni u situaciju da napuste posao.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određene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predodžba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vještinama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atmosfera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predrasuda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obično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neprihvatljive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sudnici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čuti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zgradama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kancelarijama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grafikonu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narativni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potvrđuju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one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uglavnom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obojena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predodžbama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9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uznemiravanje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diskriminacije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priznata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tretirana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pravosuđu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Procjenjuje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da je 30-50%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EU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doživjelo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uznemiravanja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uznemiravanje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obuhvatati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uključujući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između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ostalog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račun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oslovljavanje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deminutivima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aluzije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prijedloge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doprinijeti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neugodnim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nepravednim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diskriminatornim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izazvati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psihičkim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fizičkim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zdravljem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izloženim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uznemiravanju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41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vršenja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nesporazumi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SRZU,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potpuni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nedostatak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institucionalnih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pokušaji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banalizuje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smatraju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žrtvama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takvog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uopće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muškarca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uznemiravaju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kolegice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izgleda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muževnosti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tužiteljicu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otvoreno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profesionalnom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okruženju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Međutim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pozitivan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ishod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istraživanja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da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pokrenulo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instuticonalizaciju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SRZU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vas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vjerovatno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čuli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00EB3-52F2-6145-9CCE-87EF7E0231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07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3/31/2017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11" y="368411"/>
            <a:ext cx="8773200" cy="4411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411" y="3480505"/>
            <a:ext cx="8773200" cy="23391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a-IN" b="1" dirty="0" smtClean="0">
              <a:solidFill>
                <a:srgbClr val="FFC21C"/>
              </a:solidFill>
            </a:endParaRPr>
          </a:p>
          <a:p>
            <a:pPr algn="ctr"/>
            <a:r>
              <a:rPr lang="ta-IN" sz="2800" b="1" dirty="0" smtClean="0">
                <a:solidFill>
                  <a:srgbClr val="FFC21C"/>
                </a:solidFill>
              </a:rPr>
              <a:t>Rod i pravosuđe u Bosni i Hercegovini-rezultati istraživanja </a:t>
            </a:r>
            <a:endParaRPr lang="ta-IN" b="1" dirty="0" smtClean="0">
              <a:solidFill>
                <a:srgbClr val="FFC21C"/>
              </a:solidFill>
            </a:endParaRPr>
          </a:p>
          <a:p>
            <a:pPr algn="ctr"/>
            <a:endParaRPr lang="ta-IN" b="1" dirty="0" smtClean="0">
              <a:solidFill>
                <a:srgbClr val="FFC21C"/>
              </a:solidFill>
            </a:endParaRPr>
          </a:p>
          <a:p>
            <a:pPr algn="ctr"/>
            <a:endParaRPr lang="ta-IN" b="1" dirty="0" smtClean="0">
              <a:solidFill>
                <a:srgbClr val="FFC21C"/>
              </a:solidFill>
            </a:endParaRPr>
          </a:p>
          <a:p>
            <a:pPr algn="ctr"/>
            <a:endParaRPr lang="ta-IN" b="1" dirty="0">
              <a:solidFill>
                <a:srgbClr val="FFC21C"/>
              </a:solidFill>
            </a:endParaRPr>
          </a:p>
          <a:p>
            <a:pPr algn="ctr"/>
            <a:endParaRPr lang="ta-IN" b="1" dirty="0">
              <a:solidFill>
                <a:srgbClr val="FFC2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8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76"/>
            <a:ext cx="8229600" cy="1357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a-IN" sz="4000" dirty="0" smtClean="0"/>
              <a:t>Rodne implikacije u pojedinim oblastima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a-IN" dirty="0" smtClean="0"/>
          </a:p>
          <a:p>
            <a:r>
              <a:rPr lang="ta-IN" dirty="0" smtClean="0">
                <a:solidFill>
                  <a:srgbClr val="FF0000"/>
                </a:solidFill>
              </a:rPr>
              <a:t>Utvrđivanje kredibiliteta/svjedoka/žrtve</a:t>
            </a:r>
          </a:p>
          <a:p>
            <a:pPr marL="0" indent="0">
              <a:buNone/>
            </a:pPr>
            <a:endParaRPr lang="ta-IN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ta-IN" dirty="0" smtClean="0">
                <a:solidFill>
                  <a:srgbClr val="FF0000"/>
                </a:solidFill>
              </a:rPr>
              <a:t>azvodi i starateljstvo </a:t>
            </a:r>
          </a:p>
          <a:p>
            <a:pPr marL="0" indent="0">
              <a:buNone/>
            </a:pPr>
            <a:endParaRPr lang="ta-IN" dirty="0" smtClean="0">
              <a:solidFill>
                <a:srgbClr val="FF0000"/>
              </a:solidFill>
            </a:endParaRPr>
          </a:p>
          <a:p>
            <a:r>
              <a:rPr lang="ta-IN" dirty="0" smtClean="0">
                <a:solidFill>
                  <a:srgbClr val="FF0000"/>
                </a:solidFill>
              </a:rPr>
              <a:t>Nasilje u porodici</a:t>
            </a:r>
          </a:p>
          <a:p>
            <a:endParaRPr lang="ta-IN" dirty="0" smtClean="0">
              <a:solidFill>
                <a:srgbClr val="FF0000"/>
              </a:solidFill>
            </a:endParaRPr>
          </a:p>
          <a:p>
            <a:r>
              <a:rPr lang="ta-IN" dirty="0" smtClean="0">
                <a:solidFill>
                  <a:srgbClr val="FF0000"/>
                </a:solidFill>
              </a:rPr>
              <a:t>Silovanje i seksalni napad</a:t>
            </a:r>
          </a:p>
          <a:p>
            <a:pPr marL="0" indent="0">
              <a:buNone/>
            </a:pPr>
            <a:endParaRPr lang="ta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1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703543"/>
              </p:ext>
            </p:extLst>
          </p:nvPr>
        </p:nvGraphicFramePr>
        <p:xfrm>
          <a:off x="457200" y="9700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530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Razvod i povjeravanje djece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moral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 err="1"/>
              <a:t>supruge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majke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vjerovatno</a:t>
            </a:r>
            <a:r>
              <a:rPr lang="en-GB" dirty="0"/>
              <a:t> </a:t>
            </a:r>
            <a:r>
              <a:rPr lang="en-GB" dirty="0" err="1"/>
              <a:t>strogo</a:t>
            </a:r>
            <a:r>
              <a:rPr lang="en-GB" dirty="0"/>
              <a:t> </a:t>
            </a:r>
            <a:r>
              <a:rPr lang="en-GB" dirty="0" err="1"/>
              <a:t>razmatrati</a:t>
            </a:r>
            <a:r>
              <a:rPr lang="en-GB" dirty="0"/>
              <a:t> u </a:t>
            </a:r>
            <a:r>
              <a:rPr lang="en-GB" dirty="0" err="1"/>
              <a:t>sudnici</a:t>
            </a:r>
            <a:r>
              <a:rPr lang="en-GB" dirty="0"/>
              <a:t> </a:t>
            </a:r>
            <a:endParaRPr lang="en-US" dirty="0"/>
          </a:p>
          <a:p>
            <a:pPr lvl="0"/>
            <a:r>
              <a:rPr lang="en-GB" dirty="0"/>
              <a:t>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 err="1"/>
              <a:t>muža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oca</a:t>
            </a:r>
            <a:r>
              <a:rPr lang="en-GB" dirty="0"/>
              <a:t> se </a:t>
            </a:r>
            <a:r>
              <a:rPr lang="en-GB" dirty="0" err="1"/>
              <a:t>općenito</a:t>
            </a:r>
            <a:r>
              <a:rPr lang="en-GB" dirty="0"/>
              <a:t> ne </a:t>
            </a:r>
            <a:r>
              <a:rPr lang="en-GB" dirty="0" err="1"/>
              <a:t>razmatra</a:t>
            </a:r>
            <a:endParaRPr lang="en-US" dirty="0"/>
          </a:p>
          <a:p>
            <a:pPr lvl="0"/>
            <a:r>
              <a:rPr lang="en-GB" dirty="0" err="1"/>
              <a:t>sudije</a:t>
            </a:r>
            <a:r>
              <a:rPr lang="en-GB" dirty="0"/>
              <a:t> </a:t>
            </a:r>
            <a:r>
              <a:rPr lang="en-GB" dirty="0" err="1"/>
              <a:t>općenito</a:t>
            </a:r>
            <a:r>
              <a:rPr lang="en-GB" dirty="0"/>
              <a:t> </a:t>
            </a:r>
            <a:r>
              <a:rPr lang="en-GB" dirty="0" err="1"/>
              <a:t>prihvataju</a:t>
            </a:r>
            <a:r>
              <a:rPr lang="en-GB" dirty="0"/>
              <a:t> </a:t>
            </a:r>
            <a:r>
              <a:rPr lang="en-GB" dirty="0" err="1"/>
              <a:t>navode</a:t>
            </a:r>
            <a:r>
              <a:rPr lang="en-GB" dirty="0"/>
              <a:t> o </a:t>
            </a:r>
            <a:r>
              <a:rPr lang="en-GB" dirty="0" err="1"/>
              <a:t>preljubi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supruge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majke</a:t>
            </a:r>
            <a:r>
              <a:rPr lang="en-GB" dirty="0"/>
              <a:t> </a:t>
            </a:r>
            <a:endParaRPr lang="en-US" dirty="0"/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tema</a:t>
            </a:r>
            <a:r>
              <a:rPr lang="en-GB" dirty="0"/>
              <a:t> </a:t>
            </a:r>
            <a:r>
              <a:rPr lang="en-GB" dirty="0" err="1"/>
              <a:t>preljube</a:t>
            </a:r>
            <a:r>
              <a:rPr lang="en-GB" dirty="0"/>
              <a:t> ne bi </a:t>
            </a:r>
            <a:r>
              <a:rPr lang="en-GB" dirty="0" err="1"/>
              <a:t>trebala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relevantna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odlučivanje</a:t>
            </a:r>
            <a:r>
              <a:rPr lang="en-GB" dirty="0"/>
              <a:t> o </a:t>
            </a:r>
            <a:r>
              <a:rPr lang="en-GB" dirty="0" err="1"/>
              <a:t>starateljstvu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djecom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070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5"/>
            <a:ext cx="8229600" cy="1096060"/>
          </a:xfrm>
        </p:spPr>
        <p:txBody>
          <a:bodyPr/>
          <a:lstStyle/>
          <a:p>
            <a:r>
              <a:rPr lang="ta-IN" sz="4000" dirty="0" smtClean="0"/>
              <a:t>Starateljstvo nad djecom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a-IN" dirty="0" smtClean="0">
                <a:solidFill>
                  <a:srgbClr val="FF0000"/>
                </a:solidFill>
              </a:rPr>
              <a:t>“</a:t>
            </a:r>
            <a:r>
              <a:rPr lang="ta-IN" i="1" dirty="0" smtClean="0">
                <a:solidFill>
                  <a:srgbClr val="FF0000"/>
                </a:solidFill>
              </a:rPr>
              <a:t>Najbolji interes djeteta je da bude s majkom, naročito kad je dijete malo”</a:t>
            </a:r>
          </a:p>
          <a:p>
            <a:pPr marL="0" indent="0">
              <a:buNone/>
            </a:pPr>
            <a:r>
              <a:rPr lang="ta-IN" i="1" dirty="0" smtClean="0">
                <a:solidFill>
                  <a:srgbClr val="FF0000"/>
                </a:solidFill>
              </a:rPr>
              <a:t>“Prema našim zakonima dijete se dodjeljuje majci” </a:t>
            </a:r>
          </a:p>
          <a:p>
            <a:pPr marL="0" indent="0">
              <a:buNone/>
            </a:pPr>
            <a:r>
              <a:rPr lang="ta-IN" i="1" dirty="0" smtClean="0">
                <a:solidFill>
                  <a:srgbClr val="FF0000"/>
                </a:solidFill>
              </a:rPr>
              <a:t>“Postoji jaka veza između majke i djeteta”</a:t>
            </a:r>
          </a:p>
          <a:p>
            <a:pPr marL="0" indent="0">
              <a:buNone/>
            </a:pPr>
            <a:r>
              <a:rPr lang="ta-IN" i="1" dirty="0" smtClean="0">
                <a:solidFill>
                  <a:srgbClr val="FF0000"/>
                </a:solidFill>
              </a:rPr>
              <a:t>“Majke su prirodno preodređene da se brinu o djeci”</a:t>
            </a:r>
          </a:p>
          <a:p>
            <a:pPr marL="0" indent="0">
              <a:buNone/>
            </a:pPr>
            <a:r>
              <a:rPr lang="ta-IN" i="1" dirty="0" smtClean="0">
                <a:solidFill>
                  <a:srgbClr val="FF0000"/>
                </a:solidFill>
              </a:rPr>
              <a:t>“Majke se bolje brinu o djeci”</a:t>
            </a:r>
          </a:p>
          <a:p>
            <a:pPr marL="0" indent="0">
              <a:buNone/>
            </a:pPr>
            <a:r>
              <a:rPr lang="ta-IN" i="1" dirty="0" smtClean="0">
                <a:solidFill>
                  <a:srgbClr val="FF0000"/>
                </a:solidFill>
              </a:rPr>
              <a:t>“Djeca su više vezana za majke”</a:t>
            </a:r>
          </a:p>
          <a:p>
            <a:endParaRPr lang="ta-IN" dirty="0" smtClean="0"/>
          </a:p>
          <a:p>
            <a:pPr marL="0" indent="0">
              <a:buNone/>
            </a:pPr>
            <a:r>
              <a:rPr lang="ta-IN" dirty="0" smtClean="0">
                <a:solidFill>
                  <a:srgbClr val="FF0000"/>
                </a:solidFill>
              </a:rPr>
              <a:t>Da li su centi za socijalni rad i psiholozi nezavisni i objektivni? </a:t>
            </a:r>
          </a:p>
        </p:txBody>
      </p:sp>
    </p:spTree>
    <p:extLst>
      <p:ext uri="{BB962C8B-B14F-4D97-AF65-F5344CB8AC3E}">
        <p14:creationId xmlns="" xmlns:p14="http://schemas.microsoft.com/office/powerpoint/2010/main" val="14508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46"/>
            <a:ext cx="8229600" cy="950635"/>
          </a:xfrm>
        </p:spPr>
        <p:txBody>
          <a:bodyPr/>
          <a:lstStyle/>
          <a:p>
            <a:r>
              <a:rPr lang="ta-IN" sz="3200" dirty="0"/>
              <a:t>N</a:t>
            </a:r>
            <a:r>
              <a:rPr lang="ta-IN" sz="3200" dirty="0" smtClean="0"/>
              <a:t>asilje u porodici i rodni stereotipi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ostupanje prema žrtvama</a:t>
            </a:r>
          </a:p>
          <a:p>
            <a:pPr marL="0" indent="0">
              <a:buNone/>
            </a:pPr>
            <a:endParaRPr lang="ta-IN" dirty="0" smtClean="0"/>
          </a:p>
          <a:p>
            <a:pPr>
              <a:buFontTx/>
              <a:buChar char="-"/>
            </a:pPr>
            <a:r>
              <a:rPr lang="en-US" dirty="0" smtClean="0"/>
              <a:t>T</a:t>
            </a:r>
            <a:r>
              <a:rPr lang="ta-IN" dirty="0" smtClean="0"/>
              <a:t>retiranje problematike</a:t>
            </a:r>
          </a:p>
          <a:p>
            <a:pPr marL="0" indent="0">
              <a:buNone/>
            </a:pPr>
            <a:endParaRPr lang="ta-IN" dirty="0" smtClean="0"/>
          </a:p>
          <a:p>
            <a:pPr>
              <a:buFontTx/>
              <a:buChar char="-"/>
            </a:pPr>
            <a:r>
              <a:rPr lang="ta-IN" dirty="0" smtClean="0"/>
              <a:t>Shvatanje agresivnosti</a:t>
            </a:r>
          </a:p>
          <a:p>
            <a:pPr>
              <a:buFontTx/>
              <a:buChar char="-"/>
            </a:pPr>
            <a:endParaRPr lang="ta-IN" dirty="0" smtClean="0"/>
          </a:p>
          <a:p>
            <a:pPr>
              <a:buFontTx/>
              <a:buChar char="-"/>
            </a:pPr>
            <a:r>
              <a:rPr lang="ta-IN" dirty="0" smtClean="0"/>
              <a:t>Shvatanje ozbiljnosti situacije</a:t>
            </a:r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ta-IN" dirty="0" smtClean="0"/>
          </a:p>
          <a:p>
            <a:pPr>
              <a:buFontTx/>
              <a:buChar char="-"/>
            </a:pPr>
            <a:endParaRPr lang="ta-IN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56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75"/>
            <a:ext cx="8229600" cy="727125"/>
          </a:xfrm>
        </p:spPr>
        <p:txBody>
          <a:bodyPr/>
          <a:lstStyle/>
          <a:p>
            <a:r>
              <a:rPr lang="ta-IN" sz="4000" dirty="0" smtClean="0"/>
              <a:t>Nasilje u porodici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6991135"/>
              </p:ext>
            </p:extLst>
          </p:nvPr>
        </p:nvGraphicFramePr>
        <p:xfrm>
          <a:off x="457200" y="969500"/>
          <a:ext cx="8229600" cy="541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426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9435"/>
          </a:xfrm>
        </p:spPr>
        <p:txBody>
          <a:bodyPr/>
          <a:lstStyle/>
          <a:p>
            <a:r>
              <a:rPr lang="ta-IN" dirty="0" smtClean="0"/>
              <a:t>Muškarci i nasilje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2846961"/>
              </p:ext>
            </p:extLst>
          </p:nvPr>
        </p:nvGraphicFramePr>
        <p:xfrm>
          <a:off x="457200" y="1386386"/>
          <a:ext cx="8229600" cy="473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0703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680"/>
            <a:ext cx="8229600" cy="1037890"/>
          </a:xfrm>
        </p:spPr>
        <p:txBody>
          <a:bodyPr/>
          <a:lstStyle/>
          <a:p>
            <a:r>
              <a:rPr lang="ta-IN" sz="4000" dirty="0" smtClean="0"/>
              <a:t>Muškarci i nasilje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a-IN" i="1" dirty="0" smtClean="0">
                <a:solidFill>
                  <a:srgbClr val="FF0000"/>
                </a:solidFill>
              </a:rPr>
              <a:t>“Zato što su muškarci agresivniji. Samo pogledajte istoriju-oni su uvijek započinjali ratove. To je u njihovom genetskom kodu a žene su više okrenute porodicama” (sudija, žena)</a:t>
            </a:r>
          </a:p>
          <a:p>
            <a:pPr marL="0" indent="0">
              <a:buNone/>
            </a:pPr>
            <a:endParaRPr lang="ta-IN" i="1" dirty="0" smtClean="0">
              <a:solidFill>
                <a:srgbClr val="FF0000"/>
              </a:solidFill>
            </a:endParaRPr>
          </a:p>
          <a:p>
            <a:r>
              <a:rPr lang="ta-IN" dirty="0">
                <a:solidFill>
                  <a:schemeClr val="tx1"/>
                </a:solidFill>
              </a:rPr>
              <a:t>M</a:t>
            </a:r>
            <a:r>
              <a:rPr lang="ta-IN" dirty="0" smtClean="0">
                <a:solidFill>
                  <a:schemeClr val="tx1"/>
                </a:solidFill>
              </a:rPr>
              <a:t>uškarci su prirodno nasilniji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ta-IN" dirty="0" smtClean="0">
                <a:solidFill>
                  <a:schemeClr val="tx1"/>
                </a:solidFill>
              </a:rPr>
              <a:t>uškarci u fizički jači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1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35"/>
            <a:ext cx="8229600" cy="902160"/>
          </a:xfrm>
        </p:spPr>
        <p:txBody>
          <a:bodyPr/>
          <a:lstStyle/>
          <a:p>
            <a:r>
              <a:rPr lang="ta-IN" sz="4000" dirty="0" smtClean="0"/>
              <a:t>Silovanje i pokušaj silovanja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Stereotipi o privatljivom ponašanju žrtve</a:t>
            </a:r>
          </a:p>
          <a:p>
            <a:r>
              <a:rPr lang="en-US" dirty="0" smtClean="0"/>
              <a:t>P</a:t>
            </a:r>
            <a:r>
              <a:rPr lang="ta-IN" dirty="0" smtClean="0"/>
              <a:t>romiskuitet </a:t>
            </a:r>
          </a:p>
          <a:p>
            <a:r>
              <a:rPr lang="ta-IN" dirty="0" smtClean="0"/>
              <a:t>Da li se mogla odbraniti?</a:t>
            </a:r>
          </a:p>
          <a:p>
            <a:r>
              <a:rPr lang="en-US" dirty="0" smtClean="0"/>
              <a:t>P</a:t>
            </a:r>
            <a:r>
              <a:rPr lang="ta-IN" dirty="0" smtClean="0"/>
              <a:t>rebacivanje krivice sa počinioca na žrtvu</a:t>
            </a:r>
          </a:p>
          <a:p>
            <a:r>
              <a:rPr lang="en-US" dirty="0" smtClean="0"/>
              <a:t>P</a:t>
            </a:r>
            <a:r>
              <a:rPr lang="ta-IN" dirty="0" smtClean="0"/>
              <a:t>odsmijeh u odnosu na silovanje muškaraca</a:t>
            </a:r>
          </a:p>
          <a:p>
            <a:pPr marL="0" indent="0">
              <a:buNone/>
            </a:pPr>
            <a:endParaRPr lang="ta-IN" sz="1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a-IN" sz="1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7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Silovanje i pokušaj silovanja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a-IN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a-IN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tx1"/>
                </a:solidFill>
              </a:rPr>
              <a:t>Bio </a:t>
            </a:r>
            <a:r>
              <a:rPr lang="en-GB" i="1" dirty="0">
                <a:solidFill>
                  <a:schemeClr val="tx1"/>
                </a:solidFill>
              </a:rPr>
              <a:t>je </a:t>
            </a:r>
            <a:r>
              <a:rPr lang="en-GB" i="1" dirty="0" err="1">
                <a:solidFill>
                  <a:schemeClr val="tx1"/>
                </a:solidFill>
              </a:rPr>
              <a:t>jedan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slučaj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kada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maloljetna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kćerka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prijavila</a:t>
            </a:r>
            <a:r>
              <a:rPr lang="en-GB" i="1" dirty="0">
                <a:solidFill>
                  <a:schemeClr val="tx1"/>
                </a:solidFill>
              </a:rPr>
              <a:t> da </a:t>
            </a:r>
            <a:r>
              <a:rPr lang="en-GB" i="1" dirty="0" err="1">
                <a:solidFill>
                  <a:schemeClr val="tx1"/>
                </a:solidFill>
              </a:rPr>
              <a:t>ju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otac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silovao</a:t>
            </a:r>
            <a:r>
              <a:rPr lang="en-GB" i="1" dirty="0">
                <a:solidFill>
                  <a:schemeClr val="tx1"/>
                </a:solidFill>
              </a:rPr>
              <a:t>. </a:t>
            </a:r>
            <a:r>
              <a:rPr lang="en-GB" i="1" dirty="0" err="1">
                <a:solidFill>
                  <a:schemeClr val="tx1"/>
                </a:solidFill>
              </a:rPr>
              <a:t>Tužiteljica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pripremila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optužnicu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i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intenzivno</a:t>
            </a:r>
            <a:r>
              <a:rPr lang="en-GB" i="1" dirty="0">
                <a:solidFill>
                  <a:schemeClr val="tx1"/>
                </a:solidFill>
              </a:rPr>
              <a:t> se </a:t>
            </a:r>
            <a:r>
              <a:rPr lang="en-GB" i="1" dirty="0" err="1">
                <a:solidFill>
                  <a:schemeClr val="tx1"/>
                </a:solidFill>
              </a:rPr>
              <a:t>uključila</a:t>
            </a:r>
            <a:r>
              <a:rPr lang="en-GB" i="1" dirty="0">
                <a:solidFill>
                  <a:schemeClr val="tx1"/>
                </a:solidFill>
              </a:rPr>
              <a:t> u </a:t>
            </a:r>
            <a:r>
              <a:rPr lang="en-GB" i="1" dirty="0" err="1">
                <a:solidFill>
                  <a:schemeClr val="tx1"/>
                </a:solidFill>
              </a:rPr>
              <a:t>slučaj</a:t>
            </a:r>
            <a:r>
              <a:rPr lang="en-GB" i="1" dirty="0">
                <a:solidFill>
                  <a:schemeClr val="tx1"/>
                </a:solidFill>
              </a:rPr>
              <a:t>. </a:t>
            </a:r>
            <a:r>
              <a:rPr lang="en-GB" i="1" dirty="0" err="1">
                <a:solidFill>
                  <a:schemeClr val="tx1"/>
                </a:solidFill>
              </a:rPr>
              <a:t>Međutim</a:t>
            </a:r>
            <a:r>
              <a:rPr lang="en-GB" i="1" dirty="0">
                <a:solidFill>
                  <a:schemeClr val="tx1"/>
                </a:solidFill>
              </a:rPr>
              <a:t>, </a:t>
            </a:r>
            <a:r>
              <a:rPr lang="en-GB" i="1" dirty="0" err="1">
                <a:solidFill>
                  <a:schemeClr val="tx1"/>
                </a:solidFill>
              </a:rPr>
              <a:t>ona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otišla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na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porodiljski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dopust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i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slučaj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preuzeo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tužilac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koji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imao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potpuno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drugačiji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stav</a:t>
            </a:r>
            <a:r>
              <a:rPr lang="en-GB" i="1" dirty="0">
                <a:solidFill>
                  <a:schemeClr val="tx1"/>
                </a:solidFill>
              </a:rPr>
              <a:t> o </a:t>
            </a:r>
            <a:r>
              <a:rPr lang="en-GB" i="1" dirty="0" err="1">
                <a:solidFill>
                  <a:schemeClr val="tx1"/>
                </a:solidFill>
              </a:rPr>
              <a:t>predmetu</a:t>
            </a:r>
            <a:r>
              <a:rPr lang="en-GB" i="1" dirty="0">
                <a:solidFill>
                  <a:schemeClr val="tx1"/>
                </a:solidFill>
              </a:rPr>
              <a:t>. Bio je </a:t>
            </a:r>
            <a:r>
              <a:rPr lang="en-GB" i="1" dirty="0" err="1">
                <a:solidFill>
                  <a:schemeClr val="tx1"/>
                </a:solidFill>
              </a:rPr>
              <a:t>veoma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subjektivan</a:t>
            </a:r>
            <a:r>
              <a:rPr lang="en-GB" i="1" dirty="0">
                <a:solidFill>
                  <a:schemeClr val="tx1"/>
                </a:solidFill>
              </a:rPr>
              <a:t> – </a:t>
            </a:r>
            <a:r>
              <a:rPr lang="en-GB" i="1" dirty="0" err="1">
                <a:solidFill>
                  <a:schemeClr val="tx1"/>
                </a:solidFill>
              </a:rPr>
              <a:t>jednom</a:t>
            </a:r>
            <a:r>
              <a:rPr lang="en-GB" i="1" dirty="0">
                <a:solidFill>
                  <a:schemeClr val="tx1"/>
                </a:solidFill>
              </a:rPr>
              <a:t> je </a:t>
            </a:r>
            <a:r>
              <a:rPr lang="en-GB" i="1" dirty="0" err="1">
                <a:solidFill>
                  <a:schemeClr val="tx1"/>
                </a:solidFill>
              </a:rPr>
              <a:t>čak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rekao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kako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smatra</a:t>
            </a:r>
            <a:r>
              <a:rPr lang="en-GB" i="1" dirty="0">
                <a:solidFill>
                  <a:schemeClr val="tx1"/>
                </a:solidFill>
              </a:rPr>
              <a:t> da </a:t>
            </a:r>
            <a:r>
              <a:rPr lang="en-GB" i="1" dirty="0" err="1">
                <a:solidFill>
                  <a:schemeClr val="tx1"/>
                </a:solidFill>
              </a:rPr>
              <a:t>posao</a:t>
            </a:r>
            <a:r>
              <a:rPr lang="en-GB" i="1" dirty="0">
                <a:solidFill>
                  <a:schemeClr val="tx1"/>
                </a:solidFill>
              </a:rPr>
              <a:t> tog </a:t>
            </a:r>
            <a:r>
              <a:rPr lang="en-GB" i="1" dirty="0" err="1">
                <a:solidFill>
                  <a:schemeClr val="tx1"/>
                </a:solidFill>
              </a:rPr>
              <a:t>čovjeka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nepravedno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trpi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zbog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sluča</a:t>
            </a:r>
            <a:r>
              <a:rPr lang="ta-IN" i="1" dirty="0">
                <a:solidFill>
                  <a:schemeClr val="tx1"/>
                </a:solidFill>
              </a:rPr>
              <a:t>ja</a:t>
            </a:r>
            <a:endParaRPr lang="ta-IN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677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4000" dirty="0" smtClean="0"/>
              <a:t>Da li rodne predrasude igraju ulogu u BiH sudovima?</a:t>
            </a:r>
            <a:endParaRPr lang="en-US" sz="4000" dirty="0"/>
          </a:p>
        </p:txBody>
      </p:sp>
      <p:pic>
        <p:nvPicPr>
          <p:cNvPr id="4" name="Content Placeholder 3" descr="IMG_211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13" b="871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3081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360"/>
            <a:ext cx="8229600" cy="639870"/>
          </a:xfrm>
        </p:spPr>
        <p:txBody>
          <a:bodyPr/>
          <a:lstStyle/>
          <a:p>
            <a:r>
              <a:rPr lang="ta-IN" sz="4000" dirty="0" smtClean="0"/>
              <a:t>Kredibilitet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656"/>
            <a:ext cx="8229600" cy="4875508"/>
          </a:xfrm>
        </p:spPr>
        <p:txBody>
          <a:bodyPr>
            <a:normAutofit fontScale="92500" lnSpcReduction="10000"/>
          </a:bodyPr>
          <a:lstStyle/>
          <a:p>
            <a:endParaRPr lang="ta-IN" sz="2200" dirty="0" smtClean="0"/>
          </a:p>
          <a:p>
            <a:r>
              <a:rPr lang="ta-IN" sz="2200" dirty="0" smtClean="0">
                <a:solidFill>
                  <a:srgbClr val="008000"/>
                </a:solidFill>
              </a:rPr>
              <a:t>Spol nema veze sa kredibilitetom?</a:t>
            </a:r>
          </a:p>
          <a:p>
            <a:endParaRPr lang="ta-IN" sz="2200" dirty="0" smtClean="0">
              <a:solidFill>
                <a:srgbClr val="0000FF"/>
              </a:solidFill>
            </a:endParaRPr>
          </a:p>
          <a:p>
            <a:r>
              <a:rPr lang="ta-IN" sz="2200" dirty="0" smtClean="0">
                <a:solidFill>
                  <a:srgbClr val="0000FF"/>
                </a:solidFill>
              </a:rPr>
              <a:t>“</a:t>
            </a:r>
            <a:r>
              <a:rPr lang="ta-IN" sz="2200" i="1" dirty="0" smtClean="0">
                <a:solidFill>
                  <a:srgbClr val="0000FF"/>
                </a:solidFill>
              </a:rPr>
              <a:t>To je nepregledno polje i sve igra ulogu. Ako ste sudija sve se uzima u obzir, uključujući i obrazovanje i porijeklo, ali nevažno je da li se radi o muškarcu ili ženi” (tužilac, muškarac)</a:t>
            </a:r>
          </a:p>
          <a:p>
            <a:endParaRPr lang="ta-IN" sz="2200" i="1" dirty="0" smtClean="0">
              <a:solidFill>
                <a:srgbClr val="0000FF"/>
              </a:solidFill>
            </a:endParaRPr>
          </a:p>
          <a:p>
            <a:r>
              <a:rPr lang="ta-IN" sz="2200" i="1" dirty="0" smtClean="0">
                <a:solidFill>
                  <a:srgbClr val="0000FF"/>
                </a:solidFill>
              </a:rPr>
              <a:t>“ Sve igra ulogu, naročito ako je svjedok mlada žena ili djevojka. Ako svjedoči o djelu koje se desilo kasno uveče, čujem komentare u smislu šta je ona u to doba radila u kafani. Pitaju jeli često mijenjaju momke. Advokati pokušavaju da unište kredibiliet svjedoka na taj način. Ista ponašanja su prihvatljiva za mladiće ali ne za djevojke. Zbog toga djevojke često ibjegavaju d asvjedeoče na sudu. Komentarišu i kako se obukla, a isti komentari se ne čuju o muškarcima. </a:t>
            </a:r>
            <a:r>
              <a:rPr lang="ta-IN" sz="2200" dirty="0" smtClean="0">
                <a:solidFill>
                  <a:srgbClr val="0000FF"/>
                </a:solidFill>
              </a:rPr>
              <a:t>“ (žena sudija)</a:t>
            </a:r>
          </a:p>
          <a:p>
            <a:endParaRPr lang="ta-IN" dirty="0" smtClean="0">
              <a:solidFill>
                <a:srgbClr val="0000FF"/>
              </a:solidFill>
            </a:endParaRPr>
          </a:p>
          <a:p>
            <a:endParaRPr lang="ta-IN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9167114"/>
              </p:ext>
            </p:extLst>
          </p:nvPr>
        </p:nvGraphicFramePr>
        <p:xfrm>
          <a:off x="457200" y="290850"/>
          <a:ext cx="8229600" cy="583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16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53" y="591395"/>
            <a:ext cx="8229600" cy="804685"/>
          </a:xfrm>
        </p:spPr>
        <p:txBody>
          <a:bodyPr/>
          <a:lstStyle/>
          <a:p>
            <a:r>
              <a:rPr lang="ta-IN" dirty="0" smtClean="0"/>
              <a:t>Šta uraditi?</a:t>
            </a:r>
            <a:endParaRPr lang="en-US" dirty="0"/>
          </a:p>
        </p:txBody>
      </p:sp>
      <p:pic>
        <p:nvPicPr>
          <p:cNvPr id="4" name="Content Placeholder 3" descr="ScalesOfJustice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96" b="1239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082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038"/>
            <a:ext cx="8229600" cy="10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a-IN" sz="4000" dirty="0" smtClean="0"/>
              <a:t/>
            </a:r>
            <a:br>
              <a:rPr lang="ta-IN" sz="4000" dirty="0" smtClean="0"/>
            </a:br>
            <a:r>
              <a:rPr lang="en-US" sz="3200" b="1" dirty="0" smtClean="0"/>
              <a:t>I</a:t>
            </a:r>
            <a:r>
              <a:rPr lang="ta-IN" sz="3200" b="1" dirty="0" smtClean="0"/>
              <a:t>straživanje o implikacijama roda u pravosuđu Bosne i i Hercegovine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561"/>
            <a:ext cx="8229600" cy="3810134"/>
          </a:xfrm>
        </p:spPr>
        <p:txBody>
          <a:bodyPr>
            <a:normAutofit/>
          </a:bodyPr>
          <a:lstStyle/>
          <a:p>
            <a:pPr lvl="0"/>
            <a:r>
              <a:rPr lang="en-GB" b="1" dirty="0" err="1"/>
              <a:t>Kolegijalni</a:t>
            </a:r>
            <a:r>
              <a:rPr lang="en-GB" b="1" dirty="0"/>
              <a:t> </a:t>
            </a:r>
            <a:r>
              <a:rPr lang="en-GB" b="1" dirty="0" err="1"/>
              <a:t>odnosi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atmosfera</a:t>
            </a:r>
            <a:r>
              <a:rPr lang="en-GB" b="1" dirty="0"/>
              <a:t> u </a:t>
            </a:r>
            <a:r>
              <a:rPr lang="en-GB" b="1" dirty="0" err="1"/>
              <a:t>sudu</a:t>
            </a:r>
            <a:r>
              <a:rPr lang="en-GB" b="1" dirty="0"/>
              <a:t>,</a:t>
            </a:r>
            <a:r>
              <a:rPr lang="en-GB" dirty="0"/>
              <a:t> </a:t>
            </a:r>
            <a:r>
              <a:rPr lang="en-GB" dirty="0" err="1"/>
              <a:t>uključujući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interakcije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međusobnog</a:t>
            </a:r>
            <a:r>
              <a:rPr lang="en-GB" dirty="0"/>
              <a:t> </a:t>
            </a:r>
            <a:r>
              <a:rPr lang="en-GB" dirty="0" err="1"/>
              <a:t>oslovljavanja</a:t>
            </a:r>
            <a:r>
              <a:rPr lang="en-GB" dirty="0"/>
              <a:t> </a:t>
            </a:r>
            <a:r>
              <a:rPr lang="en-GB" dirty="0" err="1"/>
              <a:t>pripadnika</a:t>
            </a:r>
            <a:r>
              <a:rPr lang="en-GB" dirty="0"/>
              <a:t> </a:t>
            </a:r>
            <a:r>
              <a:rPr lang="en-GB" dirty="0" err="1"/>
              <a:t>pravosudne</a:t>
            </a:r>
            <a:r>
              <a:rPr lang="en-GB" dirty="0"/>
              <a:t> </a:t>
            </a:r>
            <a:r>
              <a:rPr lang="en-GB" dirty="0" err="1"/>
              <a:t>zajednice</a:t>
            </a:r>
            <a:r>
              <a:rPr lang="en-GB" dirty="0" smtClean="0"/>
              <a:t>.</a:t>
            </a:r>
            <a:endParaRPr lang="ta-IN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GB" b="1" dirty="0" err="1"/>
              <a:t>Materijalno</a:t>
            </a:r>
            <a:r>
              <a:rPr lang="en-GB" b="1" dirty="0"/>
              <a:t> </a:t>
            </a:r>
            <a:r>
              <a:rPr lang="en-GB" b="1" dirty="0" err="1"/>
              <a:t>pravne</a:t>
            </a:r>
            <a:r>
              <a:rPr lang="en-GB" b="1" dirty="0"/>
              <a:t> </a:t>
            </a:r>
            <a:r>
              <a:rPr lang="en-GB" b="1" dirty="0" err="1"/>
              <a:t>teme</a:t>
            </a:r>
            <a:r>
              <a:rPr lang="en-GB" dirty="0"/>
              <a:t>, </a:t>
            </a:r>
            <a:r>
              <a:rPr lang="en-GB" dirty="0" err="1"/>
              <a:t>uključujući</a:t>
            </a:r>
            <a:r>
              <a:rPr lang="en-GB" dirty="0"/>
              <a:t> </a:t>
            </a:r>
            <a:r>
              <a:rPr lang="en-GB" dirty="0" err="1"/>
              <a:t>starateljstvo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djecom</a:t>
            </a:r>
            <a:r>
              <a:rPr lang="en-GB" dirty="0"/>
              <a:t>, </a:t>
            </a:r>
            <a:r>
              <a:rPr lang="en-GB" dirty="0" err="1"/>
              <a:t>nasilje</a:t>
            </a:r>
            <a:r>
              <a:rPr lang="en-GB" dirty="0"/>
              <a:t> u </a:t>
            </a:r>
            <a:r>
              <a:rPr lang="en-GB" dirty="0" err="1"/>
              <a:t>porodici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seksualno</a:t>
            </a:r>
            <a:r>
              <a:rPr lang="en-GB" dirty="0"/>
              <a:t> </a:t>
            </a:r>
            <a:r>
              <a:rPr lang="en-GB" dirty="0" err="1"/>
              <a:t>nasilje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kredibilitet</a:t>
            </a:r>
            <a:r>
              <a:rPr lang="en-GB" dirty="0"/>
              <a:t> </a:t>
            </a:r>
            <a:r>
              <a:rPr lang="en-GB" dirty="0" err="1"/>
              <a:t>žrtve</a:t>
            </a:r>
            <a:r>
              <a:rPr lang="en-GB" dirty="0"/>
              <a:t>/</a:t>
            </a:r>
            <a:r>
              <a:rPr lang="en-GB" dirty="0" err="1"/>
              <a:t>svjedoka</a:t>
            </a:r>
            <a:r>
              <a:rPr lang="en-GB" dirty="0"/>
              <a:t>. </a:t>
            </a:r>
            <a:endParaRPr lang="en-US" dirty="0"/>
          </a:p>
          <a:p>
            <a:pPr lvl="0"/>
            <a:endParaRPr lang="ta-IN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736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070"/>
            <a:ext cx="8229600" cy="1154230"/>
          </a:xfrm>
        </p:spPr>
        <p:txBody>
          <a:bodyPr/>
          <a:lstStyle/>
          <a:p>
            <a:r>
              <a:rPr lang="ta-IN" dirty="0" smtClean="0"/>
              <a:t>Rod i kolegijalni odnosi </a:t>
            </a:r>
            <a:endParaRPr lang="en-US" dirty="0"/>
          </a:p>
        </p:txBody>
      </p:sp>
      <p:pic>
        <p:nvPicPr>
          <p:cNvPr id="5" name="Content Placeholder 4" descr="_58344381_hrc_judges_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5" b="97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750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Pristojnost u sudnici i korištenje titula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270"/>
            <a:ext cx="8229600" cy="4525963"/>
          </a:xfrm>
        </p:spPr>
        <p:txBody>
          <a:bodyPr/>
          <a:lstStyle/>
          <a:p>
            <a:r>
              <a:rPr lang="ta-IN" dirty="0" smtClean="0">
                <a:solidFill>
                  <a:srgbClr val="3366FF"/>
                </a:solidFill>
              </a:rPr>
              <a:t>24% ispitanika su lično doživjeli ili bili svjedokom da nekog pripadnika/pripadnicu u pravosuđu zovu ili govore o njemu ili njoj u sudnici ili zgradi suda koristeći druge nazive umjesto titule ili prezimena</a:t>
            </a:r>
          </a:p>
          <a:p>
            <a:endParaRPr lang="ta-IN" dirty="0">
              <a:solidFill>
                <a:srgbClr val="3366FF"/>
              </a:solidFill>
            </a:endParaRPr>
          </a:p>
          <a:p>
            <a:r>
              <a:rPr lang="ta-IN" i="1" dirty="0" smtClean="0">
                <a:solidFill>
                  <a:srgbClr val="FF0000"/>
                </a:solidFill>
              </a:rPr>
              <a:t>Jedan kolega me nazvao djevojkom u sudu” (advokatica)</a:t>
            </a:r>
          </a:p>
          <a:p>
            <a:endParaRPr lang="ta-IN" i="1" dirty="0" smtClean="0">
              <a:solidFill>
                <a:srgbClr val="FF0000"/>
              </a:solidFill>
            </a:endParaRPr>
          </a:p>
          <a:p>
            <a:r>
              <a:rPr lang="ta-IN" i="1" dirty="0" smtClean="0">
                <a:solidFill>
                  <a:srgbClr val="FF0000"/>
                </a:solidFill>
              </a:rPr>
              <a:t>Tokom suđenja kolega sudija se okrenuo prema meni i pitao “šta si htjela reći ljepotice” (sutkinja)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9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54"/>
            <a:ext cx="8229600" cy="1260875"/>
          </a:xfrm>
        </p:spPr>
        <p:txBody>
          <a:bodyPr/>
          <a:lstStyle/>
          <a:p>
            <a:r>
              <a:rPr lang="ta-IN" sz="4000" dirty="0" smtClean="0"/>
              <a:t>Šale  i komentari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37" b="1037"/>
          <a:stretch>
            <a:fillRect/>
          </a:stretch>
        </p:blipFill>
        <p:spPr>
          <a:xfrm>
            <a:off x="457200" y="1619590"/>
            <a:ext cx="8229600" cy="4525963"/>
          </a:xfrm>
        </p:spPr>
      </p:pic>
    </p:spTree>
    <p:extLst>
      <p:ext uri="{BB962C8B-B14F-4D97-AF65-F5344CB8AC3E}">
        <p14:creationId xmlns="" xmlns:p14="http://schemas.microsoft.com/office/powerpoint/2010/main" val="11098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4452627"/>
              </p:ext>
            </p:extLst>
          </p:nvPr>
        </p:nvGraphicFramePr>
        <p:xfrm>
          <a:off x="331176" y="485275"/>
          <a:ext cx="8229600" cy="56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3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814"/>
            <a:ext cx="8229600" cy="1028195"/>
          </a:xfrm>
        </p:spPr>
        <p:txBody>
          <a:bodyPr/>
          <a:lstStyle/>
          <a:p>
            <a:r>
              <a:rPr lang="ta-IN" sz="4000" dirty="0" smtClean="0"/>
              <a:t>Seksualno uznemiravanje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a-IN" dirty="0" smtClean="0"/>
              <a:t>“</a:t>
            </a:r>
            <a:r>
              <a:rPr lang="hr-HR" i="1" dirty="0" smtClean="0">
                <a:solidFill>
                  <a:srgbClr val="3366FF"/>
                </a:solidFill>
              </a:rPr>
              <a:t>Seksualno </a:t>
            </a:r>
            <a:r>
              <a:rPr lang="hr-HR" i="1" dirty="0">
                <a:solidFill>
                  <a:srgbClr val="3366FF"/>
                </a:solidFill>
              </a:rPr>
              <a:t>uznemiravanje je svaki neželjeni oblik verbalnog, neverbalnog ili fizičkog </a:t>
            </a:r>
            <a:r>
              <a:rPr lang="hr-HR" i="1" dirty="0" smtClean="0">
                <a:solidFill>
                  <a:srgbClr val="3366FF"/>
                </a:solidFill>
              </a:rPr>
              <a:t>ponašanja</a:t>
            </a:r>
            <a:r>
              <a:rPr lang="ta-IN" i="1" dirty="0" smtClean="0">
                <a:solidFill>
                  <a:srgbClr val="3366FF"/>
                </a:solidFill>
              </a:rPr>
              <a:t> </a:t>
            </a:r>
            <a:r>
              <a:rPr lang="hr-HR" i="1" dirty="0" smtClean="0">
                <a:solidFill>
                  <a:srgbClr val="3366FF"/>
                </a:solidFill>
              </a:rPr>
              <a:t>spolne </a:t>
            </a:r>
            <a:r>
              <a:rPr lang="hr-HR" i="1" dirty="0">
                <a:solidFill>
                  <a:srgbClr val="3366FF"/>
                </a:solidFill>
              </a:rPr>
              <a:t>prirode kojim se želi povrijediti dostojanstvo osobe ili grupe osoba, ili kojim se postiže </a:t>
            </a:r>
            <a:r>
              <a:rPr lang="hr-HR" i="1" dirty="0" smtClean="0">
                <a:solidFill>
                  <a:srgbClr val="3366FF"/>
                </a:solidFill>
              </a:rPr>
              <a:t>takav</a:t>
            </a:r>
            <a:r>
              <a:rPr lang="ta-IN" i="1" dirty="0" smtClean="0">
                <a:solidFill>
                  <a:srgbClr val="3366FF"/>
                </a:solidFill>
              </a:rPr>
              <a:t> </a:t>
            </a:r>
            <a:r>
              <a:rPr lang="hr-HR" i="1" dirty="0" smtClean="0">
                <a:solidFill>
                  <a:srgbClr val="3366FF"/>
                </a:solidFill>
              </a:rPr>
              <a:t>učinak</a:t>
            </a:r>
            <a:r>
              <a:rPr lang="hr-HR" i="1" dirty="0">
                <a:solidFill>
                  <a:srgbClr val="3366FF"/>
                </a:solidFill>
              </a:rPr>
              <a:t>, naročito kad to ponašanje stvara zastrašujuće, neprijateljsko, degradirajuće, ponižavajuće </a:t>
            </a:r>
            <a:r>
              <a:rPr lang="hr-HR" i="1" dirty="0" smtClean="0">
                <a:solidFill>
                  <a:srgbClr val="3366FF"/>
                </a:solidFill>
              </a:rPr>
              <a:t>ili</a:t>
            </a:r>
            <a:r>
              <a:rPr lang="ta-IN" i="1" dirty="0" smtClean="0">
                <a:solidFill>
                  <a:srgbClr val="3366FF"/>
                </a:solidFill>
              </a:rPr>
              <a:t> </a:t>
            </a:r>
            <a:r>
              <a:rPr lang="hr-HR" i="1" dirty="0" smtClean="0">
                <a:solidFill>
                  <a:srgbClr val="3366FF"/>
                </a:solidFill>
              </a:rPr>
              <a:t>uvredljivo </a:t>
            </a:r>
            <a:r>
              <a:rPr lang="hr-HR" i="1" dirty="0">
                <a:solidFill>
                  <a:srgbClr val="3366FF"/>
                </a:solidFill>
              </a:rPr>
              <a:t>okruženje</a:t>
            </a:r>
            <a:r>
              <a:rPr lang="hr-HR" i="1" dirty="0" smtClean="0">
                <a:solidFill>
                  <a:srgbClr val="3366FF"/>
                </a:solidFill>
              </a:rPr>
              <a:t>.</a:t>
            </a:r>
            <a:r>
              <a:rPr lang="ta-IN" i="1" dirty="0" smtClean="0">
                <a:solidFill>
                  <a:srgbClr val="3366FF"/>
                </a:solidFill>
              </a:rPr>
              <a:t>” (Zakon o ravnopravnosti spolova BiH, Član 25)</a:t>
            </a:r>
          </a:p>
          <a:p>
            <a:pPr marL="0" indent="0">
              <a:buNone/>
            </a:pPr>
            <a:endParaRPr lang="ta-IN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ta-IN" sz="1600" i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ta-IN" sz="16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ta-IN" sz="1600" i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545"/>
            <a:ext cx="8412940" cy="747040"/>
          </a:xfrm>
        </p:spPr>
        <p:txBody>
          <a:bodyPr/>
          <a:lstStyle/>
          <a:p>
            <a:pPr algn="l"/>
            <a:r>
              <a:rPr lang="ta-IN" sz="2800" b="1" dirty="0" smtClean="0"/>
              <a:t>Seksualno i rodno zasnovano uznemiravanje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4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a-IN" dirty="0" smtClean="0"/>
          </a:p>
          <a:p>
            <a:pPr>
              <a:buFont typeface="Wingdings" charset="2"/>
              <a:buChar char="Ø"/>
            </a:pPr>
            <a:r>
              <a:rPr lang="ta-IN" sz="1600" dirty="0" smtClean="0">
                <a:solidFill>
                  <a:srgbClr val="FF0000"/>
                </a:solidFill>
              </a:rPr>
              <a:t>“</a:t>
            </a:r>
            <a:r>
              <a:rPr lang="ta-IN" sz="1800" i="1" dirty="0" smtClean="0">
                <a:solidFill>
                  <a:srgbClr val="FF0000"/>
                </a:solidFill>
              </a:rPr>
              <a:t>Jedan kolega je rekao tužiteljici da ima problem kad je ona u sudnici jer ima seksulane fantazije o njoj.Klijenti nekad komentarišu da je tužiteljica zgodna, ali to nikad nije pogrešno shvaćeno” (muškarac, advokat)</a:t>
            </a:r>
          </a:p>
          <a:p>
            <a:pPr>
              <a:buFont typeface="Wingdings" charset="2"/>
              <a:buChar char="Ø"/>
            </a:pPr>
            <a:endParaRPr lang="ta-IN" sz="1800" i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ta-IN" sz="1800" i="1" dirty="0" smtClean="0">
                <a:solidFill>
                  <a:srgbClr val="FF0000"/>
                </a:solidFill>
              </a:rPr>
              <a:t>“Ima komentara i šala seksualne prirode na hodnicima kad zgodne pripravnice prolaze...ali to je onako da one ne čuju” (muškarac, advokat)</a:t>
            </a:r>
          </a:p>
          <a:p>
            <a:pPr>
              <a:buFont typeface="Wingdings" charset="2"/>
              <a:buChar char="Ø"/>
            </a:pPr>
            <a:endParaRPr lang="ta-IN" sz="1800" i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ta-IN" sz="1800" i="1" dirty="0" smtClean="0">
                <a:solidFill>
                  <a:srgbClr val="FF0000"/>
                </a:solidFill>
              </a:rPr>
              <a:t>“Prema standardima etičkog ponašanja za državne službenike, ovakve šale su neprihvatljive. </a:t>
            </a:r>
            <a:r>
              <a:rPr lang="en-US" sz="1800" i="1" dirty="0" smtClean="0">
                <a:solidFill>
                  <a:srgbClr val="FF0000"/>
                </a:solidFill>
              </a:rPr>
              <a:t>K</a:t>
            </a:r>
            <a:r>
              <a:rPr lang="ta-IN" sz="1800" i="1" dirty="0" smtClean="0">
                <a:solidFill>
                  <a:srgbClr val="FF0000"/>
                </a:solidFill>
              </a:rPr>
              <a:t>ad se prave ovakve šale, obično se radi o fizičkom izgledu i kao žena, izražavam svoje negodovanje.” (žena sudija)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4370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2046</TotalTime>
  <Words>3319</Words>
  <Application>Microsoft Macintosh PowerPoint</Application>
  <PresentationFormat>On-screen Show (4:3)</PresentationFormat>
  <Paragraphs>170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Slide 1</vt:lpstr>
      <vt:lpstr>Da li rodne predrasude igraju ulogu u BiH sudovima?</vt:lpstr>
      <vt:lpstr> Istraživanje o implikacijama roda u pravosuđu Bosne i i Hercegovine</vt:lpstr>
      <vt:lpstr>Rod i kolegijalni odnosi </vt:lpstr>
      <vt:lpstr>Pristojnost u sudnici i korištenje titula</vt:lpstr>
      <vt:lpstr>Šale  i komentari</vt:lpstr>
      <vt:lpstr>Slide 7</vt:lpstr>
      <vt:lpstr>Seksualno uznemiravanje</vt:lpstr>
      <vt:lpstr>Seksualno i rodno zasnovano uznemiravanje </vt:lpstr>
      <vt:lpstr>Rodne implikacije u pojedinim oblastima</vt:lpstr>
      <vt:lpstr>Slide 11</vt:lpstr>
      <vt:lpstr>Razvod i povjeravanje djece</vt:lpstr>
      <vt:lpstr>Starateljstvo nad djecom</vt:lpstr>
      <vt:lpstr>Nasilje u porodici i rodni stereotipi</vt:lpstr>
      <vt:lpstr>Nasilje u porodici</vt:lpstr>
      <vt:lpstr>Muškarci i nasilje</vt:lpstr>
      <vt:lpstr>Muškarci i nasilje</vt:lpstr>
      <vt:lpstr>Silovanje i pokušaj silovanja</vt:lpstr>
      <vt:lpstr>Silovanje i pokušaj silovanja</vt:lpstr>
      <vt:lpstr>Kredibilitet</vt:lpstr>
      <vt:lpstr>Slide 21</vt:lpstr>
      <vt:lpstr>Šta uraditi?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korisnik</cp:lastModifiedBy>
  <cp:revision>387</cp:revision>
  <cp:lastPrinted>2015-06-12T14:03:20Z</cp:lastPrinted>
  <dcterms:created xsi:type="dcterms:W3CDTF">2013-12-02T12:54:07Z</dcterms:created>
  <dcterms:modified xsi:type="dcterms:W3CDTF">2017-03-31T10:29:11Z</dcterms:modified>
</cp:coreProperties>
</file>