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78"/>
  </p:notesMasterIdLst>
  <p:sldIdLst>
    <p:sldId id="331" r:id="rId5"/>
    <p:sldId id="332" r:id="rId6"/>
    <p:sldId id="356" r:id="rId7"/>
    <p:sldId id="357" r:id="rId8"/>
    <p:sldId id="358" r:id="rId9"/>
    <p:sldId id="359" r:id="rId10"/>
    <p:sldId id="360" r:id="rId11"/>
    <p:sldId id="361" r:id="rId12"/>
    <p:sldId id="424" r:id="rId13"/>
    <p:sldId id="363" r:id="rId14"/>
    <p:sldId id="364" r:id="rId15"/>
    <p:sldId id="365" r:id="rId16"/>
    <p:sldId id="366" r:id="rId17"/>
    <p:sldId id="367" r:id="rId18"/>
    <p:sldId id="425" r:id="rId19"/>
    <p:sldId id="426" r:id="rId20"/>
    <p:sldId id="427" r:id="rId21"/>
    <p:sldId id="428" r:id="rId22"/>
    <p:sldId id="369" r:id="rId23"/>
    <p:sldId id="370" r:id="rId24"/>
    <p:sldId id="374" r:id="rId25"/>
    <p:sldId id="375" r:id="rId26"/>
    <p:sldId id="376" r:id="rId27"/>
    <p:sldId id="377" r:id="rId28"/>
    <p:sldId id="381" r:id="rId29"/>
    <p:sldId id="384" r:id="rId30"/>
    <p:sldId id="385" r:id="rId31"/>
    <p:sldId id="389" r:id="rId32"/>
    <p:sldId id="390" r:id="rId33"/>
    <p:sldId id="391" r:id="rId34"/>
    <p:sldId id="392" r:id="rId35"/>
    <p:sldId id="393" r:id="rId36"/>
    <p:sldId id="394" r:id="rId37"/>
    <p:sldId id="395" r:id="rId38"/>
    <p:sldId id="396"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62" r:id="rId56"/>
    <p:sldId id="371" r:id="rId57"/>
    <p:sldId id="397" r:id="rId58"/>
    <p:sldId id="398" r:id="rId59"/>
    <p:sldId id="399" r:id="rId60"/>
    <p:sldId id="400" r:id="rId61"/>
    <p:sldId id="401" r:id="rId62"/>
    <p:sldId id="402" r:id="rId63"/>
    <p:sldId id="372" r:id="rId64"/>
    <p:sldId id="403" r:id="rId65"/>
    <p:sldId id="404" r:id="rId66"/>
    <p:sldId id="405" r:id="rId67"/>
    <p:sldId id="407" r:id="rId68"/>
    <p:sldId id="408" r:id="rId69"/>
    <p:sldId id="406" r:id="rId70"/>
    <p:sldId id="333" r:id="rId71"/>
    <p:sldId id="411" r:id="rId72"/>
    <p:sldId id="410" r:id="rId73"/>
    <p:sldId id="409" r:id="rId74"/>
    <p:sldId id="412" r:id="rId75"/>
    <p:sldId id="413" r:id="rId76"/>
    <p:sldId id="334" r:id="rId7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98" d="100"/>
          <a:sy n="98" d="100"/>
        </p:scale>
        <p:origin x="-90" y="-67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3058E-25F2-5F42-BDAA-78B58C4C6BB1}" type="datetimeFigureOut">
              <a:rPr lang="en-US" smtClean="0"/>
              <a:pPr/>
              <a:t>2/13/2017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305D4-64B7-9B46-A3C9-BBB5E8E6DDB3}" type="slidenum">
              <a:rPr lang="en-US" smtClean="0"/>
              <a:pPr/>
              <a:t>‹#›</a:t>
            </a:fld>
            <a:endParaRPr lang="en-US"/>
          </a:p>
        </p:txBody>
      </p:sp>
    </p:spTree>
    <p:extLst>
      <p:ext uri="{BB962C8B-B14F-4D97-AF65-F5344CB8AC3E}">
        <p14:creationId xmlns:p14="http://schemas.microsoft.com/office/powerpoint/2010/main" xmlns="" val="8692973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a:p>
        </p:txBody>
      </p:sp>
    </p:spTree>
    <p:extLst>
      <p:ext uri="{BB962C8B-B14F-4D97-AF65-F5344CB8AC3E}">
        <p14:creationId xmlns:p14="http://schemas.microsoft.com/office/powerpoint/2010/main" xmlns=""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57800" cy="9715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728663" y="1200150"/>
            <a:ext cx="8458200" cy="3530204"/>
          </a:xfrm>
        </p:spPr>
        <p:txBody>
          <a:bodyPr/>
          <a:lstStyle/>
          <a:p>
            <a:pPr lvl="0"/>
            <a:endParaRPr lang="en-US" noProof="0" smtClean="0"/>
          </a:p>
        </p:txBody>
      </p:sp>
    </p:spTree>
    <p:extLst>
      <p:ext uri="{BB962C8B-B14F-4D97-AF65-F5344CB8AC3E}">
        <p14:creationId xmlns:p14="http://schemas.microsoft.com/office/powerpoint/2010/main" xmlns="" val="107606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sr-Latn-CS" smtClean="0"/>
              <a:t>Click to edit Master title style</a:t>
            </a:r>
            <a:endParaRPr lang="en-US"/>
          </a:p>
        </p:txBody>
      </p:sp>
      <p:sp>
        <p:nvSpPr>
          <p:cNvPr id="3" name="Content Placeholder 2"/>
          <p:cNvSpPr>
            <a:spLocks noGrp="1"/>
          </p:cNvSpPr>
          <p:nvPr>
            <p:ph sz="quarter" idx="1"/>
          </p:nvPr>
        </p:nvSpPr>
        <p:spPr>
          <a:xfrm>
            <a:off x="457200" y="1200150"/>
            <a:ext cx="4038600" cy="1639491"/>
          </a:xfrm>
        </p:spPr>
        <p:txBody>
          <a:body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5" name="Content Placeholder 4"/>
          <p:cNvSpPr>
            <a:spLocks noGrp="1"/>
          </p:cNvSpPr>
          <p:nvPr>
            <p:ph sz="quarter" idx="3"/>
          </p:nvPr>
        </p:nvSpPr>
        <p:spPr>
          <a:xfrm>
            <a:off x="457200" y="2953942"/>
            <a:ext cx="4038600" cy="1640681"/>
          </a:xfrm>
        </p:spPr>
        <p:txBody>
          <a:body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6" name="Content Placeholder 5"/>
          <p:cNvSpPr>
            <a:spLocks noGrp="1"/>
          </p:cNvSpPr>
          <p:nvPr>
            <p:ph sz="quarter" idx="4"/>
          </p:nvPr>
        </p:nvSpPr>
        <p:spPr>
          <a:xfrm>
            <a:off x="4648200" y="2953942"/>
            <a:ext cx="4038600" cy="1640681"/>
          </a:xfrm>
        </p:spPr>
        <p:txBody>
          <a:body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00CFDE7-64E8-4DA9-AD92-F8CCF4CAD9A6}" type="datetimeFigureOut">
              <a:rPr lang="en-US"/>
              <a:pPr>
                <a:defRPr/>
              </a:pPr>
              <a:t>2/13/2017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eaLnBrk="1" hangingPunct="1">
              <a:defRPr>
                <a:latin typeface="Times New Roman" charset="0"/>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36EF5D0-954D-459A-B131-AA29D8506377}" type="slidenum">
              <a:rPr lang="en-US"/>
              <a:pPr/>
              <a:t>‹#›</a:t>
            </a:fld>
            <a:endParaRPr lang="en-US"/>
          </a:p>
        </p:txBody>
      </p:sp>
    </p:spTree>
    <p:extLst>
      <p:ext uri="{BB962C8B-B14F-4D97-AF65-F5344CB8AC3E}">
        <p14:creationId xmlns:p14="http://schemas.microsoft.com/office/powerpoint/2010/main" xmlns="" val="344921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xmlns=""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pPr/>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pPr/>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pPr/>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p14="http://schemas.microsoft.com/office/powerpoint/2010/main" xmlns=""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pPr/>
              <a:t>2/13/2017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xmlns=""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 id="214749346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x-none" sz="2400" spc="-1" dirty="0">
              <a:solidFill>
                <a:srgbClr val="000000"/>
              </a:solidFill>
              <a:uFill>
                <a:solidFill>
                  <a:srgbClr val="FFFFFF"/>
                </a:solidFill>
              </a:uFill>
            </a:endParaRPr>
          </a:p>
          <a:p>
            <a:pPr algn="just"/>
            <a:r>
              <a:rPr lang="vi-VN" spc="-1" dirty="0">
                <a:solidFill>
                  <a:srgbClr val="000000"/>
                </a:solidFill>
                <a:uFill>
                  <a:solidFill>
                    <a:srgbClr val="FFFFFF"/>
                  </a:solidFill>
                </a:uFill>
              </a:rPr>
              <a:t>Kompjuterska ili digitalna forenzika označava primenu naučnih metoda u cilju identifikacije, prikupljanja i analiziranja podataka uz očuvanje integriteta originalnog dokaza i lanca nadležnosti u cilju utvrđivanja potencijalnih digitalnih dokaza. </a:t>
            </a:r>
            <a:endParaRPr lang="x-none" sz="2400" spc="-1" dirty="0">
              <a:solidFill>
                <a:srgbClr val="000000"/>
              </a:solidFill>
              <a:uFill>
                <a:solidFill>
                  <a:srgbClr val="FFFFFF"/>
                </a:solidFill>
              </a:uFill>
            </a:endParaRPr>
          </a:p>
          <a:p>
            <a:pPr marL="0" indent="0" algn="just">
              <a:buNone/>
            </a:pPr>
            <a:endParaRPr lang="x-none" sz="2400" spc="-1" dirty="0">
              <a:solidFill>
                <a:srgbClr val="000000"/>
              </a:solidFill>
              <a:uFill>
                <a:solidFill>
                  <a:srgbClr val="FFFFFF"/>
                </a:solidFill>
              </a:uFill>
            </a:endParaRPr>
          </a:p>
          <a:p>
            <a:pPr algn="just"/>
            <a:r>
              <a:rPr lang="vi-VN" spc="-1" dirty="0">
                <a:solidFill>
                  <a:srgbClr val="000000"/>
                </a:solidFill>
                <a:uFill>
                  <a:solidFill>
                    <a:srgbClr val="FFFFFF"/>
                  </a:solidFill>
                </a:uFill>
              </a:rPr>
              <a:t>Kompjuterska forenzika se može definisati i kao proces prikupljanja, očuvanja, analize i prezentovanja digitalnih dokaza. </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p:txBody>
          <a:bodyPr>
            <a:noAutofit/>
          </a:bodyPr>
          <a:lstStyle/>
          <a:p>
            <a:r>
              <a:rPr lang="en-US" sz="2800" b="1" dirty="0" smtClean="0">
                <a:latin typeface="+mn-lt"/>
              </a:rPr>
              <a:t/>
            </a:r>
            <a:br>
              <a:rPr lang="en-US" sz="2800" b="1" dirty="0" smtClean="0">
                <a:latin typeface="+mn-lt"/>
              </a:rPr>
            </a:br>
            <a:r>
              <a:rPr lang="en-US" sz="2800" b="1" dirty="0" smtClean="0">
                <a:latin typeface="+mn-lt"/>
              </a:rPr>
              <a:t>PRIKUPLJANJE</a:t>
            </a:r>
            <a:r>
              <a:rPr lang="en-US" sz="2800" b="1" dirty="0">
                <a:latin typeface="+mn-lt"/>
              </a:rPr>
              <a:t>, OBRADA I AKVIZICIJA EL. DOKAZA</a:t>
            </a:r>
            <a:br>
              <a:rPr lang="en-US" sz="2800" b="1" dirty="0">
                <a:latin typeface="+mn-lt"/>
              </a:rPr>
            </a:br>
            <a:endParaRPr lang="en-US" sz="2800" dirty="0">
              <a:latin typeface="+mn-lt"/>
            </a:endParaRPr>
          </a:p>
        </p:txBody>
      </p:sp>
    </p:spTree>
    <p:extLst>
      <p:ext uri="{BB962C8B-B14F-4D97-AF65-F5344CB8AC3E}">
        <p14:creationId xmlns:p14="http://schemas.microsoft.com/office/powerpoint/2010/main" xmlns="" val="4161247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
        <p:nvSpPr>
          <p:cNvPr id="5" name="CustomShape 4"/>
          <p:cNvSpPr/>
          <p:nvPr/>
        </p:nvSpPr>
        <p:spPr>
          <a:xfrm>
            <a:off x="133153" y="950860"/>
            <a:ext cx="10771451" cy="1557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x-none" b="1" strike="noStrike" spc="-1" dirty="0">
                <a:solidFill>
                  <a:srgbClr val="000000"/>
                </a:solidFill>
                <a:uFill>
                  <a:solidFill>
                    <a:srgbClr val="FFFFFF"/>
                  </a:solidFill>
                </a:uFill>
                <a:latin typeface="Verdana"/>
              </a:rPr>
              <a:t>Prema redu osetljivosti podataka koji odgovor je tačan: </a:t>
            </a:r>
            <a:endParaRPr lang="x-none" b="0" strike="noStrike" spc="-1" dirty="0">
              <a:solidFill>
                <a:srgbClr val="000000"/>
              </a:solidFill>
              <a:uFill>
                <a:solidFill>
                  <a:srgbClr val="FFFFFF"/>
                </a:solidFill>
              </a:uFill>
              <a:latin typeface="Calibri"/>
            </a:endParaRPr>
          </a:p>
          <a:p>
            <a:pPr>
              <a:lnSpc>
                <a:spcPct val="100000"/>
              </a:lnSpc>
            </a:pPr>
            <a:r>
              <a:rPr lang="x-none" sz="2400" b="1" strike="noStrike" spc="-1" dirty="0">
                <a:solidFill>
                  <a:srgbClr val="000000"/>
                </a:solidFill>
                <a:uFill>
                  <a:solidFill>
                    <a:srgbClr val="FFFFFF"/>
                  </a:solidFill>
                </a:uFill>
                <a:latin typeface="Verdana"/>
              </a:rPr>
              <a:t> </a:t>
            </a:r>
            <a:endParaRPr lang="x-none" sz="1800" b="0" strike="noStrike" spc="-1" dirty="0">
              <a:solidFill>
                <a:srgbClr val="000000"/>
              </a:solidFill>
              <a:uFill>
                <a:solidFill>
                  <a:srgbClr val="FFFFFF"/>
                </a:solidFill>
              </a:uFill>
              <a:latin typeface="Calibri"/>
            </a:endParaRPr>
          </a:p>
          <a:p>
            <a:pPr>
              <a:lnSpc>
                <a:spcPct val="100000"/>
              </a:lnSpc>
            </a:pPr>
            <a:r>
              <a:rPr lang="x-none" sz="2400" b="1" strike="noStrike" spc="-1" dirty="0">
                <a:solidFill>
                  <a:srgbClr val="000000"/>
                </a:solidFill>
                <a:uFill>
                  <a:solidFill>
                    <a:srgbClr val="FFFFFF"/>
                  </a:solidFill>
                </a:uFill>
                <a:latin typeface="Verdana"/>
              </a:rPr>
              <a:t> </a:t>
            </a:r>
            <a:endParaRPr lang="x-none" sz="1800" b="0" strike="noStrike" spc="-1" dirty="0">
              <a:solidFill>
                <a:srgbClr val="000000"/>
              </a:solidFill>
              <a:uFill>
                <a:solidFill>
                  <a:srgbClr val="FFFFFF"/>
                </a:solidFill>
              </a:uFill>
              <a:latin typeface="Calibri"/>
            </a:endParaRPr>
          </a:p>
        </p:txBody>
      </p:sp>
      <p:pic>
        <p:nvPicPr>
          <p:cNvPr id="6" name="Picture 1"/>
          <p:cNvPicPr/>
          <p:nvPr/>
        </p:nvPicPr>
        <p:blipFill>
          <a:blip r:embed="rId3"/>
          <a:stretch/>
        </p:blipFill>
        <p:spPr>
          <a:xfrm>
            <a:off x="429085" y="1410934"/>
            <a:ext cx="3778200" cy="2538360"/>
          </a:xfrm>
          <a:prstGeom prst="rect">
            <a:avLst/>
          </a:prstGeom>
          <a:ln>
            <a:noFill/>
          </a:ln>
        </p:spPr>
      </p:pic>
      <p:pic>
        <p:nvPicPr>
          <p:cNvPr id="7" name="Picture 2"/>
          <p:cNvPicPr/>
          <p:nvPr/>
        </p:nvPicPr>
        <p:blipFill>
          <a:blip r:embed="rId4"/>
          <a:stretch/>
        </p:blipFill>
        <p:spPr>
          <a:xfrm>
            <a:off x="4707325" y="1410934"/>
            <a:ext cx="3886200" cy="2560320"/>
          </a:xfrm>
          <a:prstGeom prst="rect">
            <a:avLst/>
          </a:prstGeom>
          <a:ln>
            <a:noFill/>
          </a:ln>
        </p:spPr>
      </p:pic>
      <p:pic>
        <p:nvPicPr>
          <p:cNvPr id="8" name="Picture 12"/>
          <p:cNvPicPr/>
          <p:nvPr/>
        </p:nvPicPr>
        <p:blipFill>
          <a:blip r:embed="rId5"/>
          <a:stretch/>
        </p:blipFill>
        <p:spPr>
          <a:xfrm>
            <a:off x="6201437" y="3971254"/>
            <a:ext cx="739800" cy="685800"/>
          </a:xfrm>
          <a:prstGeom prst="rect">
            <a:avLst/>
          </a:prstGeom>
          <a:ln>
            <a:noFill/>
          </a:ln>
        </p:spPr>
      </p:pic>
      <p:pic>
        <p:nvPicPr>
          <p:cNvPr id="9" name="Picture 13"/>
          <p:cNvPicPr/>
          <p:nvPr/>
        </p:nvPicPr>
        <p:blipFill>
          <a:blip r:embed="rId6"/>
          <a:stretch/>
        </p:blipFill>
        <p:spPr>
          <a:xfrm>
            <a:off x="1822962" y="3971254"/>
            <a:ext cx="652320" cy="577800"/>
          </a:xfrm>
          <a:prstGeom prst="rect">
            <a:avLst/>
          </a:prstGeom>
          <a:ln>
            <a:noFill/>
          </a:ln>
        </p:spPr>
      </p:pic>
    </p:spTree>
    <p:extLst>
      <p:ext uri="{BB962C8B-B14F-4D97-AF65-F5344CB8AC3E}">
        <p14:creationId xmlns:p14="http://schemas.microsoft.com/office/powerpoint/2010/main" xmlns="" val="111258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out" filter="wipe(down)">
                                      <p:cBhvr additive="repl">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out" filter="wipe(down)">
                                      <p:cBhvr additive="repl">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lnSpc>
                <a:spcPct val="100000"/>
              </a:lnSpc>
            </a:pPr>
            <a:r>
              <a:rPr lang="hr-HR" b="1" spc="-1" dirty="0">
                <a:solidFill>
                  <a:srgbClr val="000000"/>
                </a:solidFill>
                <a:uFill>
                  <a:solidFill>
                    <a:srgbClr val="FFFFFF"/>
                  </a:solidFill>
                </a:uFill>
              </a:rPr>
              <a:t>Princip br.1 </a:t>
            </a:r>
            <a:endParaRPr lang="x-none" sz="2800" b="1" spc="-1" dirty="0">
              <a:solidFill>
                <a:srgbClr val="000000"/>
              </a:solidFill>
              <a:uFill>
                <a:solidFill>
                  <a:srgbClr val="FFFFFF"/>
                </a:solidFill>
              </a:uFill>
            </a:endParaRPr>
          </a:p>
          <a:p>
            <a:pPr marL="0" indent="0" algn="just">
              <a:lnSpc>
                <a:spcPct val="100000"/>
              </a:lnSpc>
              <a:buNone/>
            </a:pPr>
            <a:r>
              <a:rPr lang="hr-HR" spc="-1" dirty="0">
                <a:solidFill>
                  <a:srgbClr val="000000"/>
                </a:solidFill>
                <a:uFill>
                  <a:solidFill>
                    <a:srgbClr val="FFFFFF"/>
                  </a:solidFill>
                </a:uFill>
              </a:rPr>
              <a:t> </a:t>
            </a:r>
            <a:endParaRPr lang="x-none" sz="2800" spc="-1" dirty="0">
              <a:solidFill>
                <a:srgbClr val="000000"/>
              </a:solidFill>
              <a:uFill>
                <a:solidFill>
                  <a:srgbClr val="FFFFFF"/>
                </a:solidFill>
              </a:uFill>
            </a:endParaRPr>
          </a:p>
          <a:p>
            <a:pPr algn="just">
              <a:lnSpc>
                <a:spcPct val="100000"/>
              </a:lnSpc>
            </a:pPr>
            <a:r>
              <a:rPr lang="hr-HR" spc="-1" dirty="0">
                <a:solidFill>
                  <a:srgbClr val="000000"/>
                </a:solidFill>
                <a:uFill>
                  <a:solidFill>
                    <a:srgbClr val="FFFFFF"/>
                  </a:solidFill>
                </a:uFill>
              </a:rPr>
              <a:t>Ni jedna preduzeta akcija od strane istražnih organa ne sme promeniti podatke koji se nalaze u računaru ili na nekom drugom mediju!</a:t>
            </a:r>
            <a:endParaRPr lang="x-none" sz="2800" spc="-1" dirty="0">
              <a:solidFill>
                <a:srgbClr val="000000"/>
              </a:solidFill>
              <a:uFill>
                <a:solidFill>
                  <a:srgbClr val="FFFFFF"/>
                </a:solidFill>
              </a:uFill>
            </a:endParaRPr>
          </a:p>
          <a:p>
            <a:pPr marL="0" indent="0" algn="just">
              <a:lnSpc>
                <a:spcPct val="100000"/>
              </a:lnSpc>
              <a:buNone/>
            </a:pPr>
            <a:r>
              <a:rPr lang="hr-HR" spc="-1" dirty="0">
                <a:solidFill>
                  <a:srgbClr val="000000"/>
                </a:solidFill>
                <a:uFill>
                  <a:solidFill>
                    <a:srgbClr val="FFFFFF"/>
                  </a:solidFill>
                </a:uFill>
              </a:rPr>
              <a:t> </a:t>
            </a:r>
            <a:endParaRPr lang="x-none" sz="2800" spc="-1" dirty="0">
              <a:solidFill>
                <a:srgbClr val="000000"/>
              </a:solidFill>
              <a:uFill>
                <a:solidFill>
                  <a:srgbClr val="FFFFFF"/>
                </a:solidFill>
              </a:uFill>
            </a:endParaRPr>
          </a:p>
          <a:p>
            <a:pPr algn="just">
              <a:lnSpc>
                <a:spcPct val="100000"/>
              </a:lnSpc>
            </a:pPr>
            <a:r>
              <a:rPr lang="hr-HR" spc="-1" dirty="0">
                <a:solidFill>
                  <a:srgbClr val="000000"/>
                </a:solidFill>
                <a:uFill>
                  <a:solidFill>
                    <a:srgbClr val="FFFFFF"/>
                  </a:solidFill>
                </a:uFill>
              </a:rPr>
              <a:t>Uvek kada je moguće, podatke treba kopirati </a:t>
            </a:r>
            <a:r>
              <a:rPr lang="hr-HR" spc="-1" dirty="0" smtClean="0">
                <a:solidFill>
                  <a:srgbClr val="000000"/>
                </a:solidFill>
                <a:uFill>
                  <a:solidFill>
                    <a:srgbClr val="FFFFFF"/>
                  </a:solidFill>
                </a:uFill>
              </a:rPr>
              <a:t>pa </a:t>
            </a:r>
            <a:r>
              <a:rPr lang="hr-HR" spc="-1" dirty="0">
                <a:solidFill>
                  <a:srgbClr val="000000"/>
                </a:solidFill>
                <a:uFill>
                  <a:solidFill>
                    <a:srgbClr val="FFFFFF"/>
                  </a:solidFill>
                </a:uFill>
              </a:rPr>
              <a:t>tek onda započeti sa istragom</a:t>
            </a:r>
            <a:r>
              <a:rPr lang="hr-HR" spc="-1" dirty="0">
                <a:solidFill>
                  <a:srgbClr val="000000"/>
                </a:solidFill>
                <a:uFill>
                  <a:solidFill>
                    <a:srgbClr val="FFFFFF"/>
                  </a:solidFill>
                </a:uFill>
                <a:latin typeface="Verdana"/>
              </a:rPr>
              <a:t>!</a:t>
            </a:r>
            <a:endParaRPr lang="x-none" sz="28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Tree>
    <p:extLst>
      <p:ext uri="{BB962C8B-B14F-4D97-AF65-F5344CB8AC3E}">
        <p14:creationId xmlns:p14="http://schemas.microsoft.com/office/powerpoint/2010/main" xmlns="" val="2695253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lnSpc>
                <a:spcPct val="100000"/>
              </a:lnSpc>
            </a:pPr>
            <a:r>
              <a:rPr lang="hr-HR" b="1" spc="-1" dirty="0">
                <a:solidFill>
                  <a:srgbClr val="000000"/>
                </a:solidFill>
                <a:uFill>
                  <a:solidFill>
                    <a:srgbClr val="FFFFFF"/>
                  </a:solidFill>
                </a:uFill>
              </a:rPr>
              <a:t>Princip br.2</a:t>
            </a:r>
            <a:endParaRPr lang="x-none" sz="2800" b="1" spc="-1" dirty="0">
              <a:solidFill>
                <a:srgbClr val="000000"/>
              </a:solidFill>
              <a:uFill>
                <a:solidFill>
                  <a:srgbClr val="FFFFFF"/>
                </a:solidFill>
              </a:uFill>
            </a:endParaRPr>
          </a:p>
          <a:p>
            <a:pPr marL="0" indent="0" algn="just">
              <a:lnSpc>
                <a:spcPct val="100000"/>
              </a:lnSpc>
              <a:buNone/>
            </a:pPr>
            <a:endParaRPr lang="x-none" sz="2800" spc="-1" dirty="0">
              <a:solidFill>
                <a:srgbClr val="000000"/>
              </a:solidFill>
              <a:uFill>
                <a:solidFill>
                  <a:srgbClr val="FFFFFF"/>
                </a:solidFill>
              </a:uFill>
            </a:endParaRPr>
          </a:p>
          <a:p>
            <a:pPr algn="just">
              <a:lnSpc>
                <a:spcPct val="100000"/>
              </a:lnSpc>
            </a:pPr>
            <a:r>
              <a:rPr lang="hr-HR" spc="-1" dirty="0">
                <a:solidFill>
                  <a:srgbClr val="000000"/>
                </a:solidFill>
                <a:uFill>
                  <a:solidFill>
                    <a:srgbClr val="FFFFFF"/>
                  </a:solidFill>
                </a:uFill>
              </a:rPr>
              <a:t>Samo u izuzetnim situacijama, istrage se mogu vršiti na originalnim podacima na računaru. </a:t>
            </a:r>
            <a:endParaRPr lang="x-none" sz="2800" spc="-1" dirty="0">
              <a:solidFill>
                <a:srgbClr val="000000"/>
              </a:solidFill>
              <a:uFill>
                <a:solidFill>
                  <a:srgbClr val="FFFFFF"/>
                </a:solidFill>
              </a:uFill>
            </a:endParaRPr>
          </a:p>
          <a:p>
            <a:pPr marL="0" indent="0" algn="just">
              <a:lnSpc>
                <a:spcPct val="100000"/>
              </a:lnSpc>
              <a:buNone/>
            </a:pPr>
            <a:r>
              <a:rPr lang="hr-HR" spc="-1" dirty="0">
                <a:solidFill>
                  <a:srgbClr val="000000"/>
                </a:solidFill>
                <a:uFill>
                  <a:solidFill>
                    <a:srgbClr val="FFFFFF"/>
                  </a:solidFill>
                </a:uFill>
              </a:rPr>
              <a:t> </a:t>
            </a:r>
            <a:endParaRPr lang="x-none" sz="2800" spc="-1" dirty="0">
              <a:solidFill>
                <a:srgbClr val="000000"/>
              </a:solidFill>
              <a:uFill>
                <a:solidFill>
                  <a:srgbClr val="FFFFFF"/>
                </a:solidFill>
              </a:uFill>
            </a:endParaRPr>
          </a:p>
          <a:p>
            <a:pPr algn="just">
              <a:lnSpc>
                <a:spcPct val="100000"/>
              </a:lnSpc>
            </a:pPr>
            <a:r>
              <a:rPr lang="hr-HR" spc="-1" dirty="0">
                <a:solidFill>
                  <a:srgbClr val="000000"/>
                </a:solidFill>
                <a:uFill>
                  <a:solidFill>
                    <a:srgbClr val="FFFFFF"/>
                  </a:solidFill>
                </a:uFill>
              </a:rPr>
              <a:t>Ovakve istrage može obavljati samo kompetentna  osoba, koja istovremeno može dokazati potrebu  za ovakvom istragom!</a:t>
            </a:r>
            <a:endParaRPr lang="x-none" sz="28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Tree>
    <p:extLst>
      <p:ext uri="{BB962C8B-B14F-4D97-AF65-F5344CB8AC3E}">
        <p14:creationId xmlns:p14="http://schemas.microsoft.com/office/powerpoint/2010/main" xmlns="" val="280027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lnSpc>
                <a:spcPct val="100000"/>
              </a:lnSpc>
            </a:pPr>
            <a:r>
              <a:rPr lang="hr-HR" b="1" spc="-1" dirty="0">
                <a:solidFill>
                  <a:srgbClr val="000000"/>
                </a:solidFill>
                <a:uFill>
                  <a:solidFill>
                    <a:srgbClr val="FFFFFF"/>
                  </a:solidFill>
                </a:uFill>
              </a:rPr>
              <a:t>Princip br.3</a:t>
            </a:r>
            <a:endParaRPr lang="x-none" sz="2800" b="1" spc="-1" dirty="0">
              <a:solidFill>
                <a:srgbClr val="000000"/>
              </a:solidFill>
              <a:uFill>
                <a:solidFill>
                  <a:srgbClr val="FFFFFF"/>
                </a:solidFill>
              </a:uFill>
            </a:endParaRPr>
          </a:p>
          <a:p>
            <a:pPr marL="0" indent="0" algn="just">
              <a:lnSpc>
                <a:spcPct val="100000"/>
              </a:lnSpc>
              <a:buNone/>
            </a:pPr>
            <a:endParaRPr lang="x-none" sz="2800" spc="-1" dirty="0">
              <a:solidFill>
                <a:srgbClr val="000000"/>
              </a:solidFill>
              <a:uFill>
                <a:solidFill>
                  <a:srgbClr val="FFFFFF"/>
                </a:solidFill>
              </a:uFill>
            </a:endParaRPr>
          </a:p>
          <a:p>
            <a:pPr algn="just">
              <a:lnSpc>
                <a:spcPct val="100000"/>
              </a:lnSpc>
            </a:pPr>
            <a:r>
              <a:rPr lang="hr-HR" spc="-1" dirty="0">
                <a:solidFill>
                  <a:srgbClr val="000000"/>
                </a:solidFill>
                <a:uFill>
                  <a:solidFill>
                    <a:srgbClr val="FFFFFF"/>
                  </a:solidFill>
                </a:uFill>
              </a:rPr>
              <a:t>Kompletan proces istrage mora biti jasno i precizno dokumentovan. </a:t>
            </a:r>
            <a:endParaRPr lang="x-none" sz="2800" spc="-1" dirty="0">
              <a:solidFill>
                <a:srgbClr val="000000"/>
              </a:solidFill>
              <a:uFill>
                <a:solidFill>
                  <a:srgbClr val="FFFFFF"/>
                </a:solidFill>
              </a:uFill>
            </a:endParaRPr>
          </a:p>
          <a:p>
            <a:pPr marL="0" indent="0" algn="just">
              <a:lnSpc>
                <a:spcPct val="100000"/>
              </a:lnSpc>
              <a:buNone/>
            </a:pPr>
            <a:r>
              <a:rPr lang="hr-HR" spc="-1" dirty="0">
                <a:solidFill>
                  <a:srgbClr val="000000"/>
                </a:solidFill>
                <a:uFill>
                  <a:solidFill>
                    <a:srgbClr val="FFFFFF"/>
                  </a:solidFill>
                </a:uFill>
              </a:rPr>
              <a:t> </a:t>
            </a:r>
            <a:endParaRPr lang="x-none" sz="2800" spc="-1" dirty="0">
              <a:solidFill>
                <a:srgbClr val="000000"/>
              </a:solidFill>
              <a:uFill>
                <a:solidFill>
                  <a:srgbClr val="FFFFFF"/>
                </a:solidFill>
              </a:uFill>
            </a:endParaRPr>
          </a:p>
          <a:p>
            <a:pPr algn="just">
              <a:lnSpc>
                <a:spcPct val="100000"/>
              </a:lnSpc>
            </a:pPr>
            <a:r>
              <a:rPr lang="hr-HR" spc="-1" dirty="0">
                <a:solidFill>
                  <a:srgbClr val="000000"/>
                </a:solidFill>
                <a:uFill>
                  <a:solidFill>
                    <a:srgbClr val="FFFFFF"/>
                  </a:solidFill>
                </a:uFill>
              </a:rPr>
              <a:t>Nezavisna osoba bi morala biti u  mogućnosti, u skladu sa  dokumentovanim koracima,  ponoviti ceo proces  i dobiti iste rezultate.</a:t>
            </a:r>
            <a:endParaRPr lang="x-none" sz="28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Tree>
    <p:extLst>
      <p:ext uri="{BB962C8B-B14F-4D97-AF65-F5344CB8AC3E}">
        <p14:creationId xmlns:p14="http://schemas.microsoft.com/office/powerpoint/2010/main" xmlns="" val="3455727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00000"/>
              </a:lnSpc>
            </a:pPr>
            <a:r>
              <a:rPr lang="hr-HR" b="1" spc="-1" dirty="0">
                <a:solidFill>
                  <a:srgbClr val="000000"/>
                </a:solidFill>
                <a:uFill>
                  <a:solidFill>
                    <a:srgbClr val="FFFFFF"/>
                  </a:solidFill>
                </a:uFill>
              </a:rPr>
              <a:t>Princip br.4</a:t>
            </a:r>
            <a:endParaRPr lang="x-none" sz="2800" b="1" spc="-1" dirty="0">
              <a:solidFill>
                <a:srgbClr val="000000"/>
              </a:solidFill>
              <a:uFill>
                <a:solidFill>
                  <a:srgbClr val="FFFFFF"/>
                </a:solidFill>
              </a:uFill>
            </a:endParaRPr>
          </a:p>
          <a:p>
            <a:pPr marL="0" indent="0" algn="just">
              <a:lnSpc>
                <a:spcPct val="100000"/>
              </a:lnSpc>
              <a:buNone/>
            </a:pPr>
            <a:r>
              <a:rPr lang="hr-HR" spc="-1" dirty="0">
                <a:solidFill>
                  <a:srgbClr val="000000"/>
                </a:solidFill>
                <a:uFill>
                  <a:solidFill>
                    <a:srgbClr val="FFFFFF"/>
                  </a:solidFill>
                </a:uFill>
              </a:rPr>
              <a:t> </a:t>
            </a:r>
            <a:endParaRPr lang="x-none" sz="2800" spc="-1" dirty="0">
              <a:solidFill>
                <a:srgbClr val="000000"/>
              </a:solidFill>
              <a:uFill>
                <a:solidFill>
                  <a:srgbClr val="FFFFFF"/>
                </a:solidFill>
              </a:uFill>
            </a:endParaRPr>
          </a:p>
          <a:p>
            <a:pPr algn="just">
              <a:lnSpc>
                <a:spcPct val="100000"/>
              </a:lnSpc>
            </a:pPr>
            <a:r>
              <a:rPr lang="hr-HR" spc="-1" dirty="0">
                <a:solidFill>
                  <a:srgbClr val="000000"/>
                </a:solidFill>
                <a:uFill>
                  <a:solidFill>
                    <a:srgbClr val="FFFFFF"/>
                  </a:solidFill>
                </a:uFill>
              </a:rPr>
              <a:t>Na osobi odgovornoj za sprovođenje istrage leži  kompletna odgovornost za poštovanje svih propisa vezanih za istrage kompjuterske forenzike!</a:t>
            </a:r>
            <a:endParaRPr lang="x-none" sz="28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Tree>
    <p:extLst>
      <p:ext uri="{BB962C8B-B14F-4D97-AF65-F5344CB8AC3E}">
        <p14:creationId xmlns:p14="http://schemas.microsoft.com/office/powerpoint/2010/main" xmlns="" val="4030956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064630" cy="971550"/>
          </a:xfrm>
        </p:spPr>
        <p:txBody>
          <a:bodyPr/>
          <a:lstStyle/>
          <a:p>
            <a:pPr eaLnBrk="1" hangingPunct="1">
              <a:defRPr/>
            </a:pPr>
            <a:r>
              <a:rPr lang="hr-HR" sz="2400" b="1" dirty="0" smtClean="0">
                <a:solidFill>
                  <a:srgbClr val="000000"/>
                </a:solidFill>
                <a:effectLst>
                  <a:outerShdw blurRad="38100" dist="38100" dir="2700000" algn="tl">
                    <a:srgbClr val="C0C0C0"/>
                  </a:outerShdw>
                </a:effectLst>
                <a:latin typeface="Verdana" pitchFamily="34" charset="0"/>
              </a:rPr>
              <a:t>Proces istrage</a:t>
            </a:r>
          </a:p>
        </p:txBody>
      </p:sp>
      <p:sp>
        <p:nvSpPr>
          <p:cNvPr id="44036" name="Rectangle 6"/>
          <p:cNvSpPr>
            <a:spLocks noChangeArrowheads="1"/>
          </p:cNvSpPr>
          <p:nvPr/>
        </p:nvSpPr>
        <p:spPr bwMode="auto">
          <a:xfrm>
            <a:off x="304800" y="1485901"/>
            <a:ext cx="9829800" cy="461665"/>
          </a:xfrm>
          <a:prstGeom prst="rect">
            <a:avLst/>
          </a:prstGeom>
          <a:noFill/>
          <a:ln w="9525">
            <a:noFill/>
            <a:miter lim="800000"/>
            <a:headEnd/>
            <a:tailEnd/>
          </a:ln>
        </p:spPr>
        <p:txBody>
          <a:bodyPr>
            <a:spAutoFit/>
          </a:bodyPr>
          <a:lstStyle/>
          <a:p>
            <a:pPr eaLnBrk="1" hangingPunct="1">
              <a:buFont typeface="Arial" charset="0"/>
              <a:buNone/>
            </a:pPr>
            <a:endParaRPr lang="en-US" sz="2400" b="1">
              <a:solidFill>
                <a:schemeClr val="bg1"/>
              </a:solidFill>
              <a:latin typeface="OCR A Extended" pitchFamily="50" charset="0"/>
              <a:cs typeface="Arial" charset="0"/>
            </a:endParaRPr>
          </a:p>
        </p:txBody>
      </p:sp>
      <p:sp>
        <p:nvSpPr>
          <p:cNvPr id="104454" name="Rectangle 6"/>
          <p:cNvSpPr>
            <a:spLocks noChangeArrowheads="1"/>
          </p:cNvSpPr>
          <p:nvPr/>
        </p:nvSpPr>
        <p:spPr bwMode="auto">
          <a:xfrm>
            <a:off x="323850" y="1383506"/>
            <a:ext cx="5257800" cy="971550"/>
          </a:xfrm>
          <a:prstGeom prst="rect">
            <a:avLst/>
          </a:prstGeom>
          <a:noFill/>
          <a:ln>
            <a:noFill/>
          </a:ln>
          <a:effectLst/>
          <a:extLst/>
        </p:spPr>
        <p:txBody>
          <a:bodyPr anchor="ctr"/>
          <a:lstStyle/>
          <a:p>
            <a:pPr algn="ctr" eaLnBrk="1" hangingPunct="1">
              <a:defRPr/>
            </a:pPr>
            <a:endParaRPr lang="sr-Latn-CS" sz="2800" b="1">
              <a:solidFill>
                <a:schemeClr val="bg1"/>
              </a:solidFill>
              <a:effectLst>
                <a:outerShdw blurRad="38100" dist="38100" dir="2700000" algn="tl">
                  <a:srgbClr val="DDDDDD"/>
                </a:outerShdw>
              </a:effectLst>
              <a:latin typeface="OCR A Extended" charset="0"/>
              <a:ea typeface="ＭＳ Ｐゴシック" charset="0"/>
            </a:endParaRPr>
          </a:p>
        </p:txBody>
      </p:sp>
      <p:sp>
        <p:nvSpPr>
          <p:cNvPr id="44038" name="Text Box 3"/>
          <p:cNvSpPr txBox="1">
            <a:spLocks noChangeArrowheads="1"/>
          </p:cNvSpPr>
          <p:nvPr/>
        </p:nvSpPr>
        <p:spPr bwMode="auto">
          <a:xfrm>
            <a:off x="838200" y="970221"/>
            <a:ext cx="7772400" cy="3409565"/>
          </a:xfrm>
          <a:prstGeom prst="rect">
            <a:avLst/>
          </a:prstGeom>
          <a:noFill/>
          <a:ln w="9525">
            <a:noFill/>
            <a:miter lim="800000"/>
            <a:headEnd/>
            <a:tailEnd/>
          </a:ln>
        </p:spPr>
        <p:txBody>
          <a:bodyPr/>
          <a:lstStyle/>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400" dirty="0">
                <a:solidFill>
                  <a:srgbClr val="000000"/>
                </a:solidFill>
              </a:rPr>
              <a:t>Definisanje vlastitih operativnih </a:t>
            </a:r>
            <a:r>
              <a:rPr lang="hr-HR" sz="2400" dirty="0" smtClean="0">
                <a:solidFill>
                  <a:srgbClr val="000000"/>
                </a:solidFill>
              </a:rPr>
              <a:t>postupaka</a:t>
            </a:r>
            <a:endParaRPr lang="hr-HR" sz="2400" dirty="0">
              <a:solidFill>
                <a:srgbClr val="000000"/>
              </a:solidFill>
            </a:endParaRP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400" dirty="0">
                <a:solidFill>
                  <a:srgbClr val="000000"/>
                </a:solidFill>
              </a:rPr>
              <a:t>Ocena digitalnih </a:t>
            </a:r>
            <a:r>
              <a:rPr lang="hr-HR" sz="2400" dirty="0" smtClean="0">
                <a:solidFill>
                  <a:srgbClr val="000000"/>
                </a:solidFill>
              </a:rPr>
              <a:t>dokaza</a:t>
            </a:r>
            <a:endParaRPr lang="hr-HR" sz="2400" dirty="0">
              <a:solidFill>
                <a:srgbClr val="000000"/>
              </a:solidFill>
            </a:endParaRP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400" dirty="0">
                <a:solidFill>
                  <a:srgbClr val="000000"/>
                </a:solidFill>
              </a:rPr>
              <a:t>Uzimanje digitalnih </a:t>
            </a:r>
            <a:r>
              <a:rPr lang="hr-HR" sz="2400" dirty="0" smtClean="0">
                <a:solidFill>
                  <a:srgbClr val="000000"/>
                </a:solidFill>
              </a:rPr>
              <a:t>dokaza</a:t>
            </a:r>
            <a:endParaRPr lang="hr-HR" sz="2400" dirty="0">
              <a:solidFill>
                <a:srgbClr val="000000"/>
              </a:solidFill>
            </a:endParaRP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400" dirty="0">
                <a:solidFill>
                  <a:srgbClr val="000000"/>
                </a:solidFill>
              </a:rPr>
              <a:t>Ispitivanje </a:t>
            </a:r>
            <a:r>
              <a:rPr lang="hr-HR" sz="2400" dirty="0" smtClean="0">
                <a:solidFill>
                  <a:srgbClr val="000000"/>
                </a:solidFill>
              </a:rPr>
              <a:t>dokaza</a:t>
            </a:r>
            <a:endParaRPr lang="hr-HR" sz="2400" dirty="0">
              <a:solidFill>
                <a:srgbClr val="000000"/>
              </a:solidFill>
            </a:endParaRP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400" dirty="0">
                <a:solidFill>
                  <a:srgbClr val="000000"/>
                </a:solidFill>
              </a:rPr>
              <a:t>Generisanje izvještaja</a:t>
            </a:r>
          </a:p>
        </p:txBody>
      </p:sp>
    </p:spTree>
    <p:extLst>
      <p:ext uri="{BB962C8B-B14F-4D97-AF65-F5344CB8AC3E}">
        <p14:creationId xmlns:p14="http://schemas.microsoft.com/office/powerpoint/2010/main" xmlns="" val="1874090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064630" cy="971550"/>
          </a:xfrm>
        </p:spPr>
        <p:txBody>
          <a:bodyPr/>
          <a:lstStyle/>
          <a:p>
            <a:pPr eaLnBrk="1" hangingPunct="1">
              <a:defRPr/>
            </a:pPr>
            <a:r>
              <a:rPr lang="hr-HR" sz="2400" b="1" dirty="0" smtClean="0">
                <a:solidFill>
                  <a:srgbClr val="000000"/>
                </a:solidFill>
                <a:effectLst>
                  <a:outerShdw blurRad="38100" dist="38100" dir="2700000" algn="tl">
                    <a:srgbClr val="C0C0C0"/>
                  </a:outerShdw>
                </a:effectLst>
                <a:latin typeface="Verdana" pitchFamily="34" charset="0"/>
              </a:rPr>
              <a:t>Definisanje vlastitih procedura</a:t>
            </a:r>
          </a:p>
        </p:txBody>
      </p:sp>
      <p:sp>
        <p:nvSpPr>
          <p:cNvPr id="45060" name="Rectangle 6"/>
          <p:cNvSpPr>
            <a:spLocks noChangeArrowheads="1"/>
          </p:cNvSpPr>
          <p:nvPr/>
        </p:nvSpPr>
        <p:spPr bwMode="auto">
          <a:xfrm>
            <a:off x="304800" y="1485901"/>
            <a:ext cx="9829800" cy="461665"/>
          </a:xfrm>
          <a:prstGeom prst="rect">
            <a:avLst/>
          </a:prstGeom>
          <a:noFill/>
          <a:ln w="9525">
            <a:noFill/>
            <a:miter lim="800000"/>
            <a:headEnd/>
            <a:tailEnd/>
          </a:ln>
        </p:spPr>
        <p:txBody>
          <a:bodyPr>
            <a:spAutoFit/>
          </a:bodyPr>
          <a:lstStyle/>
          <a:p>
            <a:pPr eaLnBrk="1" hangingPunct="1">
              <a:buFont typeface="Arial" charset="0"/>
              <a:buNone/>
            </a:pPr>
            <a:endParaRPr lang="en-US" sz="2400" b="1">
              <a:solidFill>
                <a:schemeClr val="bg1"/>
              </a:solidFill>
              <a:latin typeface="OCR A Extended" pitchFamily="50" charset="0"/>
              <a:cs typeface="Arial" charset="0"/>
            </a:endParaRPr>
          </a:p>
        </p:txBody>
      </p:sp>
      <p:sp>
        <p:nvSpPr>
          <p:cNvPr id="104454" name="Rectangle 6"/>
          <p:cNvSpPr>
            <a:spLocks noChangeArrowheads="1"/>
          </p:cNvSpPr>
          <p:nvPr/>
        </p:nvSpPr>
        <p:spPr bwMode="auto">
          <a:xfrm>
            <a:off x="323850" y="1383506"/>
            <a:ext cx="5257800" cy="971550"/>
          </a:xfrm>
          <a:prstGeom prst="rect">
            <a:avLst/>
          </a:prstGeom>
          <a:noFill/>
          <a:ln>
            <a:noFill/>
          </a:ln>
          <a:effectLst/>
          <a:extLst/>
        </p:spPr>
        <p:txBody>
          <a:bodyPr anchor="ctr"/>
          <a:lstStyle/>
          <a:p>
            <a:pPr algn="ctr" eaLnBrk="1" hangingPunct="1">
              <a:defRPr/>
            </a:pPr>
            <a:endParaRPr lang="sr-Latn-CS" sz="2800" b="1">
              <a:solidFill>
                <a:schemeClr val="bg1"/>
              </a:solidFill>
              <a:effectLst>
                <a:outerShdw blurRad="38100" dist="38100" dir="2700000" algn="tl">
                  <a:srgbClr val="DDDDDD"/>
                </a:outerShdw>
              </a:effectLst>
              <a:latin typeface="OCR A Extended" charset="0"/>
              <a:ea typeface="ＭＳ Ｐゴシック" charset="0"/>
            </a:endParaRPr>
          </a:p>
        </p:txBody>
      </p:sp>
      <p:sp>
        <p:nvSpPr>
          <p:cNvPr id="45062" name="Text Box 2"/>
          <p:cNvSpPr txBox="1">
            <a:spLocks noChangeArrowheads="1"/>
          </p:cNvSpPr>
          <p:nvPr/>
        </p:nvSpPr>
        <p:spPr bwMode="auto">
          <a:xfrm>
            <a:off x="838200" y="926425"/>
            <a:ext cx="7772400" cy="3600450"/>
          </a:xfrm>
          <a:prstGeom prst="rect">
            <a:avLst/>
          </a:prstGeom>
          <a:noFill/>
          <a:ln w="9525">
            <a:noFill/>
            <a:miter lim="800000"/>
            <a:headEnd/>
            <a:tailEnd/>
          </a:ln>
        </p:spPr>
        <p:txBody>
          <a:bodyPr/>
          <a:lstStyle/>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400" dirty="0">
                <a:solidFill>
                  <a:srgbClr val="000000"/>
                </a:solidFill>
              </a:rPr>
              <a:t>Cilj: uspostava efikasne </a:t>
            </a:r>
            <a:r>
              <a:rPr lang="hr-HR" sz="2400" dirty="0" smtClean="0">
                <a:solidFill>
                  <a:srgbClr val="000000"/>
                </a:solidFill>
              </a:rPr>
              <a:t>organizacije</a:t>
            </a:r>
            <a:endParaRPr lang="hr-HR" sz="2400" dirty="0">
              <a:solidFill>
                <a:srgbClr val="000000"/>
              </a:solidFill>
            </a:endParaRP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400" dirty="0">
                <a:solidFill>
                  <a:srgbClr val="000000"/>
                </a:solidFill>
              </a:rPr>
              <a:t>Postupci moraju biti definisani</a:t>
            </a:r>
          </a:p>
          <a:p>
            <a:pPr marL="758825" lvl="1" indent="-188913" eaLnBrk="1" hangingPunct="1">
              <a:spcBef>
                <a:spcPts val="500"/>
              </a:spcBef>
              <a:buClr>
                <a:srgbClr val="333333"/>
              </a:buClr>
              <a:buSzPct val="60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Upravljanje istragama</a:t>
            </a:r>
          </a:p>
          <a:p>
            <a:pPr marL="758825" lvl="1" indent="-188913" eaLnBrk="1" hangingPunct="1">
              <a:spcBef>
                <a:spcPts val="500"/>
              </a:spcBef>
              <a:buClr>
                <a:srgbClr val="333333"/>
              </a:buClr>
              <a:buSzPct val="60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Postupanje sa dokazima</a:t>
            </a:r>
          </a:p>
          <a:p>
            <a:pPr marL="758825" lvl="1" indent="-188913" eaLnBrk="1" hangingPunct="1">
              <a:spcBef>
                <a:spcPts val="500"/>
              </a:spcBef>
              <a:buClr>
                <a:srgbClr val="333333"/>
              </a:buClr>
              <a:buSzPct val="60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Definisanje tehničkih procedura</a:t>
            </a: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400" dirty="0">
                <a:solidFill>
                  <a:srgbClr val="000000"/>
                </a:solidFill>
              </a:rPr>
              <a:t>Potrebni resursi</a:t>
            </a:r>
          </a:p>
          <a:p>
            <a:pPr marL="758825" lvl="1" indent="-188913" eaLnBrk="1" hangingPunct="1">
              <a:spcBef>
                <a:spcPts val="500"/>
              </a:spcBef>
              <a:buClr>
                <a:srgbClr val="333333"/>
              </a:buClr>
              <a:buSzPct val="60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Prostor, oprema, ljudi</a:t>
            </a: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400" dirty="0">
                <a:solidFill>
                  <a:srgbClr val="000000"/>
                </a:solidFill>
              </a:rPr>
              <a:t>Kontinuirana edukacija</a:t>
            </a:r>
          </a:p>
          <a:p>
            <a:pPr marL="758825" lvl="1" indent="-188913" eaLnBrk="1" hangingPunct="1">
              <a:spcBef>
                <a:spcPts val="500"/>
              </a:spcBef>
              <a:buClr>
                <a:srgbClr val="333333"/>
              </a:buClr>
              <a:buSzPct val="60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Izuzetno brzi razvoj IKT tehnologija</a:t>
            </a:r>
          </a:p>
        </p:txBody>
      </p:sp>
    </p:spTree>
    <p:extLst>
      <p:ext uri="{BB962C8B-B14F-4D97-AF65-F5344CB8AC3E}">
        <p14:creationId xmlns:p14="http://schemas.microsoft.com/office/powerpoint/2010/main" xmlns="" val="1664752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064630" cy="971550"/>
          </a:xfrm>
        </p:spPr>
        <p:txBody>
          <a:bodyPr/>
          <a:lstStyle/>
          <a:p>
            <a:pPr eaLnBrk="1" hangingPunct="1">
              <a:defRPr/>
            </a:pPr>
            <a:r>
              <a:rPr lang="hr-HR" sz="2400" b="1" dirty="0" smtClean="0">
                <a:solidFill>
                  <a:srgbClr val="000000"/>
                </a:solidFill>
                <a:effectLst>
                  <a:outerShdw blurRad="38100" dist="38100" dir="2700000" algn="tl">
                    <a:srgbClr val="C0C0C0"/>
                  </a:outerShdw>
                </a:effectLst>
                <a:latin typeface="Verdana" pitchFamily="34" charset="0"/>
              </a:rPr>
              <a:t>Procena dokaza</a:t>
            </a:r>
          </a:p>
        </p:txBody>
      </p:sp>
      <p:sp>
        <p:nvSpPr>
          <p:cNvPr id="46084" name="Rectangle 6"/>
          <p:cNvSpPr>
            <a:spLocks noChangeArrowheads="1"/>
          </p:cNvSpPr>
          <p:nvPr/>
        </p:nvSpPr>
        <p:spPr bwMode="auto">
          <a:xfrm>
            <a:off x="304800" y="1485901"/>
            <a:ext cx="9829800" cy="461665"/>
          </a:xfrm>
          <a:prstGeom prst="rect">
            <a:avLst/>
          </a:prstGeom>
          <a:noFill/>
          <a:ln w="9525">
            <a:noFill/>
            <a:miter lim="800000"/>
            <a:headEnd/>
            <a:tailEnd/>
          </a:ln>
        </p:spPr>
        <p:txBody>
          <a:bodyPr>
            <a:spAutoFit/>
          </a:bodyPr>
          <a:lstStyle/>
          <a:p>
            <a:pPr eaLnBrk="1" hangingPunct="1">
              <a:buFont typeface="Arial" charset="0"/>
              <a:buNone/>
            </a:pPr>
            <a:endParaRPr lang="en-US" sz="2400" b="1">
              <a:solidFill>
                <a:schemeClr val="bg1"/>
              </a:solidFill>
              <a:latin typeface="OCR A Extended" pitchFamily="50" charset="0"/>
              <a:cs typeface="Arial" charset="0"/>
            </a:endParaRPr>
          </a:p>
        </p:txBody>
      </p:sp>
      <p:sp>
        <p:nvSpPr>
          <p:cNvPr id="104454" name="Rectangle 6"/>
          <p:cNvSpPr>
            <a:spLocks noChangeArrowheads="1"/>
          </p:cNvSpPr>
          <p:nvPr/>
        </p:nvSpPr>
        <p:spPr bwMode="auto">
          <a:xfrm>
            <a:off x="323850" y="1383506"/>
            <a:ext cx="5257800" cy="971550"/>
          </a:xfrm>
          <a:prstGeom prst="rect">
            <a:avLst/>
          </a:prstGeom>
          <a:noFill/>
          <a:ln>
            <a:noFill/>
          </a:ln>
          <a:effectLst/>
          <a:extLst/>
        </p:spPr>
        <p:txBody>
          <a:bodyPr anchor="ctr"/>
          <a:lstStyle/>
          <a:p>
            <a:pPr algn="ctr" eaLnBrk="1" hangingPunct="1">
              <a:defRPr/>
            </a:pPr>
            <a:endParaRPr lang="sr-Latn-CS" sz="2800" b="1">
              <a:solidFill>
                <a:schemeClr val="bg1"/>
              </a:solidFill>
              <a:effectLst>
                <a:outerShdw blurRad="38100" dist="38100" dir="2700000" algn="tl">
                  <a:srgbClr val="DDDDDD"/>
                </a:outerShdw>
              </a:effectLst>
              <a:latin typeface="OCR A Extended" charset="0"/>
              <a:ea typeface="ＭＳ Ｐゴシック" charset="0"/>
            </a:endParaRPr>
          </a:p>
        </p:txBody>
      </p:sp>
      <p:sp>
        <p:nvSpPr>
          <p:cNvPr id="46086" name="Text Box 2"/>
          <p:cNvSpPr txBox="1">
            <a:spLocks noChangeArrowheads="1"/>
          </p:cNvSpPr>
          <p:nvPr/>
        </p:nvSpPr>
        <p:spPr bwMode="auto">
          <a:xfrm>
            <a:off x="304800" y="773139"/>
            <a:ext cx="8529930" cy="3600450"/>
          </a:xfrm>
          <a:prstGeom prst="rect">
            <a:avLst/>
          </a:prstGeom>
          <a:noFill/>
          <a:ln w="9525">
            <a:noFill/>
            <a:miter lim="800000"/>
            <a:headEnd/>
            <a:tailEnd/>
          </a:ln>
        </p:spPr>
        <p:txBody>
          <a:bodyPr/>
          <a:lstStyle/>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400" dirty="0">
                <a:solidFill>
                  <a:srgbClr val="000000"/>
                </a:solidFill>
              </a:rPr>
              <a:t>Cilj: procena svih raspoloživih dokaza u vezi sa dostignućem u </a:t>
            </a:r>
            <a:r>
              <a:rPr lang="hr-HR" sz="2400" dirty="0" smtClean="0">
                <a:solidFill>
                  <a:srgbClr val="000000"/>
                </a:solidFill>
              </a:rPr>
              <a:t>istrazi</a:t>
            </a:r>
            <a:endParaRPr lang="hr-HR" sz="2400" dirty="0">
              <a:solidFill>
                <a:srgbClr val="000000"/>
              </a:solidFill>
            </a:endParaRP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Druge istrage: DNA, otisci prstiju…</a:t>
            </a: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Uključivanje ISP, javnih email servisa…</a:t>
            </a: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Periferni uređaji</a:t>
            </a: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Nužne kompetencije za sprovođenje istrage</a:t>
            </a:r>
          </a:p>
          <a:p>
            <a:pPr marL="758825" lvl="1" indent="-188913" eaLnBrk="1" hangingPunct="1">
              <a:spcBef>
                <a:spcPts val="500"/>
              </a:spcBef>
              <a:buClr>
                <a:srgbClr val="333333"/>
              </a:buClr>
              <a:buSzPct val="60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Šifriranje, steganografija …</a:t>
            </a:r>
          </a:p>
          <a:p>
            <a:pPr marL="758825" lvl="1" indent="-188913" eaLnBrk="1" hangingPunct="1">
              <a:spcBef>
                <a:spcPts val="500"/>
              </a:spcBef>
              <a:buClr>
                <a:srgbClr val="333333"/>
              </a:buClr>
              <a:buSzPct val="60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Spoljni  konsultanti ???</a:t>
            </a: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Gde obavljati istragu</a:t>
            </a:r>
          </a:p>
          <a:p>
            <a:pPr marL="758825" lvl="1" indent="-188913" eaLnBrk="1" hangingPunct="1">
              <a:spcBef>
                <a:spcPts val="500"/>
              </a:spcBef>
              <a:buClr>
                <a:srgbClr val="333333"/>
              </a:buClr>
              <a:buSzPct val="60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rPr>
              <a:t>Na licu mesta ili u laboratoriji</a:t>
            </a:r>
          </a:p>
        </p:txBody>
      </p:sp>
    </p:spTree>
    <p:extLst>
      <p:ext uri="{BB962C8B-B14F-4D97-AF65-F5344CB8AC3E}">
        <p14:creationId xmlns:p14="http://schemas.microsoft.com/office/powerpoint/2010/main" xmlns="" val="2434571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144000" cy="971550"/>
          </a:xfrm>
        </p:spPr>
        <p:txBody>
          <a:bodyPr/>
          <a:lstStyle/>
          <a:p>
            <a:pPr eaLnBrk="1" hangingPunct="1">
              <a:defRPr/>
            </a:pPr>
            <a:r>
              <a:rPr lang="hr-HR" sz="2400" b="1" dirty="0" smtClean="0">
                <a:solidFill>
                  <a:srgbClr val="000000"/>
                </a:solidFill>
                <a:effectLst>
                  <a:outerShdw blurRad="38100" dist="38100" dir="2700000" algn="tl">
                    <a:srgbClr val="C0C0C0"/>
                  </a:outerShdw>
                </a:effectLst>
                <a:latin typeface="Verdana" pitchFamily="34" charset="0"/>
              </a:rPr>
              <a:t>Izuzimanje dokaza</a:t>
            </a:r>
          </a:p>
        </p:txBody>
      </p:sp>
      <p:sp>
        <p:nvSpPr>
          <p:cNvPr id="47108" name="Rectangle 6"/>
          <p:cNvSpPr>
            <a:spLocks noChangeArrowheads="1"/>
          </p:cNvSpPr>
          <p:nvPr/>
        </p:nvSpPr>
        <p:spPr bwMode="auto">
          <a:xfrm>
            <a:off x="304800" y="1485901"/>
            <a:ext cx="9829800" cy="461665"/>
          </a:xfrm>
          <a:prstGeom prst="rect">
            <a:avLst/>
          </a:prstGeom>
          <a:noFill/>
          <a:ln w="9525">
            <a:noFill/>
            <a:miter lim="800000"/>
            <a:headEnd/>
            <a:tailEnd/>
          </a:ln>
        </p:spPr>
        <p:txBody>
          <a:bodyPr>
            <a:spAutoFit/>
          </a:bodyPr>
          <a:lstStyle/>
          <a:p>
            <a:pPr eaLnBrk="1" hangingPunct="1">
              <a:buFont typeface="Arial" charset="0"/>
              <a:buNone/>
            </a:pPr>
            <a:endParaRPr lang="en-US" sz="2400" b="1">
              <a:solidFill>
                <a:schemeClr val="bg1"/>
              </a:solidFill>
              <a:latin typeface="OCR A Extended" pitchFamily="50" charset="0"/>
              <a:cs typeface="Arial" charset="0"/>
            </a:endParaRPr>
          </a:p>
        </p:txBody>
      </p:sp>
      <p:sp>
        <p:nvSpPr>
          <p:cNvPr id="104454" name="Rectangle 6"/>
          <p:cNvSpPr>
            <a:spLocks noChangeArrowheads="1"/>
          </p:cNvSpPr>
          <p:nvPr/>
        </p:nvSpPr>
        <p:spPr bwMode="auto">
          <a:xfrm>
            <a:off x="323850" y="1383506"/>
            <a:ext cx="5257800" cy="971550"/>
          </a:xfrm>
          <a:prstGeom prst="rect">
            <a:avLst/>
          </a:prstGeom>
          <a:noFill/>
          <a:ln>
            <a:noFill/>
          </a:ln>
          <a:effectLst/>
          <a:extLst/>
        </p:spPr>
        <p:txBody>
          <a:bodyPr anchor="ctr"/>
          <a:lstStyle/>
          <a:p>
            <a:pPr algn="ctr" eaLnBrk="1" hangingPunct="1">
              <a:defRPr/>
            </a:pPr>
            <a:endParaRPr lang="sr-Latn-CS" sz="2800" b="1">
              <a:solidFill>
                <a:schemeClr val="bg1"/>
              </a:solidFill>
              <a:effectLst>
                <a:outerShdw blurRad="38100" dist="38100" dir="2700000" algn="tl">
                  <a:srgbClr val="DDDDDD"/>
                </a:outerShdw>
              </a:effectLst>
              <a:latin typeface="OCR A Extended" charset="0"/>
              <a:ea typeface="ＭＳ Ｐゴシック" charset="0"/>
            </a:endParaRPr>
          </a:p>
        </p:txBody>
      </p:sp>
      <p:sp>
        <p:nvSpPr>
          <p:cNvPr id="47110" name="Text Box 2"/>
          <p:cNvSpPr txBox="1">
            <a:spLocks noChangeArrowheads="1"/>
          </p:cNvSpPr>
          <p:nvPr/>
        </p:nvSpPr>
        <p:spPr bwMode="auto">
          <a:xfrm>
            <a:off x="838201" y="1035915"/>
            <a:ext cx="8054975" cy="3600450"/>
          </a:xfrm>
          <a:prstGeom prst="rect">
            <a:avLst/>
          </a:prstGeom>
          <a:noFill/>
          <a:ln w="9525">
            <a:noFill/>
            <a:miter lim="800000"/>
            <a:headEnd/>
            <a:tailEnd/>
          </a:ln>
        </p:spPr>
        <p:txBody>
          <a:bodyPr/>
          <a:lstStyle/>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dirty="0">
                <a:solidFill>
                  <a:srgbClr val="000000"/>
                </a:solidFill>
              </a:rPr>
              <a:t>Cilj: izuzeti dokaze uz očuvanje originala</a:t>
            </a: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dirty="0">
                <a:solidFill>
                  <a:srgbClr val="000000"/>
                </a:solidFill>
              </a:rPr>
              <a:t>Digitalni dokazi – vrlo osetljivi</a:t>
            </a: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dirty="0">
                <a:solidFill>
                  <a:srgbClr val="000000"/>
                </a:solidFill>
              </a:rPr>
              <a:t>Paziti na uticaj okoline (EMZ, temp i sl.</a:t>
            </a:r>
            <a:r>
              <a:rPr lang="hr-HR" dirty="0" smtClean="0">
                <a:solidFill>
                  <a:srgbClr val="000000"/>
                </a:solidFill>
              </a:rPr>
              <a:t>)</a:t>
            </a:r>
            <a:endParaRPr lang="hr-HR" dirty="0">
              <a:solidFill>
                <a:srgbClr val="000000"/>
              </a:solidFill>
            </a:endParaRP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dirty="0">
                <a:solidFill>
                  <a:srgbClr val="000000"/>
                </a:solidFill>
              </a:rPr>
              <a:t>Dokumentovati HW i SW konfiguraciju</a:t>
            </a: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dirty="0">
                <a:solidFill>
                  <a:srgbClr val="000000"/>
                </a:solidFill>
              </a:rPr>
              <a:t>Definisati sve uređaje za skladištenje podataka</a:t>
            </a: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dirty="0">
                <a:solidFill>
                  <a:srgbClr val="000000"/>
                </a:solidFill>
              </a:rPr>
              <a:t>Dokumentovati</a:t>
            </a:r>
          </a:p>
          <a:p>
            <a:pPr marL="758825" lvl="1" indent="-188913" eaLnBrk="1" hangingPunct="1">
              <a:spcBef>
                <a:spcPts val="500"/>
              </a:spcBef>
              <a:buClr>
                <a:srgbClr val="333333"/>
              </a:buClr>
              <a:buSzPct val="60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dirty="0">
                <a:solidFill>
                  <a:srgbClr val="000000"/>
                </a:solidFill>
              </a:rPr>
              <a:t>BIOS </a:t>
            </a:r>
          </a:p>
          <a:p>
            <a:pPr marL="758825" lvl="1" indent="-188913" eaLnBrk="1" hangingPunct="1">
              <a:spcBef>
                <a:spcPts val="500"/>
              </a:spcBef>
              <a:buClr>
                <a:srgbClr val="333333"/>
              </a:buClr>
              <a:buSzPct val="60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dirty="0">
                <a:solidFill>
                  <a:srgbClr val="000000"/>
                </a:solidFill>
              </a:rPr>
              <a:t>Datum i vreme</a:t>
            </a:r>
          </a:p>
          <a:p>
            <a:pPr marL="457200" indent="-457200" eaLnBrk="1" hangingPunct="1">
              <a:spcBef>
                <a:spcPts val="600"/>
              </a:spcBef>
              <a:buClr>
                <a:srgbClr val="00264C"/>
              </a:buClr>
              <a:buSzPct val="75000"/>
              <a:buFont typeface="OCR A Extended" pitchFamily="50" charset="0"/>
              <a:buAutoNum type="arabicPeriod"/>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dirty="0">
                <a:solidFill>
                  <a:srgbClr val="000000"/>
                </a:solidFill>
              </a:rPr>
              <a:t>Ako je moguće izvaditi disk</a:t>
            </a:r>
          </a:p>
          <a:p>
            <a:pPr marL="758825" lvl="1" indent="-188913" eaLnBrk="1" hangingPunct="1">
              <a:spcBef>
                <a:spcPts val="500"/>
              </a:spcBef>
              <a:buClr>
                <a:srgbClr val="333333"/>
              </a:buClr>
              <a:buSzPct val="60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dirty="0">
                <a:solidFill>
                  <a:srgbClr val="000000"/>
                </a:solidFill>
              </a:rPr>
              <a:t>RAID, laptop, u zavisnosti do HW</a:t>
            </a:r>
            <a:r>
              <a:rPr lang="hr-HR" dirty="0" smtClean="0">
                <a:solidFill>
                  <a:srgbClr val="000000"/>
                </a:solidFill>
              </a:rPr>
              <a:t>,.......</a:t>
            </a:r>
            <a:endParaRPr lang="hr-HR" dirty="0">
              <a:solidFill>
                <a:srgbClr val="000000"/>
              </a:solidFill>
            </a:endParaRPr>
          </a:p>
        </p:txBody>
      </p:sp>
    </p:spTree>
    <p:extLst>
      <p:ext uri="{BB962C8B-B14F-4D97-AF65-F5344CB8AC3E}">
        <p14:creationId xmlns:p14="http://schemas.microsoft.com/office/powerpoint/2010/main" xmlns="" val="2443492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3465681" cy="3049829"/>
          </a:xfrm>
        </p:spPr>
        <p:txBody>
          <a:bodyPr>
            <a:normAutofit fontScale="62500" lnSpcReduction="20000"/>
          </a:bodyPr>
          <a:lstStyle/>
          <a:p>
            <a:pPr algn="just">
              <a:lnSpc>
                <a:spcPct val="100000"/>
              </a:lnSpc>
            </a:pPr>
            <a:r>
              <a:rPr lang="hr-HR" b="1" spc="-1" dirty="0">
                <a:solidFill>
                  <a:srgbClr val="000000"/>
                </a:solidFill>
                <a:uFill>
                  <a:solidFill>
                    <a:srgbClr val="FFFFFF"/>
                  </a:solidFill>
                </a:uFill>
              </a:rPr>
              <a:t>Koriste se različiti forenzički alati kao što su: </a:t>
            </a:r>
            <a:endParaRPr lang="sr-Latn-CS" sz="2800" spc="-1" dirty="0">
              <a:solidFill>
                <a:srgbClr val="000000"/>
              </a:solidFill>
              <a:uFill>
                <a:solidFill>
                  <a:srgbClr val="FFFFFF"/>
                </a:solidFill>
              </a:uFill>
            </a:endParaRPr>
          </a:p>
          <a:p>
            <a:pPr marL="0" indent="0" algn="just">
              <a:lnSpc>
                <a:spcPct val="100000"/>
              </a:lnSpc>
              <a:buNone/>
            </a:pPr>
            <a:r>
              <a:rPr lang="hr-HR" b="1" spc="-1" dirty="0" smtClean="0">
                <a:solidFill>
                  <a:srgbClr val="000000"/>
                </a:solidFill>
                <a:uFill>
                  <a:solidFill>
                    <a:srgbClr val="FFFFFF"/>
                  </a:solidFill>
                </a:uFill>
              </a:rPr>
              <a:t> </a:t>
            </a:r>
            <a:endParaRPr lang="x-none" sz="2800" spc="-1" dirty="0">
              <a:solidFill>
                <a:srgbClr val="000000"/>
              </a:solidFill>
              <a:uFill>
                <a:solidFill>
                  <a:srgbClr val="FFFFFF"/>
                </a:solidFill>
              </a:uFill>
            </a:endParaRPr>
          </a:p>
          <a:p>
            <a:pPr algn="just">
              <a:lnSpc>
                <a:spcPct val="100000"/>
              </a:lnSpc>
            </a:pPr>
            <a:r>
              <a:rPr lang="hr-HR" b="1" spc="-1" dirty="0">
                <a:solidFill>
                  <a:srgbClr val="000000"/>
                </a:solidFill>
                <a:uFill>
                  <a:solidFill>
                    <a:srgbClr val="FFFFFF"/>
                  </a:solidFill>
                </a:uFill>
              </a:rPr>
              <a:t>EnCase</a:t>
            </a:r>
            <a:endParaRPr lang="x-none" sz="2800" spc="-1" dirty="0">
              <a:solidFill>
                <a:srgbClr val="000000"/>
              </a:solidFill>
              <a:uFill>
                <a:solidFill>
                  <a:srgbClr val="FFFFFF"/>
                </a:solidFill>
              </a:uFill>
            </a:endParaRPr>
          </a:p>
          <a:p>
            <a:pPr algn="just">
              <a:lnSpc>
                <a:spcPct val="100000"/>
              </a:lnSpc>
            </a:pPr>
            <a:r>
              <a:rPr lang="hr-HR" b="1" spc="-1" dirty="0">
                <a:solidFill>
                  <a:srgbClr val="000000"/>
                </a:solidFill>
                <a:uFill>
                  <a:solidFill>
                    <a:srgbClr val="FFFFFF"/>
                  </a:solidFill>
                </a:uFill>
              </a:rPr>
              <a:t>FTK</a:t>
            </a:r>
            <a:endParaRPr lang="x-none" sz="2800" spc="-1" dirty="0">
              <a:solidFill>
                <a:srgbClr val="000000"/>
              </a:solidFill>
              <a:uFill>
                <a:solidFill>
                  <a:srgbClr val="FFFFFF"/>
                </a:solidFill>
              </a:uFill>
            </a:endParaRPr>
          </a:p>
          <a:p>
            <a:pPr algn="just">
              <a:lnSpc>
                <a:spcPct val="100000"/>
              </a:lnSpc>
            </a:pPr>
            <a:r>
              <a:rPr lang="hr-HR" b="1" spc="-1" dirty="0">
                <a:solidFill>
                  <a:srgbClr val="000000"/>
                </a:solidFill>
                <a:uFill>
                  <a:solidFill>
                    <a:srgbClr val="FFFFFF"/>
                  </a:solidFill>
                </a:uFill>
              </a:rPr>
              <a:t>Kali linux </a:t>
            </a:r>
            <a:endParaRPr lang="x-none" sz="2800" spc="-1" dirty="0">
              <a:solidFill>
                <a:srgbClr val="000000"/>
              </a:solidFill>
              <a:uFill>
                <a:solidFill>
                  <a:srgbClr val="FFFFFF"/>
                </a:solidFill>
              </a:uFill>
            </a:endParaRPr>
          </a:p>
          <a:p>
            <a:pPr algn="just">
              <a:lnSpc>
                <a:spcPct val="100000"/>
              </a:lnSpc>
            </a:pPr>
            <a:r>
              <a:rPr lang="hr-HR" b="1" spc="-1" dirty="0">
                <a:solidFill>
                  <a:srgbClr val="000000"/>
                </a:solidFill>
                <a:uFill>
                  <a:solidFill>
                    <a:srgbClr val="FFFFFF"/>
                  </a:solidFill>
                </a:uFill>
              </a:rPr>
              <a:t>Caine</a:t>
            </a:r>
            <a:endParaRPr lang="x-none" sz="2800" spc="-1" dirty="0">
              <a:solidFill>
                <a:srgbClr val="000000"/>
              </a:solidFill>
              <a:uFill>
                <a:solidFill>
                  <a:srgbClr val="FFFFFF"/>
                </a:solidFill>
              </a:uFill>
            </a:endParaRPr>
          </a:p>
          <a:p>
            <a:pPr algn="just">
              <a:lnSpc>
                <a:spcPct val="100000"/>
              </a:lnSpc>
            </a:pPr>
            <a:r>
              <a:rPr lang="hr-HR" b="1" spc="-1" dirty="0">
                <a:solidFill>
                  <a:srgbClr val="000000"/>
                </a:solidFill>
                <a:uFill>
                  <a:solidFill>
                    <a:srgbClr val="FFFFFF"/>
                  </a:solidFill>
                </a:uFill>
              </a:rPr>
              <a:t>Autopsy</a:t>
            </a:r>
            <a:endParaRPr lang="x-none" sz="2800" spc="-1" dirty="0">
              <a:solidFill>
                <a:srgbClr val="000000"/>
              </a:solidFill>
              <a:uFill>
                <a:solidFill>
                  <a:srgbClr val="FFFFFF"/>
                </a:solidFill>
              </a:uFill>
            </a:endParaRPr>
          </a:p>
          <a:p>
            <a:pPr algn="just">
              <a:lnSpc>
                <a:spcPct val="100000"/>
              </a:lnSpc>
            </a:pPr>
            <a:r>
              <a:rPr lang="hr-HR" b="1" spc="-1" dirty="0">
                <a:solidFill>
                  <a:srgbClr val="000000"/>
                </a:solidFill>
                <a:uFill>
                  <a:solidFill>
                    <a:srgbClr val="FFFFFF"/>
                  </a:solidFill>
                </a:uFill>
              </a:rPr>
              <a:t>...</a:t>
            </a:r>
            <a:endParaRPr lang="x-none" sz="28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Tree>
    <p:extLst>
      <p:ext uri="{BB962C8B-B14F-4D97-AF65-F5344CB8AC3E}">
        <p14:creationId xmlns:p14="http://schemas.microsoft.com/office/powerpoint/2010/main" xmlns="" val="1357641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just">
              <a:buNone/>
            </a:pPr>
            <a:endParaRPr lang="x-none" sz="2400" spc="-1" dirty="0">
              <a:solidFill>
                <a:srgbClr val="000000"/>
              </a:solidFill>
              <a:uFill>
                <a:solidFill>
                  <a:srgbClr val="FFFFFF"/>
                </a:solidFill>
              </a:uFill>
            </a:endParaRPr>
          </a:p>
          <a:p>
            <a:pPr algn="just"/>
            <a:r>
              <a:rPr lang="x-none" spc="-1" dirty="0">
                <a:solidFill>
                  <a:srgbClr val="000000"/>
                </a:solidFill>
                <a:uFill>
                  <a:solidFill>
                    <a:srgbClr val="FFFFFF"/>
                  </a:solidFill>
                </a:uFill>
              </a:rPr>
              <a:t>Digitalna forenzika računarskog sistema razlikuje se od procesa oporavka podataka. </a:t>
            </a:r>
            <a:endParaRPr lang="x-none" sz="2400" spc="-1" dirty="0">
              <a:solidFill>
                <a:srgbClr val="000000"/>
              </a:solidFill>
              <a:uFill>
                <a:solidFill>
                  <a:srgbClr val="FFFFFF"/>
                </a:solidFill>
              </a:uFill>
            </a:endParaRPr>
          </a:p>
          <a:p>
            <a:pPr algn="just"/>
            <a:r>
              <a:rPr lang="x-none" spc="-1" dirty="0">
                <a:solidFill>
                  <a:srgbClr val="000000"/>
                </a:solidFill>
                <a:uFill>
                  <a:solidFill>
                    <a:srgbClr val="FFFFFF"/>
                  </a:solidFill>
                </a:uFill>
              </a:rPr>
              <a:t> </a:t>
            </a:r>
            <a:endParaRPr lang="x-none" sz="2400" spc="-1" dirty="0">
              <a:solidFill>
                <a:srgbClr val="000000"/>
              </a:solidFill>
              <a:uFill>
                <a:solidFill>
                  <a:srgbClr val="FFFFFF"/>
                </a:solidFill>
              </a:uFill>
            </a:endParaRPr>
          </a:p>
          <a:p>
            <a:pPr algn="just"/>
            <a:r>
              <a:rPr lang="x-none" spc="-1" dirty="0">
                <a:solidFill>
                  <a:srgbClr val="000000"/>
                </a:solidFill>
                <a:uFill>
                  <a:solidFill>
                    <a:srgbClr val="FFFFFF"/>
                  </a:solidFill>
                </a:uFill>
              </a:rPr>
              <a:t>Digitalna forenzika oporavlja podatke, koje je korisnik namerno sakrio ili izbrisao, sa ciljem da obezbedi validnost oporavljenih podataka za dokaze pred sudom. </a:t>
            </a:r>
            <a:endParaRPr lang="x-none" sz="2400" spc="-1" dirty="0">
              <a:solidFill>
                <a:srgbClr val="000000"/>
              </a:solidFill>
              <a:uFill>
                <a:solidFill>
                  <a:srgbClr val="FFFFFF"/>
                </a:solidFill>
              </a:uFill>
            </a:endParaRPr>
          </a:p>
          <a:p>
            <a:pPr algn="just"/>
            <a:r>
              <a:rPr lang="x-none" spc="-1" dirty="0">
                <a:solidFill>
                  <a:srgbClr val="000000"/>
                </a:solidFill>
                <a:uFill>
                  <a:solidFill>
                    <a:srgbClr val="FFFFFF"/>
                  </a:solidFill>
                </a:uFill>
              </a:rPr>
              <a:t> </a:t>
            </a:r>
            <a:endParaRPr lang="x-none" sz="2400" spc="-1" dirty="0">
              <a:solidFill>
                <a:srgbClr val="000000"/>
              </a:solidFill>
              <a:uFill>
                <a:solidFill>
                  <a:srgbClr val="FFFFFF"/>
                </a:solidFill>
              </a:uFill>
            </a:endParaRPr>
          </a:p>
          <a:p>
            <a:pPr algn="just"/>
            <a:r>
              <a:rPr lang="x-none" spc="-1" dirty="0">
                <a:solidFill>
                  <a:srgbClr val="000000"/>
                </a:solidFill>
                <a:uFill>
                  <a:solidFill>
                    <a:srgbClr val="FFFFFF"/>
                  </a:solidFill>
                </a:uFill>
              </a:rPr>
              <a:t>Forenzičari ispituju hard diskove i sve druge sekundarne medije za skladištenje i iz obimnih digitalnih podataka </a:t>
            </a:r>
            <a:r>
              <a:rPr lang="x-none" spc="-1" dirty="0" smtClean="0">
                <a:solidFill>
                  <a:srgbClr val="000000"/>
                </a:solidFill>
                <a:uFill>
                  <a:solidFill>
                    <a:srgbClr val="FFFFFF"/>
                  </a:solidFill>
                </a:uFill>
              </a:rPr>
              <a:t>izvlač</a:t>
            </a:r>
            <a:r>
              <a:rPr lang="sr-Latn-CS" spc="-1" dirty="0" smtClean="0">
                <a:solidFill>
                  <a:srgbClr val="000000"/>
                </a:solidFill>
                <a:uFill>
                  <a:solidFill>
                    <a:srgbClr val="FFFFFF"/>
                  </a:solidFill>
                </a:uFill>
              </a:rPr>
              <a:t>e</a:t>
            </a:r>
            <a:r>
              <a:rPr lang="x-none" spc="-1" dirty="0" smtClean="0">
                <a:solidFill>
                  <a:srgbClr val="000000"/>
                </a:solidFill>
                <a:uFill>
                  <a:solidFill>
                    <a:srgbClr val="FFFFFF"/>
                  </a:solidFill>
                </a:uFill>
              </a:rPr>
              <a:t> </a:t>
            </a:r>
            <a:r>
              <a:rPr lang="x-none" spc="-1" dirty="0">
                <a:solidFill>
                  <a:srgbClr val="000000"/>
                </a:solidFill>
                <a:uFill>
                  <a:solidFill>
                    <a:srgbClr val="FFFFFF"/>
                  </a:solidFill>
                </a:uFill>
              </a:rPr>
              <a:t>relevantne i održive dokaze. </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Tree>
    <p:extLst>
      <p:ext uri="{BB962C8B-B14F-4D97-AF65-F5344CB8AC3E}">
        <p14:creationId xmlns:p14="http://schemas.microsoft.com/office/powerpoint/2010/main" xmlns="" val="1800193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1"/>
          <p:cNvPicPr>
            <a:picLocks noGrp="1"/>
          </p:cNvPicPr>
          <p:nvPr>
            <p:ph idx="1"/>
          </p:nvPr>
        </p:nvPicPr>
        <p:blipFill>
          <a:blip r:embed="rId3"/>
          <a:srcRect l="-49223" r="-49223"/>
          <a:stretch/>
        </p:blipFill>
        <p:spPr>
          <a:prstGeom prst="rect">
            <a:avLst/>
          </a:prstGeom>
          <a:ln w="9360">
            <a:solidFill>
              <a:srgbClr val="000000"/>
            </a:solidFill>
            <a:miter/>
          </a:ln>
        </p:spPr>
      </p:pic>
    </p:spTree>
    <p:extLst>
      <p:ext uri="{BB962C8B-B14F-4D97-AF65-F5344CB8AC3E}">
        <p14:creationId xmlns:p14="http://schemas.microsoft.com/office/powerpoint/2010/main" xmlns="" val="1757616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sp>
        <p:nvSpPr>
          <p:cNvPr id="6" name="CustomShape 4"/>
          <p:cNvSpPr>
            <a:spLocks noGrp="1"/>
          </p:cNvSpPr>
          <p:nvPr>
            <p:ph idx="1"/>
          </p:nvPr>
        </p:nvSpPr>
        <p:spPr>
          <a:prstGeom prst="rect">
            <a:avLst/>
          </a:prstGeom>
          <a:blipFill>
            <a:blip r:embed="rId3"/>
            <a:stretch>
              <a:fillRect/>
            </a:stretch>
          </a:blipFill>
          <a:ln w="936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r>
              <a:rPr lang="hr-HR" sz="1800" b="0" strike="noStrike" spc="-1">
                <a:solidFill>
                  <a:srgbClr val="FF0000"/>
                </a:solidFill>
                <a:uFill>
                  <a:solidFill>
                    <a:srgbClr val="FFFFFF"/>
                  </a:solidFill>
                </a:uFill>
                <a:latin typeface="Calibri"/>
              </a:rPr>
              <a:t>kliknuti na open</a:t>
            </a:r>
            <a:endParaRPr lang="x-none" sz="1800" b="0" strike="noStrike" spc="-1">
              <a:solidFill>
                <a:srgbClr val="000000"/>
              </a:solidFill>
              <a:uFill>
                <a:solidFill>
                  <a:srgbClr val="FFFFFF"/>
                </a:solidFill>
              </a:uFill>
              <a:latin typeface="Calibri"/>
            </a:endParaRPr>
          </a:p>
        </p:txBody>
      </p:sp>
      <p:sp>
        <p:nvSpPr>
          <p:cNvPr id="7" name="Line 5"/>
          <p:cNvSpPr/>
          <p:nvPr/>
        </p:nvSpPr>
        <p:spPr>
          <a:xfrm flipH="1" flipV="1">
            <a:off x="899639" y="1814400"/>
            <a:ext cx="2709277" cy="1053683"/>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xmlns="" val="1473539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1"/>
          <p:cNvPicPr>
            <a:picLocks noGrp="1"/>
          </p:cNvPicPr>
          <p:nvPr>
            <p:ph idx="1"/>
          </p:nvPr>
        </p:nvPicPr>
        <p:blipFill>
          <a:blip r:embed="rId3"/>
          <a:srcRect l="-46976" r="-46976"/>
          <a:stretch/>
        </p:blipFill>
        <p:spPr>
          <a:prstGeom prst="rect">
            <a:avLst/>
          </a:prstGeom>
          <a:ln>
            <a:noFill/>
          </a:ln>
        </p:spPr>
      </p:pic>
      <p:sp>
        <p:nvSpPr>
          <p:cNvPr id="6" name="Line 4"/>
          <p:cNvSpPr/>
          <p:nvPr/>
        </p:nvSpPr>
        <p:spPr>
          <a:xfrm flipH="1" flipV="1">
            <a:off x="4416085" y="2388880"/>
            <a:ext cx="2844081" cy="1474037"/>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7" name="CustomShape 5"/>
          <p:cNvSpPr/>
          <p:nvPr/>
        </p:nvSpPr>
        <p:spPr>
          <a:xfrm>
            <a:off x="5273290" y="3748716"/>
            <a:ext cx="331632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hr-HR" sz="2400" b="0" strike="noStrike" spc="-1" dirty="0">
                <a:solidFill>
                  <a:srgbClr val="FF0000"/>
                </a:solidFill>
                <a:uFill>
                  <a:solidFill>
                    <a:srgbClr val="FFFFFF"/>
                  </a:solidFill>
                </a:uFill>
                <a:latin typeface="Times New Roman"/>
                <a:ea typeface="MS PGothic"/>
              </a:rPr>
              <a:t>Odaberite datoteku dokaza</a:t>
            </a:r>
            <a:endParaRPr lang="x-non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xmlns="" val="1933667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1"/>
          <p:cNvPicPr>
            <a:picLocks noGrp="1"/>
          </p:cNvPicPr>
          <p:nvPr>
            <p:ph idx="1"/>
          </p:nvPr>
        </p:nvPicPr>
        <p:blipFill>
          <a:blip r:embed="rId3"/>
          <a:srcRect l="-46976" r="-46976"/>
          <a:stretch/>
        </p:blipFill>
        <p:spPr>
          <a:prstGeom prst="rect">
            <a:avLst/>
          </a:prstGeom>
          <a:ln w="9360">
            <a:solidFill>
              <a:srgbClr val="000000"/>
            </a:solidFill>
            <a:round/>
          </a:ln>
        </p:spPr>
      </p:pic>
      <p:sp>
        <p:nvSpPr>
          <p:cNvPr id="7" name="CustomShape 4"/>
          <p:cNvSpPr/>
          <p:nvPr/>
        </p:nvSpPr>
        <p:spPr>
          <a:xfrm>
            <a:off x="4102467" y="3817238"/>
            <a:ext cx="3316320" cy="455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hr-HR" sz="2400" b="0" strike="noStrike" spc="-1" dirty="0">
                <a:solidFill>
                  <a:srgbClr val="FF0000"/>
                </a:solidFill>
                <a:uFill>
                  <a:solidFill>
                    <a:srgbClr val="FFFFFF"/>
                  </a:solidFill>
                </a:uFill>
                <a:latin typeface="Times New Roman"/>
                <a:ea typeface="MS PGothic"/>
              </a:rPr>
              <a:t>Datoteka je učitana i spremna za rad</a:t>
            </a:r>
            <a:endParaRPr lang="x-non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xmlns="" val="23560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2"/>
          <p:cNvPicPr>
            <a:picLocks noGrp="1"/>
          </p:cNvPicPr>
          <p:nvPr>
            <p:ph idx="1"/>
          </p:nvPr>
        </p:nvPicPr>
        <p:blipFill>
          <a:blip r:embed="rId3"/>
          <a:srcRect t="12242" b="12242"/>
          <a:stretch/>
        </p:blipFill>
        <p:spPr>
          <a:prstGeom prst="rect">
            <a:avLst/>
          </a:prstGeom>
          <a:ln w="9360">
            <a:solidFill>
              <a:srgbClr val="000000"/>
            </a:solidFill>
            <a:miter/>
          </a:ln>
        </p:spPr>
      </p:pic>
    </p:spTree>
    <p:extLst>
      <p:ext uri="{BB962C8B-B14F-4D97-AF65-F5344CB8AC3E}">
        <p14:creationId xmlns:p14="http://schemas.microsoft.com/office/powerpoint/2010/main" xmlns="" val="3573235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2"/>
          <p:cNvPicPr>
            <a:picLocks noGrp="1"/>
          </p:cNvPicPr>
          <p:nvPr>
            <p:ph idx="1"/>
          </p:nvPr>
        </p:nvPicPr>
        <p:blipFill>
          <a:blip r:embed="rId3"/>
          <a:srcRect l="-18716" r="-18716"/>
          <a:stretch/>
        </p:blipFill>
        <p:spPr>
          <a:prstGeom prst="rect">
            <a:avLst/>
          </a:prstGeom>
          <a:ln w="9360">
            <a:solidFill>
              <a:srgbClr val="000000"/>
            </a:solidFill>
            <a:miter/>
          </a:ln>
        </p:spPr>
      </p:pic>
    </p:spTree>
    <p:extLst>
      <p:ext uri="{BB962C8B-B14F-4D97-AF65-F5344CB8AC3E}">
        <p14:creationId xmlns:p14="http://schemas.microsoft.com/office/powerpoint/2010/main" xmlns="" val="2136372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2"/>
          <p:cNvPicPr>
            <a:picLocks noGrp="1"/>
          </p:cNvPicPr>
          <p:nvPr>
            <p:ph idx="1"/>
          </p:nvPr>
        </p:nvPicPr>
        <p:blipFill>
          <a:blip r:embed="rId3"/>
          <a:srcRect l="-16855" r="-16855"/>
          <a:stretch/>
        </p:blipFill>
        <p:spPr>
          <a:prstGeom prst="rect">
            <a:avLst/>
          </a:prstGeom>
          <a:ln w="9360">
            <a:solidFill>
              <a:srgbClr val="000000"/>
            </a:solidFill>
            <a:miter/>
          </a:ln>
        </p:spPr>
      </p:pic>
    </p:spTree>
    <p:extLst>
      <p:ext uri="{BB962C8B-B14F-4D97-AF65-F5344CB8AC3E}">
        <p14:creationId xmlns:p14="http://schemas.microsoft.com/office/powerpoint/2010/main" xmlns="" val="4187873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2"/>
          <p:cNvPicPr>
            <a:picLocks noGrp="1"/>
          </p:cNvPicPr>
          <p:nvPr>
            <p:ph idx="1"/>
          </p:nvPr>
        </p:nvPicPr>
        <p:blipFill>
          <a:blip r:embed="rId3"/>
          <a:srcRect l="-16553" r="-16553"/>
          <a:stretch/>
        </p:blipFill>
        <p:spPr>
          <a:prstGeom prst="rect">
            <a:avLst/>
          </a:prstGeom>
          <a:ln>
            <a:noFill/>
          </a:ln>
        </p:spPr>
      </p:pic>
    </p:spTree>
    <p:extLst>
      <p:ext uri="{BB962C8B-B14F-4D97-AF65-F5344CB8AC3E}">
        <p14:creationId xmlns:p14="http://schemas.microsoft.com/office/powerpoint/2010/main" xmlns="" val="2607844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2"/>
          <p:cNvPicPr>
            <a:picLocks noGrp="1"/>
          </p:cNvPicPr>
          <p:nvPr>
            <p:ph idx="1"/>
          </p:nvPr>
        </p:nvPicPr>
        <p:blipFill>
          <a:blip r:embed="rId3"/>
          <a:srcRect l="-16874" r="-16874"/>
          <a:stretch/>
        </p:blipFill>
        <p:spPr>
          <a:prstGeom prst="rect">
            <a:avLst/>
          </a:prstGeom>
          <a:ln w="9360">
            <a:solidFill>
              <a:srgbClr val="000000"/>
            </a:solidFill>
            <a:miter/>
          </a:ln>
        </p:spPr>
      </p:pic>
    </p:spTree>
    <p:extLst>
      <p:ext uri="{BB962C8B-B14F-4D97-AF65-F5344CB8AC3E}">
        <p14:creationId xmlns:p14="http://schemas.microsoft.com/office/powerpoint/2010/main" xmlns="" val="3701148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2"/>
          <p:cNvPicPr>
            <a:picLocks noGrp="1"/>
          </p:cNvPicPr>
          <p:nvPr>
            <p:ph idx="1"/>
          </p:nvPr>
        </p:nvPicPr>
        <p:blipFill>
          <a:blip r:embed="rId3"/>
          <a:srcRect l="-16653" r="-16653"/>
          <a:stretch/>
        </p:blipFill>
        <p:spPr>
          <a:prstGeom prst="rect">
            <a:avLst/>
          </a:prstGeom>
          <a:ln w="9360">
            <a:solidFill>
              <a:srgbClr val="000000"/>
            </a:solidFill>
            <a:miter/>
          </a:ln>
        </p:spPr>
      </p:pic>
    </p:spTree>
    <p:extLst>
      <p:ext uri="{BB962C8B-B14F-4D97-AF65-F5344CB8AC3E}">
        <p14:creationId xmlns:p14="http://schemas.microsoft.com/office/powerpoint/2010/main" xmlns="" val="2952741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00000"/>
              </a:lnSpc>
            </a:pPr>
            <a:r>
              <a:rPr lang="hr-HR" sz="2400" b="1" spc="-1" dirty="0">
                <a:solidFill>
                  <a:srgbClr val="000000"/>
                </a:solidFill>
                <a:uFill>
                  <a:solidFill>
                    <a:srgbClr val="FFFFFF"/>
                  </a:solidFill>
                </a:uFill>
              </a:rPr>
              <a:t>Digitalni dokaz:</a:t>
            </a:r>
            <a:endParaRPr lang="x-none" sz="1800" spc="-1" dirty="0">
              <a:solidFill>
                <a:srgbClr val="000000"/>
              </a:solidFill>
              <a:uFill>
                <a:solidFill>
                  <a:srgbClr val="FFFFFF"/>
                </a:solidFill>
              </a:uFill>
            </a:endParaRPr>
          </a:p>
          <a:p>
            <a:pPr algn="just">
              <a:lnSpc>
                <a:spcPct val="100000"/>
              </a:lnSpc>
            </a:pPr>
            <a:r>
              <a:rPr lang="hr-HR" sz="2400" b="1" spc="-1" dirty="0">
                <a:solidFill>
                  <a:srgbClr val="000000"/>
                </a:solidFill>
                <a:uFill>
                  <a:solidFill>
                    <a:srgbClr val="FFFFFF"/>
                  </a:solidFill>
                </a:uFill>
              </a:rPr>
              <a:t> </a:t>
            </a:r>
            <a:endParaRPr lang="x-none" sz="1800" spc="-1" dirty="0">
              <a:solidFill>
                <a:srgbClr val="000000"/>
              </a:solidFill>
              <a:uFill>
                <a:solidFill>
                  <a:srgbClr val="FFFFFF"/>
                </a:solidFill>
              </a:uFill>
            </a:endParaRPr>
          </a:p>
          <a:p>
            <a:pPr marL="457200" lvl="1" algn="just">
              <a:lnSpc>
                <a:spcPct val="100000"/>
              </a:lnSpc>
            </a:pPr>
            <a:r>
              <a:rPr lang="hr-HR" sz="2400" i="1" spc="-1" dirty="0">
                <a:solidFill>
                  <a:srgbClr val="000000"/>
                </a:solidFill>
                <a:uFill>
                  <a:solidFill>
                    <a:srgbClr val="FFFFFF"/>
                  </a:solidFill>
                </a:uFill>
                <a:ea typeface="Arial"/>
              </a:rPr>
              <a:t>Svaka informacija ili deo informacije koja ima snagu dokaza za određeni događaj, a pohranjena je ili prenesena u digitalnom obliku. </a:t>
            </a:r>
            <a:endParaRPr lang="x-none" sz="1800" spc="-1" dirty="0">
              <a:solidFill>
                <a:srgbClr val="000000"/>
              </a:solidFill>
              <a:uFill>
                <a:solidFill>
                  <a:srgbClr val="FFFFFF"/>
                </a:solidFill>
              </a:uFill>
            </a:endParaRPr>
          </a:p>
          <a:p>
            <a:r>
              <a:rPr lang="hr-HR" b="1" spc="-1" dirty="0">
                <a:solidFill>
                  <a:srgbClr val="000000"/>
                </a:solidFill>
                <a:uFill>
                  <a:solidFill>
                    <a:srgbClr val="FFFFFF"/>
                  </a:solidFill>
                </a:uFill>
                <a:ea typeface="MS PGothic"/>
              </a:rPr>
              <a:t>Ne možemo ih videti, ne možemo ih dodirnuti, ne možemo ih osetiti !</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Tree>
    <p:extLst>
      <p:ext uri="{BB962C8B-B14F-4D97-AF65-F5344CB8AC3E}">
        <p14:creationId xmlns:p14="http://schemas.microsoft.com/office/powerpoint/2010/main" xmlns="" val="180087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2"/>
          <p:cNvPicPr>
            <a:picLocks noGrp="1"/>
          </p:cNvPicPr>
          <p:nvPr>
            <p:ph idx="1"/>
          </p:nvPr>
        </p:nvPicPr>
        <p:blipFill>
          <a:blip r:embed="rId3"/>
          <a:srcRect l="-16570" r="-16570"/>
          <a:stretch/>
        </p:blipFill>
        <p:spPr>
          <a:prstGeom prst="rect">
            <a:avLst/>
          </a:prstGeom>
          <a:ln w="9360">
            <a:solidFill>
              <a:srgbClr val="000000"/>
            </a:solidFill>
            <a:miter/>
          </a:ln>
        </p:spPr>
      </p:pic>
    </p:spTree>
    <p:extLst>
      <p:ext uri="{BB962C8B-B14F-4D97-AF65-F5344CB8AC3E}">
        <p14:creationId xmlns:p14="http://schemas.microsoft.com/office/powerpoint/2010/main" xmlns="" val="1784025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2"/>
          <p:cNvPicPr>
            <a:picLocks noGrp="1"/>
          </p:cNvPicPr>
          <p:nvPr>
            <p:ph idx="1"/>
          </p:nvPr>
        </p:nvPicPr>
        <p:blipFill>
          <a:blip r:embed="rId3"/>
          <a:srcRect l="-16653" r="-16653"/>
          <a:stretch/>
        </p:blipFill>
        <p:spPr>
          <a:prstGeom prst="rect">
            <a:avLst/>
          </a:prstGeom>
          <a:ln w="9360">
            <a:solidFill>
              <a:srgbClr val="000000"/>
            </a:solidFill>
            <a:miter/>
          </a:ln>
        </p:spPr>
      </p:pic>
    </p:spTree>
    <p:extLst>
      <p:ext uri="{BB962C8B-B14F-4D97-AF65-F5344CB8AC3E}">
        <p14:creationId xmlns:p14="http://schemas.microsoft.com/office/powerpoint/2010/main" xmlns="" val="2224527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2"/>
          <p:cNvPicPr>
            <a:picLocks noGrp="1"/>
          </p:cNvPicPr>
          <p:nvPr>
            <p:ph idx="1"/>
          </p:nvPr>
        </p:nvPicPr>
        <p:blipFill>
          <a:blip r:embed="rId3"/>
          <a:srcRect l="-16387" r="-16387"/>
          <a:stretch/>
        </p:blipFill>
        <p:spPr>
          <a:prstGeom prst="rect">
            <a:avLst/>
          </a:prstGeom>
          <a:ln w="9360">
            <a:solidFill>
              <a:srgbClr val="000000"/>
            </a:solidFill>
            <a:miter/>
          </a:ln>
        </p:spPr>
      </p:pic>
    </p:spTree>
    <p:extLst>
      <p:ext uri="{BB962C8B-B14F-4D97-AF65-F5344CB8AC3E}">
        <p14:creationId xmlns:p14="http://schemas.microsoft.com/office/powerpoint/2010/main" xmlns="" val="3261033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2"/>
          <p:cNvPicPr>
            <a:picLocks noGrp="1"/>
          </p:cNvPicPr>
          <p:nvPr>
            <p:ph idx="1"/>
          </p:nvPr>
        </p:nvPicPr>
        <p:blipFill>
          <a:blip r:embed="rId3"/>
          <a:srcRect l="-15921" r="-15921"/>
          <a:stretch/>
        </p:blipFill>
        <p:spPr>
          <a:prstGeom prst="rect">
            <a:avLst/>
          </a:prstGeom>
          <a:ln w="9360">
            <a:solidFill>
              <a:srgbClr val="000000"/>
            </a:solidFill>
            <a:miter/>
          </a:ln>
        </p:spPr>
      </p:pic>
    </p:spTree>
    <p:extLst>
      <p:ext uri="{BB962C8B-B14F-4D97-AF65-F5344CB8AC3E}">
        <p14:creationId xmlns:p14="http://schemas.microsoft.com/office/powerpoint/2010/main" xmlns="" val="1003230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6000" b="1" dirty="0" smtClean="0">
                <a:latin typeface="+mn-lt"/>
              </a:rPr>
              <a:t>En Case</a:t>
            </a:r>
            <a:endParaRPr lang="en-US" sz="6000" dirty="0">
              <a:latin typeface="+mn-lt"/>
            </a:endParaRPr>
          </a:p>
        </p:txBody>
      </p:sp>
      <p:pic>
        <p:nvPicPr>
          <p:cNvPr id="5" name="Picture 1"/>
          <p:cNvPicPr>
            <a:picLocks noGrp="1"/>
          </p:cNvPicPr>
          <p:nvPr>
            <p:ph idx="1"/>
          </p:nvPr>
        </p:nvPicPr>
        <p:blipFill>
          <a:blip r:embed="rId3"/>
          <a:srcRect l="-44249" r="-44249"/>
          <a:stretch/>
        </p:blipFill>
        <p:spPr>
          <a:prstGeom prst="rect">
            <a:avLst/>
          </a:prstGeom>
          <a:ln>
            <a:noFill/>
          </a:ln>
        </p:spPr>
      </p:pic>
    </p:spTree>
    <p:extLst>
      <p:ext uri="{BB962C8B-B14F-4D97-AF65-F5344CB8AC3E}">
        <p14:creationId xmlns:p14="http://schemas.microsoft.com/office/powerpoint/2010/main" xmlns="" val="4005792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62667"/>
            <a:ext cx="8229600" cy="2731956"/>
          </a:xfrm>
        </p:spPr>
        <p:txBody>
          <a:bodyPr>
            <a:normAutofit/>
          </a:bodyPr>
          <a:lstStyle/>
          <a:p>
            <a:pPr algn="ctr"/>
            <a:r>
              <a:rPr lang="en-US" dirty="0" smtClean="0"/>
              <a:t>PRETRES</a:t>
            </a:r>
          </a:p>
          <a:p>
            <a:pPr algn="ctr"/>
            <a:r>
              <a:rPr lang="en-US" dirty="0" smtClean="0"/>
              <a:t>ODUZIMANJE I</a:t>
            </a:r>
          </a:p>
          <a:p>
            <a:pPr algn="ctr"/>
            <a:r>
              <a:rPr lang="en-US" dirty="0" smtClean="0"/>
              <a:t>ČUVANJE ELEKTRONSKIH DOKAZA</a:t>
            </a:r>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4800" b="1" dirty="0" err="1" smtClean="0">
                <a:latin typeface="+mn-lt"/>
              </a:rPr>
              <a:t>Obavezna</a:t>
            </a:r>
            <a:r>
              <a:rPr lang="en-US" sz="4800" b="1" dirty="0" smtClean="0">
                <a:latin typeface="+mn-lt"/>
              </a:rPr>
              <a:t> </a:t>
            </a:r>
            <a:r>
              <a:rPr lang="en-US" sz="4800" b="1" dirty="0" err="1" smtClean="0">
                <a:latin typeface="+mn-lt"/>
              </a:rPr>
              <a:t>instrukcija</a:t>
            </a:r>
            <a:r>
              <a:rPr lang="en-US" sz="4800" b="1" dirty="0" smtClean="0">
                <a:latin typeface="+mn-lt"/>
              </a:rPr>
              <a:t> MUP RS</a:t>
            </a:r>
            <a:br>
              <a:rPr lang="en-US" sz="4800" b="1" dirty="0" smtClean="0">
                <a:latin typeface="+mn-lt"/>
              </a:rPr>
            </a:br>
            <a:r>
              <a:rPr lang="en-US" sz="4800" b="1" dirty="0" err="1" smtClean="0">
                <a:latin typeface="+mn-lt"/>
              </a:rPr>
              <a:t>doneta</a:t>
            </a:r>
            <a:r>
              <a:rPr lang="en-US" sz="4800" b="1" dirty="0" smtClean="0">
                <a:latin typeface="+mn-lt"/>
              </a:rPr>
              <a:t> 2013. </a:t>
            </a:r>
            <a:r>
              <a:rPr lang="en-US" sz="4800" b="1" dirty="0" err="1" smtClean="0">
                <a:latin typeface="+mn-lt"/>
              </a:rPr>
              <a:t>godine</a:t>
            </a:r>
            <a:endParaRPr lang="en-US" sz="4800" dirty="0">
              <a:latin typeface="+mn-lt"/>
            </a:endParaRPr>
          </a:p>
        </p:txBody>
      </p:sp>
      <p:pic>
        <p:nvPicPr>
          <p:cNvPr id="5" name="Picture 12" descr="VTK LOGO 3.gif"/>
          <p:cNvPicPr>
            <a:picLocks noChangeAspect="1"/>
          </p:cNvPicPr>
          <p:nvPr/>
        </p:nvPicPr>
        <p:blipFill>
          <a:blip r:embed="rId3"/>
          <a:srcRect/>
          <a:stretch>
            <a:fillRect/>
          </a:stretch>
        </p:blipFill>
        <p:spPr bwMode="auto">
          <a:xfrm>
            <a:off x="3852334" y="3587748"/>
            <a:ext cx="1407079" cy="984298"/>
          </a:xfrm>
          <a:prstGeom prst="rect">
            <a:avLst/>
          </a:prstGeom>
          <a:noFill/>
          <a:ln w="9525">
            <a:noFill/>
            <a:miter lim="800000"/>
            <a:headEnd/>
            <a:tailEnd/>
          </a:ln>
        </p:spPr>
      </p:pic>
    </p:spTree>
    <p:extLst>
      <p:ext uri="{BB962C8B-B14F-4D97-AF65-F5344CB8AC3E}">
        <p14:creationId xmlns:p14="http://schemas.microsoft.com/office/powerpoint/2010/main" xmlns="" val="4207322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371850"/>
          </a:xfrm>
        </p:spPr>
        <p:txBody>
          <a:bodyPr>
            <a:normAutofit fontScale="62500" lnSpcReduction="20000"/>
          </a:bodyPr>
          <a:lstStyle/>
          <a:p>
            <a:pPr>
              <a:lnSpc>
                <a:spcPct val="70000"/>
              </a:lnSpc>
              <a:buFont typeface="Arial" pitchFamily="34" charset="0"/>
              <a:buNone/>
              <a:defRPr/>
            </a:pPr>
            <a:endParaRPr lang="sr-Latn-CS" sz="2200" smtClean="0">
              <a:latin typeface="Calibri" pitchFamily="34" charset="0"/>
            </a:endParaRPr>
          </a:p>
          <a:p>
            <a:pPr>
              <a:lnSpc>
                <a:spcPct val="70000"/>
              </a:lnSpc>
              <a:buFont typeface="Arial" pitchFamily="34" charset="0"/>
              <a:buNone/>
              <a:defRPr/>
            </a:pPr>
            <a:endParaRPr lang="sr-Latn-CS" b="1" smtClean="0">
              <a:latin typeface="Calibri" pitchFamily="34" charset="0"/>
            </a:endParaRPr>
          </a:p>
          <a:p>
            <a:pPr>
              <a:lnSpc>
                <a:spcPct val="70000"/>
              </a:lnSpc>
              <a:buFont typeface="Arial" pitchFamily="34" charset="0"/>
              <a:buNone/>
              <a:defRPr/>
            </a:pPr>
            <a:r>
              <a:rPr lang="sr-Latn-CS" b="1" smtClean="0">
                <a:latin typeface="Calibri" pitchFamily="34" charset="0"/>
              </a:rPr>
              <a:t>Član 1</a:t>
            </a:r>
          </a:p>
          <a:p>
            <a:pPr>
              <a:lnSpc>
                <a:spcPct val="70000"/>
              </a:lnSpc>
              <a:buFont typeface="Arial" pitchFamily="34" charset="0"/>
              <a:buNone/>
              <a:defRPr/>
            </a:pPr>
            <a:endParaRPr lang="sr-Latn-CS" b="1" smtClean="0">
              <a:latin typeface="Calibri" pitchFamily="34" charset="0"/>
            </a:endParaRPr>
          </a:p>
          <a:p>
            <a:pPr>
              <a:lnSpc>
                <a:spcPct val="70000"/>
              </a:lnSpc>
              <a:buFont typeface="Arial" pitchFamily="34" charset="0"/>
              <a:buNone/>
              <a:defRPr/>
            </a:pPr>
            <a:r>
              <a:rPr lang="sr-Latn-CS" smtClean="0">
                <a:latin typeface="Calibri" pitchFamily="34" charset="0"/>
              </a:rPr>
              <a:t>	</a:t>
            </a:r>
            <a:r>
              <a:rPr lang="en-US" i="1" smtClean="0">
                <a:latin typeface="Calibri" pitchFamily="34" charset="0"/>
              </a:rPr>
              <a:t>O</a:t>
            </a:r>
            <a:r>
              <a:rPr lang="sr-Cyrl-CS" i="1" smtClean="0">
                <a:latin typeface="Calibri" pitchFamily="34" charset="0"/>
              </a:rPr>
              <a:t>baveznom instrukcijom propisuje se metodologija prikupljanja elektronskih dokaza, kako bi se oni sačuvali od uništenja i efikasno koristili u krivičnom postupku.</a:t>
            </a:r>
            <a:endParaRPr lang="sr-Latn-CS" i="1" smtClean="0">
              <a:latin typeface="Calibri" pitchFamily="34" charset="0"/>
            </a:endParaRPr>
          </a:p>
          <a:p>
            <a:pPr>
              <a:lnSpc>
                <a:spcPct val="70000"/>
              </a:lnSpc>
              <a:buFont typeface="Arial" pitchFamily="34" charset="0"/>
              <a:buNone/>
              <a:defRPr/>
            </a:pPr>
            <a:endParaRPr lang="sr-Latn-CS" i="1" smtClean="0">
              <a:latin typeface="Calibri" pitchFamily="34" charset="0"/>
            </a:endParaRPr>
          </a:p>
          <a:p>
            <a:pPr>
              <a:lnSpc>
                <a:spcPct val="90000"/>
              </a:lnSpc>
              <a:buFont typeface="Arial" pitchFamily="34" charset="0"/>
              <a:buNone/>
              <a:defRPr/>
            </a:pPr>
            <a:r>
              <a:rPr lang="sr-Cyrl-CS" i="1" smtClean="0">
                <a:latin typeface="Calibri" pitchFamily="34" charset="0"/>
              </a:rPr>
              <a:t>U smislu ove instrukcije:</a:t>
            </a:r>
            <a:endParaRPr lang="sr-Latn-CS" i="1" smtClean="0">
              <a:latin typeface="Calibri" pitchFamily="34" charset="0"/>
            </a:endParaRPr>
          </a:p>
          <a:p>
            <a:pPr>
              <a:lnSpc>
                <a:spcPct val="90000"/>
              </a:lnSpc>
              <a:buFont typeface="Arial" pitchFamily="34" charset="0"/>
              <a:buNone/>
              <a:defRPr/>
            </a:pPr>
            <a:endParaRPr lang="sr-Cyrl-CS" i="1" smtClean="0">
              <a:latin typeface="Calibri" pitchFamily="34" charset="0"/>
            </a:endParaRPr>
          </a:p>
          <a:p>
            <a:pPr>
              <a:lnSpc>
                <a:spcPct val="90000"/>
              </a:lnSpc>
              <a:defRPr/>
            </a:pPr>
            <a:r>
              <a:rPr lang="sr-Cyrl-CS" i="1" smtClean="0">
                <a:latin typeface="Calibri" pitchFamily="34" charset="0"/>
              </a:rPr>
              <a:t>Elektronski dokaz je </a:t>
            </a:r>
            <a:r>
              <a:rPr lang="sl-SI" i="1" smtClean="0">
                <a:latin typeface="Calibri" pitchFamily="34" charset="0"/>
              </a:rPr>
              <a:t>svaka informacija </a:t>
            </a:r>
            <a:r>
              <a:rPr lang="sr-Cyrl-CS" i="1" smtClean="0">
                <a:latin typeface="Calibri" pitchFamily="34" charset="0"/>
              </a:rPr>
              <a:t>u elektronskom obliku, koja može biti sačuvana ili prenesena, a koja ima dokaznu vrednost. </a:t>
            </a:r>
          </a:p>
          <a:p>
            <a:pPr>
              <a:lnSpc>
                <a:spcPct val="90000"/>
              </a:lnSpc>
              <a:defRPr/>
            </a:pPr>
            <a:r>
              <a:rPr lang="sr-Cyrl-CS" i="1" smtClean="0">
                <a:latin typeface="Calibri" pitchFamily="34" charset="0"/>
              </a:rPr>
              <a:t>Pod prikupljanjem elektronskih dokaza podrazumeva se otkrivanje, prikupljanje, evidentiranje ovih dokaza, kao i postupanje policijskih službenika sa ovim dokazima.</a:t>
            </a:r>
            <a:endParaRPr lang="en-US" i="1" smtClean="0">
              <a:latin typeface="Calibri" pitchFamily="34" charset="0"/>
            </a:endParaRPr>
          </a:p>
          <a:p>
            <a:pPr>
              <a:lnSpc>
                <a:spcPct val="70000"/>
              </a:lnSpc>
              <a:buFont typeface="Arial" pitchFamily="34" charset="0"/>
              <a:buNone/>
              <a:defRPr/>
            </a:pPr>
            <a:endParaRPr lang="sr-Latn-CS" smtClean="0">
              <a:latin typeface="Calibri" pitchFamily="34" charset="0"/>
            </a:endParaRPr>
          </a:p>
        </p:txBody>
      </p:sp>
      <p:sp>
        <p:nvSpPr>
          <p:cNvPr id="18435" name="Text Box 4"/>
          <p:cNvSpPr txBox="1">
            <a:spLocks noChangeArrowheads="1"/>
          </p:cNvSpPr>
          <p:nvPr/>
        </p:nvSpPr>
        <p:spPr bwMode="auto">
          <a:xfrm>
            <a:off x="990600" y="457200"/>
            <a:ext cx="4419600" cy="461665"/>
          </a:xfrm>
          <a:prstGeom prst="rect">
            <a:avLst/>
          </a:prstGeom>
          <a:noFill/>
          <a:ln w="9525">
            <a:noFill/>
            <a:miter lim="800000"/>
            <a:headEnd/>
            <a:tailEnd/>
          </a:ln>
        </p:spPr>
        <p:txBody>
          <a:bodyPr>
            <a:spAutoFit/>
          </a:bodyPr>
          <a:lstStyle/>
          <a:p>
            <a:pPr eaLnBrk="1" hangingPunct="1">
              <a:spcBef>
                <a:spcPct val="50000"/>
              </a:spcBef>
            </a:pPr>
            <a:r>
              <a:rPr lang="en-US" sz="2400" b="1">
                <a:solidFill>
                  <a:schemeClr val="bg1"/>
                </a:solidFill>
              </a:rPr>
              <a:t>OP</a:t>
            </a:r>
            <a:r>
              <a:rPr lang="sr-Latn-CS" sz="2400" b="1">
                <a:solidFill>
                  <a:schemeClr val="bg1"/>
                </a:solidFill>
              </a:rPr>
              <a:t>ŠTE ODREDBE</a:t>
            </a:r>
          </a:p>
        </p:txBody>
      </p:sp>
      <p:pic>
        <p:nvPicPr>
          <p:cNvPr id="18436"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3911415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6082" name="Rectangle 2"/>
          <p:cNvSpPr>
            <a:spLocks noGrp="1"/>
          </p:cNvSpPr>
          <p:nvPr>
            <p:ph type="title"/>
          </p:nvPr>
        </p:nvSpPr>
        <p:spPr>
          <a:xfrm>
            <a:off x="0" y="26062"/>
            <a:ext cx="9037373" cy="857250"/>
          </a:xfrm>
        </p:spPr>
        <p:txBody>
          <a:bodyPr>
            <a:normAutofit/>
          </a:bodyPr>
          <a:lstStyle/>
          <a:p>
            <a:pPr>
              <a:defRPr/>
            </a:pPr>
            <a:r>
              <a:rPr lang="sr-Latn-CS" sz="2400" b="1" dirty="0" smtClean="0">
                <a:latin typeface="Calibri" pitchFamily="34" charset="0"/>
              </a:rPr>
              <a:t>OPŠTI PRINCIPI POSTUPANJA  SA ELEKTRONSKIM DOKAZIMA</a:t>
            </a:r>
            <a:r>
              <a:rPr lang="sr-Cyrl-CS" sz="4000" dirty="0" smtClean="0">
                <a:latin typeface="Calibri" pitchFamily="34" charset="0"/>
              </a:rPr>
              <a:t> </a:t>
            </a:r>
            <a:endParaRPr lang="sr-Latn-CS" sz="4000" dirty="0" smtClean="0">
              <a:latin typeface="Calibri" pitchFamily="34" charset="0"/>
            </a:endParaRPr>
          </a:p>
        </p:txBody>
      </p:sp>
      <p:sp>
        <p:nvSpPr>
          <p:cNvPr id="46083" name="Rectangle 3"/>
          <p:cNvSpPr>
            <a:spLocks noGrp="1"/>
          </p:cNvSpPr>
          <p:nvPr>
            <p:ph type="body" idx="1"/>
          </p:nvPr>
        </p:nvSpPr>
        <p:spPr>
          <a:xfrm>
            <a:off x="228600" y="891779"/>
            <a:ext cx="8458200" cy="3886200"/>
          </a:xfrm>
        </p:spPr>
        <p:txBody>
          <a:bodyPr>
            <a:normAutofit lnSpcReduction="10000"/>
          </a:bodyPr>
          <a:lstStyle/>
          <a:p>
            <a:pPr>
              <a:lnSpc>
                <a:spcPct val="80000"/>
              </a:lnSpc>
              <a:buFont typeface="Arial" charset="0"/>
              <a:buNone/>
            </a:pPr>
            <a:r>
              <a:rPr lang="sr-Latn-CS" sz="2200" dirty="0" smtClean="0">
                <a:effectLst>
                  <a:outerShdw blurRad="38100" dist="38100" dir="2700000" algn="tl">
                    <a:srgbClr val="C0C0C0"/>
                  </a:outerShdw>
                </a:effectLst>
                <a:latin typeface="Calibri" pitchFamily="34" charset="0"/>
              </a:rPr>
              <a:t>	</a:t>
            </a:r>
            <a:r>
              <a:rPr lang="sr-Latn-CS" sz="2200" b="1" dirty="0" smtClean="0">
                <a:effectLst>
                  <a:outerShdw blurRad="38100" dist="38100" dir="2700000" algn="tl">
                    <a:srgbClr val="C0C0C0"/>
                  </a:outerShdw>
                </a:effectLst>
                <a:latin typeface="Calibri" pitchFamily="34" charset="0"/>
              </a:rPr>
              <a:t>Član 2</a:t>
            </a:r>
          </a:p>
          <a:p>
            <a:pPr>
              <a:lnSpc>
                <a:spcPct val="80000"/>
              </a:lnSpc>
              <a:buFont typeface="Arial" charset="0"/>
              <a:buNone/>
            </a:pPr>
            <a:r>
              <a:rPr lang="en-US" sz="2200" b="1" dirty="0">
                <a:effectLst>
                  <a:outerShdw blurRad="38100" dist="38100" dir="2700000" algn="tl">
                    <a:srgbClr val="C0C0C0"/>
                  </a:outerShdw>
                </a:effectLst>
                <a:latin typeface="Calibri" pitchFamily="34" charset="0"/>
              </a:rPr>
              <a:t> </a:t>
            </a:r>
            <a:r>
              <a:rPr lang="en-US" sz="2200" b="1" dirty="0" smtClean="0">
                <a:effectLst>
                  <a:outerShdw blurRad="38100" dist="38100" dir="2700000" algn="tl">
                    <a:srgbClr val="C0C0C0"/>
                  </a:outerShdw>
                </a:effectLst>
                <a:latin typeface="Calibri" pitchFamily="34" charset="0"/>
              </a:rPr>
              <a:t>    </a:t>
            </a:r>
            <a:r>
              <a:rPr lang="sr-Cyrl-CS" sz="2200" i="1" dirty="0" smtClean="0">
                <a:effectLst>
                  <a:outerShdw blurRad="38100" dist="38100" dir="2700000" algn="tl">
                    <a:srgbClr val="C0C0C0"/>
                  </a:outerShdw>
                </a:effectLst>
                <a:latin typeface="Calibri" pitchFamily="34" charset="0"/>
              </a:rPr>
              <a:t>Prilikom postupanja sa elektronskim dokazima policijski službenik dužan je da postupa na način kojim se omogućava očuvanje verodostojnosti dokaza.</a:t>
            </a:r>
            <a:endParaRPr lang="sr-Latn-CS" sz="2200" dirty="0" smtClean="0">
              <a:effectLst>
                <a:outerShdw blurRad="38100" dist="38100" dir="2700000" algn="tl">
                  <a:srgbClr val="C0C0C0"/>
                </a:outerShdw>
              </a:effectLst>
              <a:latin typeface="Calibri" pitchFamily="34" charset="0"/>
            </a:endParaRPr>
          </a:p>
          <a:p>
            <a:pPr>
              <a:lnSpc>
                <a:spcPct val="80000"/>
              </a:lnSpc>
              <a:buFont typeface="Arial" charset="0"/>
              <a:buNone/>
            </a:pPr>
            <a:endParaRPr lang="sr-Latn-CS" sz="2200" dirty="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2200" dirty="0" smtClean="0">
                <a:effectLst>
                  <a:outerShdw blurRad="38100" dist="38100" dir="2700000" algn="tl">
                    <a:srgbClr val="C0C0C0"/>
                  </a:outerShdw>
                </a:effectLst>
                <a:latin typeface="Calibri" pitchFamily="34" charset="0"/>
              </a:rPr>
              <a:t>	</a:t>
            </a:r>
            <a:r>
              <a:rPr lang="sr-Cyrl-CS" sz="2200" dirty="0" smtClean="0">
                <a:effectLst>
                  <a:outerShdw blurRad="38100" dist="38100" dir="2700000" algn="tl">
                    <a:srgbClr val="C0C0C0"/>
                  </a:outerShdw>
                </a:effectLst>
                <a:latin typeface="Calibri" pitchFamily="34" charset="0"/>
              </a:rPr>
              <a:t>Verodostojnost se obezbeđuje postupanjem kojim se teži očuvanju datuma na računaru ili uređaju za </a:t>
            </a:r>
            <a:r>
              <a:rPr lang="uz-Cyrl-UZ" sz="2200" dirty="0" smtClean="0">
                <a:effectLst>
                  <a:outerShdw blurRad="38100" dist="38100" dir="2700000" algn="tl">
                    <a:srgbClr val="C0C0C0"/>
                  </a:outerShdw>
                </a:effectLst>
                <a:latin typeface="Calibri" pitchFamily="34" charset="0"/>
              </a:rPr>
              <a:t>skladištenje podataka</a:t>
            </a:r>
            <a:r>
              <a:rPr lang="sr-Cyrl-CS" sz="2200" dirty="0" smtClean="0">
                <a:effectLst>
                  <a:outerShdw blurRad="38100" dist="38100" dir="2700000" algn="tl">
                    <a:srgbClr val="C0C0C0"/>
                  </a:outerShdw>
                </a:effectLst>
                <a:latin typeface="Calibri" pitchFamily="34" charset="0"/>
              </a:rPr>
              <a:t>. </a:t>
            </a:r>
            <a:endParaRPr lang="en-US" sz="2200" dirty="0" smtClean="0">
              <a:effectLst>
                <a:outerShdw blurRad="38100" dist="38100" dir="2700000" algn="tl">
                  <a:srgbClr val="C0C0C0"/>
                </a:outerShdw>
              </a:effectLst>
              <a:latin typeface="Calibri" pitchFamily="34" charset="0"/>
            </a:endParaRPr>
          </a:p>
          <a:p>
            <a:pPr>
              <a:lnSpc>
                <a:spcPct val="80000"/>
              </a:lnSpc>
            </a:pPr>
            <a:endParaRPr lang="en-US" sz="2200" dirty="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2200" dirty="0" smtClean="0">
                <a:effectLst>
                  <a:outerShdw blurRad="38100" dist="38100" dir="2700000" algn="tl">
                    <a:srgbClr val="C0C0C0"/>
                  </a:outerShdw>
                </a:effectLst>
                <a:latin typeface="Calibri" pitchFamily="34" charset="0"/>
              </a:rPr>
              <a:t>	</a:t>
            </a:r>
            <a:r>
              <a:rPr lang="sr-Cyrl-CS" sz="2200" dirty="0" smtClean="0">
                <a:effectLst>
                  <a:outerShdw blurRad="38100" dist="38100" dir="2700000" algn="tl">
                    <a:srgbClr val="C0C0C0"/>
                  </a:outerShdw>
                </a:effectLst>
                <a:latin typeface="Calibri" pitchFamily="34" charset="0"/>
              </a:rPr>
              <a:t>Policijski službenik sačinjava belešku o preduzetim postupcima. </a:t>
            </a:r>
            <a:endParaRPr lang="en-US" sz="2200" dirty="0" smtClean="0">
              <a:effectLst>
                <a:outerShdw blurRad="38100" dist="38100" dir="2700000" algn="tl">
                  <a:srgbClr val="C0C0C0"/>
                </a:outerShdw>
              </a:effectLst>
              <a:latin typeface="Calibri" pitchFamily="34" charset="0"/>
            </a:endParaRPr>
          </a:p>
          <a:p>
            <a:pPr>
              <a:lnSpc>
                <a:spcPct val="80000"/>
              </a:lnSpc>
            </a:pPr>
            <a:endParaRPr lang="en-US" sz="2200" dirty="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2200" dirty="0" smtClean="0">
                <a:effectLst>
                  <a:outerShdw blurRad="38100" dist="38100" dir="2700000" algn="tl">
                    <a:srgbClr val="C0C0C0"/>
                  </a:outerShdw>
                </a:effectLst>
                <a:latin typeface="Calibri" pitchFamily="34" charset="0"/>
              </a:rPr>
              <a:t>	</a:t>
            </a:r>
            <a:r>
              <a:rPr lang="sr-Cyrl-CS" sz="2200" dirty="0" smtClean="0">
                <a:effectLst>
                  <a:outerShdw blurRad="38100" dist="38100" dir="2700000" algn="tl">
                    <a:srgbClr val="C0C0C0"/>
                  </a:outerShdw>
                </a:effectLst>
                <a:latin typeface="Calibri" pitchFamily="34" charset="0"/>
              </a:rPr>
              <a:t>U službenoj belešci navode se preduzete radnje, razlozi zbog kojih su iste preduzete kao i da li je došlo do izmene datuma ili ne i koje su posledice ove izmene.</a:t>
            </a:r>
            <a:endParaRPr lang="sr-Latn-CS" sz="2200" dirty="0" smtClean="0">
              <a:effectLst>
                <a:outerShdw blurRad="38100" dist="38100" dir="2700000" algn="tl">
                  <a:srgbClr val="C0C0C0"/>
                </a:outerShdw>
              </a:effectLst>
              <a:latin typeface="Calibri" pitchFamily="34" charset="0"/>
            </a:endParaRPr>
          </a:p>
        </p:txBody>
      </p:sp>
      <p:pic>
        <p:nvPicPr>
          <p:cNvPr id="19460" name="Picture 12" descr="VTK LOGO 3.gif"/>
          <p:cNvPicPr>
            <a:picLocks noChangeAspect="1"/>
          </p:cNvPicPr>
          <p:nvPr/>
        </p:nvPicPr>
        <p:blipFill>
          <a:blip r:embed="rId3"/>
          <a:srcRect/>
          <a:stretch>
            <a:fillRect/>
          </a:stretch>
        </p:blipFill>
        <p:spPr bwMode="auto">
          <a:xfrm>
            <a:off x="8612716" y="292364"/>
            <a:ext cx="424657" cy="297061"/>
          </a:xfrm>
          <a:prstGeom prst="rect">
            <a:avLst/>
          </a:prstGeom>
          <a:noFill/>
          <a:ln w="9525">
            <a:noFill/>
            <a:miter lim="800000"/>
            <a:headEnd/>
            <a:tailEnd/>
          </a:ln>
        </p:spPr>
      </p:pic>
    </p:spTree>
    <p:extLst>
      <p:ext uri="{BB962C8B-B14F-4D97-AF65-F5344CB8AC3E}">
        <p14:creationId xmlns:p14="http://schemas.microsoft.com/office/powerpoint/2010/main" xmlns="" val="3207710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7106" name="Rectangle 2"/>
          <p:cNvSpPr>
            <a:spLocks noGrp="1"/>
          </p:cNvSpPr>
          <p:nvPr>
            <p:ph type="title"/>
          </p:nvPr>
        </p:nvSpPr>
        <p:spPr>
          <a:xfrm>
            <a:off x="457200" y="205979"/>
            <a:ext cx="4495800" cy="857250"/>
          </a:xfrm>
        </p:spPr>
        <p:txBody>
          <a:bodyPr/>
          <a:lstStyle/>
          <a:p>
            <a:pPr>
              <a:defRPr/>
            </a:pPr>
            <a:r>
              <a:rPr lang="sr-Latn-CS" sz="2400" b="1" smtClean="0">
                <a:latin typeface="Calibri" pitchFamily="34" charset="0"/>
              </a:rPr>
              <a:t>OBAVEZNA OPREMA – ČL. 3</a:t>
            </a:r>
          </a:p>
        </p:txBody>
      </p:sp>
      <p:sp>
        <p:nvSpPr>
          <p:cNvPr id="47107" name="Rectangle 3"/>
          <p:cNvSpPr>
            <a:spLocks noGrp="1"/>
          </p:cNvSpPr>
          <p:nvPr>
            <p:ph type="body" idx="1"/>
          </p:nvPr>
        </p:nvSpPr>
        <p:spPr/>
        <p:txBody>
          <a:bodyPr>
            <a:normAutofit fontScale="55000" lnSpcReduction="20000"/>
          </a:bodyPr>
          <a:lstStyle/>
          <a:p>
            <a:pPr marL="381000" indent="-381000">
              <a:lnSpc>
                <a:spcPct val="80000"/>
              </a:lnSpc>
              <a:buFont typeface="Arial" charset="0"/>
              <a:buNone/>
            </a:pPr>
            <a:r>
              <a:rPr lang="en-US" b="1" smtClean="0">
                <a:effectLst>
                  <a:outerShdw blurRad="38100" dist="38100" dir="2700000" algn="tl">
                    <a:srgbClr val="C0C0C0"/>
                  </a:outerShdw>
                </a:effectLst>
                <a:latin typeface="Calibri" pitchFamily="34" charset="0"/>
              </a:rPr>
              <a:t>	</a:t>
            </a:r>
            <a:endParaRPr lang="sr-Latn-CS" b="1" smtClean="0">
              <a:effectLst>
                <a:outerShdw blurRad="38100" dist="38100" dir="2700000" algn="tl">
                  <a:srgbClr val="C0C0C0"/>
                </a:outerShdw>
              </a:effectLst>
              <a:latin typeface="Calibri" pitchFamily="34" charset="0"/>
            </a:endParaRPr>
          </a:p>
          <a:p>
            <a:pPr marL="381000" indent="-381000">
              <a:lnSpc>
                <a:spcPct val="80000"/>
              </a:lnSpc>
              <a:buFont typeface="Arial" charset="0"/>
              <a:buNone/>
            </a:pPr>
            <a:r>
              <a:rPr lang="sr-Latn-CS" b="1" smtClean="0">
                <a:effectLst>
                  <a:outerShdw blurRad="38100" dist="38100" dir="2700000" algn="tl">
                    <a:srgbClr val="C0C0C0"/>
                  </a:outerShdw>
                </a:effectLst>
                <a:latin typeface="Calibri" pitchFamily="34" charset="0"/>
              </a:rPr>
              <a:t>	</a:t>
            </a:r>
            <a:r>
              <a:rPr lang="sr-Latn-CS" smtClean="0">
                <a:effectLst>
                  <a:outerShdw blurRad="38100" dist="38100" dir="2700000" algn="tl">
                    <a:srgbClr val="C0C0C0"/>
                  </a:outerShdw>
                </a:effectLst>
                <a:latin typeface="Calibri" pitchFamily="34" charset="0"/>
              </a:rPr>
              <a:t>P</a:t>
            </a:r>
            <a:r>
              <a:rPr lang="sr-Cyrl-CS" smtClean="0">
                <a:effectLst>
                  <a:outerShdw blurRad="38100" dist="38100" dir="2700000" algn="tl">
                    <a:srgbClr val="C0C0C0"/>
                  </a:outerShdw>
                </a:effectLst>
                <a:latin typeface="Calibri" pitchFamily="34" charset="0"/>
              </a:rPr>
              <a:t>olicijski službenici prilikom preduzimanja mera i radnji na koje su </a:t>
            </a:r>
            <a:endParaRPr lang="sr-Latn-CS" smtClean="0">
              <a:effectLst>
                <a:outerShdw blurRad="38100" dist="38100" dir="2700000" algn="tl">
                  <a:srgbClr val="C0C0C0"/>
                </a:outerShdw>
              </a:effectLst>
              <a:latin typeface="Calibri" pitchFamily="34" charset="0"/>
            </a:endParaRPr>
          </a:p>
          <a:p>
            <a:pPr marL="381000" indent="-381000">
              <a:lnSpc>
                <a:spcPct val="80000"/>
              </a:lnSpc>
              <a:buFont typeface="Arial" charset="0"/>
              <a:buNone/>
            </a:pPr>
            <a:r>
              <a:rPr lang="sr-Latn-CS" smtClean="0">
                <a:effectLst>
                  <a:outerShdw blurRad="38100" dist="38100" dir="2700000" algn="tl">
                    <a:srgbClr val="C0C0C0"/>
                  </a:outerShdw>
                </a:effectLst>
                <a:latin typeface="Calibri" pitchFamily="34" charset="0"/>
              </a:rPr>
              <a:t>	</a:t>
            </a:r>
            <a:r>
              <a:rPr lang="sr-Cyrl-CS" smtClean="0">
                <a:effectLst>
                  <a:outerShdw blurRad="38100" dist="38100" dir="2700000" algn="tl">
                    <a:srgbClr val="C0C0C0"/>
                  </a:outerShdw>
                </a:effectLst>
                <a:latin typeface="Calibri" pitchFamily="34" charset="0"/>
              </a:rPr>
              <a:t>ovlašćeni zakonom, treba da poseduju opremu za adekvatno prikupljanje i obezbeđivanje ovih dokaza. </a:t>
            </a:r>
          </a:p>
          <a:p>
            <a:pPr marL="381000" indent="-381000">
              <a:lnSpc>
                <a:spcPct val="80000"/>
              </a:lnSpc>
            </a:pPr>
            <a:endParaRPr lang="en-US" smtClean="0">
              <a:effectLst>
                <a:outerShdw blurRad="38100" dist="38100" dir="2700000" algn="tl">
                  <a:srgbClr val="C0C0C0"/>
                </a:outerShdw>
              </a:effectLst>
              <a:latin typeface="Calibri" pitchFamily="34" charset="0"/>
            </a:endParaRPr>
          </a:p>
          <a:p>
            <a:pPr marL="381000" indent="-381000">
              <a:lnSpc>
                <a:spcPct val="80000"/>
              </a:lnSpc>
              <a:buFont typeface="Arial" charset="0"/>
              <a:buNone/>
            </a:pPr>
            <a:r>
              <a:rPr lang="sr-Cyrl-CS" smtClean="0">
                <a:effectLst>
                  <a:outerShdw blurRad="38100" dist="38100" dir="2700000" algn="tl">
                    <a:srgbClr val="C0C0C0"/>
                  </a:outerShdw>
                </a:effectLst>
                <a:latin typeface="Calibri" pitchFamily="34" charset="0"/>
              </a:rPr>
              <a:t>1) </a:t>
            </a:r>
            <a:r>
              <a:rPr lang="uz-Cyrl-UZ" smtClean="0">
                <a:effectLst>
                  <a:outerShdw blurRad="38100" dist="38100" dir="2700000" algn="tl">
                    <a:srgbClr val="C0C0C0"/>
                  </a:outerShdw>
                </a:effectLst>
                <a:latin typeface="Calibri" pitchFamily="34" charset="0"/>
              </a:rPr>
              <a:t>Foto aparat i/ili kamera za snimanje lica mesta i informacija na ekranu </a:t>
            </a:r>
            <a:r>
              <a:rPr lang="sr-Cyrl-CS" smtClean="0">
                <a:effectLst>
                  <a:outerShdw blurRad="38100" dist="38100" dir="2700000" algn="tl">
                    <a:srgbClr val="C0C0C0"/>
                  </a:outerShdw>
                </a:effectLst>
                <a:latin typeface="Calibri" pitchFamily="34" charset="0"/>
              </a:rPr>
              <a:t>računara;</a:t>
            </a:r>
            <a:endParaRPr lang="en-GB" smtClean="0">
              <a:effectLst>
                <a:outerShdw blurRad="38100" dist="38100" dir="2700000" algn="tl">
                  <a:srgbClr val="C0C0C0"/>
                </a:outerShdw>
              </a:effectLst>
              <a:latin typeface="Calibri" pitchFamily="34" charset="0"/>
            </a:endParaRPr>
          </a:p>
          <a:p>
            <a:pPr marL="381000" indent="-381000">
              <a:lnSpc>
                <a:spcPct val="80000"/>
              </a:lnSpc>
              <a:buFont typeface="Arial" charset="0"/>
              <a:buNone/>
            </a:pPr>
            <a:r>
              <a:rPr lang="en-GB" smtClean="0">
                <a:effectLst>
                  <a:outerShdw blurRad="38100" dist="38100" dir="2700000" algn="tl">
                    <a:srgbClr val="C0C0C0"/>
                  </a:outerShdw>
                </a:effectLst>
                <a:latin typeface="Calibri" pitchFamily="34" charset="0"/>
              </a:rPr>
              <a:t>2)  </a:t>
            </a:r>
            <a:r>
              <a:rPr lang="uz-Cyrl-UZ" smtClean="0">
                <a:effectLst>
                  <a:outerShdw blurRad="38100" dist="38100" dir="2700000" algn="tl">
                    <a:srgbClr val="C0C0C0"/>
                  </a:outerShdw>
                </a:effectLst>
                <a:latin typeface="Calibri" pitchFamily="34" charset="0"/>
              </a:rPr>
              <a:t>Rukavice za jednokratnu upotrebu</a:t>
            </a:r>
            <a:r>
              <a:rPr lang="sr-Cyrl-CS" smtClean="0">
                <a:effectLst>
                  <a:outerShdw blurRad="38100" dist="38100" dir="2700000" algn="tl">
                    <a:srgbClr val="C0C0C0"/>
                  </a:outerShdw>
                </a:effectLst>
                <a:latin typeface="Calibri" pitchFamily="34" charset="0"/>
              </a:rPr>
              <a:t>;</a:t>
            </a:r>
          </a:p>
          <a:p>
            <a:pPr marL="381000" indent="-381000">
              <a:lnSpc>
                <a:spcPct val="80000"/>
              </a:lnSpc>
              <a:buFont typeface="Arial" charset="0"/>
              <a:buNone/>
            </a:pPr>
            <a:r>
              <a:rPr lang="sr-Cyrl-CS" smtClean="0">
                <a:effectLst>
                  <a:outerShdw blurRad="38100" dist="38100" dir="2700000" algn="tl">
                    <a:srgbClr val="C0C0C0"/>
                  </a:outerShdw>
                </a:effectLst>
                <a:latin typeface="Calibri" pitchFamily="34" charset="0"/>
              </a:rPr>
              <a:t>3)  </a:t>
            </a:r>
            <a:r>
              <a:rPr lang="uz-Cyrl-UZ" smtClean="0">
                <a:effectLst>
                  <a:outerShdw blurRad="38100" dist="38100" dir="2700000" algn="tl">
                    <a:srgbClr val="C0C0C0"/>
                  </a:outerShdw>
                </a:effectLst>
                <a:latin typeface="Calibri" pitchFamily="34" charset="0"/>
              </a:rPr>
              <a:t>Nalepnice za dokazni materijal</a:t>
            </a:r>
            <a:r>
              <a:rPr lang="sr-Cyrl-CS" smtClean="0">
                <a:effectLst>
                  <a:outerShdw blurRad="38100" dist="38100" dir="2700000" algn="tl">
                    <a:srgbClr val="C0C0C0"/>
                  </a:outerShdw>
                </a:effectLst>
                <a:latin typeface="Calibri" pitchFamily="34" charset="0"/>
              </a:rPr>
              <a:t>;</a:t>
            </a:r>
          </a:p>
          <a:p>
            <a:pPr marL="381000" indent="-381000">
              <a:lnSpc>
                <a:spcPct val="80000"/>
              </a:lnSpc>
              <a:buFont typeface="Arial" charset="0"/>
              <a:buAutoNum type="arabicParenR" startAt="4"/>
            </a:pPr>
            <a:r>
              <a:rPr lang="uz-Cyrl-UZ" smtClean="0">
                <a:effectLst>
                  <a:outerShdw blurRad="38100" dist="38100" dir="2700000" algn="tl">
                    <a:srgbClr val="C0C0C0"/>
                  </a:outerShdw>
                </a:effectLst>
                <a:latin typeface="Calibri" pitchFamily="34" charset="0"/>
              </a:rPr>
              <a:t>Kese za zaštitu od neovlašćenih izmena dokaznog materijala</a:t>
            </a:r>
            <a:r>
              <a:rPr lang="sr-Cyrl-CS" smtClean="0">
                <a:effectLst>
                  <a:outerShdw blurRad="38100" dist="38100" dir="2700000" algn="tl">
                    <a:srgbClr val="C0C0C0"/>
                  </a:outerShdw>
                </a:effectLst>
                <a:latin typeface="Calibri" pitchFamily="34" charset="0"/>
              </a:rPr>
              <a:t>;</a:t>
            </a:r>
            <a:endParaRPr lang="en-US" smtClean="0">
              <a:effectLst>
                <a:outerShdw blurRad="38100" dist="38100" dir="2700000" algn="tl">
                  <a:srgbClr val="C0C0C0"/>
                </a:outerShdw>
              </a:effectLst>
              <a:latin typeface="Calibri" pitchFamily="34" charset="0"/>
            </a:endParaRPr>
          </a:p>
          <a:p>
            <a:pPr marL="381000" indent="-381000">
              <a:lnSpc>
                <a:spcPct val="80000"/>
              </a:lnSpc>
              <a:buFont typeface="Arial" charset="0"/>
              <a:buNone/>
            </a:pPr>
            <a:r>
              <a:rPr lang="sr-Cyrl-CS" smtClean="0">
                <a:effectLst>
                  <a:outerShdw blurRad="38100" dist="38100" dir="2700000" algn="tl">
                    <a:srgbClr val="C0C0C0"/>
                  </a:outerShdw>
                </a:effectLst>
                <a:latin typeface="Calibri" pitchFamily="34" charset="0"/>
              </a:rPr>
              <a:t>5)  </a:t>
            </a:r>
            <a:r>
              <a:rPr lang="uz-Cyrl-UZ" smtClean="0">
                <a:effectLst>
                  <a:outerShdw blurRad="38100" dist="38100" dir="2700000" algn="tl">
                    <a:srgbClr val="C0C0C0"/>
                  </a:outerShdw>
                </a:effectLst>
                <a:latin typeface="Calibri" pitchFamily="34" charset="0"/>
              </a:rPr>
              <a:t>Providne plastične kese za dokazni materijal </a:t>
            </a:r>
            <a:r>
              <a:rPr lang="en-GB" smtClean="0">
                <a:effectLst>
                  <a:outerShdw blurRad="38100" dist="38100" dir="2700000" algn="tl">
                    <a:srgbClr val="C0C0C0"/>
                  </a:outerShdw>
                </a:effectLst>
                <a:latin typeface="Calibri" pitchFamily="34" charset="0"/>
              </a:rPr>
              <a:t>i pečate sa pečatnim voskom;</a:t>
            </a:r>
            <a:endParaRPr lang="sr-Cyrl-CS" smtClean="0">
              <a:effectLst>
                <a:outerShdw blurRad="38100" dist="38100" dir="2700000" algn="tl">
                  <a:srgbClr val="C0C0C0"/>
                </a:outerShdw>
              </a:effectLst>
              <a:latin typeface="Calibri" pitchFamily="34" charset="0"/>
            </a:endParaRPr>
          </a:p>
          <a:p>
            <a:pPr marL="381000" indent="-381000">
              <a:lnSpc>
                <a:spcPct val="80000"/>
              </a:lnSpc>
              <a:buFont typeface="Arial" charset="0"/>
              <a:buNone/>
            </a:pPr>
            <a:r>
              <a:rPr lang="sr-Cyrl-CS" smtClean="0">
                <a:effectLst>
                  <a:outerShdw blurRad="38100" dist="38100" dir="2700000" algn="tl">
                    <a:srgbClr val="C0C0C0"/>
                  </a:outerShdw>
                </a:effectLst>
                <a:latin typeface="Calibri" pitchFamily="34" charset="0"/>
              </a:rPr>
              <a:t>6)  </a:t>
            </a:r>
            <a:r>
              <a:rPr lang="uz-Cyrl-UZ" smtClean="0">
                <a:effectLst>
                  <a:outerShdw blurRad="38100" dist="38100" dir="2700000" algn="tl">
                    <a:srgbClr val="C0C0C0"/>
                  </a:outerShdw>
                </a:effectLst>
                <a:latin typeface="Calibri" pitchFamily="34" charset="0"/>
              </a:rPr>
              <a:t>Papirne kese za dokazni materijal i selotejp </a:t>
            </a:r>
            <a:r>
              <a:rPr lang="sr-Cyrl-CS" smtClean="0">
                <a:effectLst>
                  <a:outerShdw blurRad="38100" dist="38100" dir="2700000" algn="tl">
                    <a:srgbClr val="C0C0C0"/>
                  </a:outerShdw>
                </a:effectLst>
                <a:latin typeface="Calibri" pitchFamily="34" charset="0"/>
              </a:rPr>
              <a:t>trake;</a:t>
            </a:r>
          </a:p>
          <a:p>
            <a:pPr marL="381000" indent="-381000">
              <a:lnSpc>
                <a:spcPct val="80000"/>
              </a:lnSpc>
              <a:buFont typeface="Arial" charset="0"/>
              <a:buNone/>
            </a:pPr>
            <a:r>
              <a:rPr lang="sr-Cyrl-CS" smtClean="0">
                <a:effectLst>
                  <a:outerShdw blurRad="38100" dist="38100" dir="2700000" algn="tl">
                    <a:srgbClr val="C0C0C0"/>
                  </a:outerShdw>
                </a:effectLst>
                <a:latin typeface="Calibri" pitchFamily="34" charset="0"/>
              </a:rPr>
              <a:t>7)  Antistatičke kese; </a:t>
            </a:r>
          </a:p>
          <a:p>
            <a:pPr marL="381000" indent="-381000">
              <a:lnSpc>
                <a:spcPct val="80000"/>
              </a:lnSpc>
              <a:buFont typeface="Arial" charset="0"/>
              <a:buNone/>
            </a:pPr>
            <a:r>
              <a:rPr lang="sr-Cyrl-CS" smtClean="0">
                <a:effectLst>
                  <a:outerShdw blurRad="38100" dist="38100" dir="2700000" algn="tl">
                    <a:srgbClr val="C0C0C0"/>
                  </a:outerShdw>
                </a:effectLst>
                <a:latin typeface="Calibri" pitchFamily="34" charset="0"/>
              </a:rPr>
              <a:t>8) </a:t>
            </a:r>
            <a:r>
              <a:rPr lang="en-US" smtClean="0">
                <a:effectLst>
                  <a:outerShdw blurRad="38100" dist="38100" dir="2700000" algn="tl">
                    <a:srgbClr val="C0C0C0"/>
                  </a:outerShdw>
                </a:effectLst>
                <a:latin typeface="Calibri" pitchFamily="34" charset="0"/>
              </a:rPr>
              <a:t>  </a:t>
            </a:r>
            <a:r>
              <a:rPr lang="uz-Cyrl-UZ" smtClean="0">
                <a:effectLst>
                  <a:outerShdw blurRad="38100" dist="38100" dir="2700000" algn="tl">
                    <a:srgbClr val="C0C0C0"/>
                  </a:outerShdw>
                </a:effectLst>
                <a:latin typeface="Calibri" pitchFamily="34" charset="0"/>
              </a:rPr>
              <a:t>Flomastere u boji za obeležavanje šifri i naziva predmeta koji su uzeti </a:t>
            </a:r>
            <a:r>
              <a:rPr lang="sr-Cyrl-CS" smtClean="0">
                <a:effectLst>
                  <a:outerShdw blurRad="38100" dist="38100" dir="2700000" algn="tl">
                    <a:srgbClr val="C0C0C0"/>
                  </a:outerShdw>
                </a:effectLst>
                <a:latin typeface="Calibri" pitchFamily="34" charset="0"/>
              </a:rPr>
              <a:t>i vodootporni markeri i</a:t>
            </a:r>
          </a:p>
          <a:p>
            <a:pPr marL="381000" indent="-381000">
              <a:lnSpc>
                <a:spcPct val="80000"/>
              </a:lnSpc>
              <a:buFont typeface="Arial" charset="0"/>
              <a:buNone/>
            </a:pPr>
            <a:r>
              <a:rPr lang="sr-Cyrl-CS" smtClean="0">
                <a:effectLst>
                  <a:outerShdw blurRad="38100" dist="38100" dir="2700000" algn="tl">
                    <a:srgbClr val="C0C0C0"/>
                  </a:outerShdw>
                </a:effectLst>
                <a:latin typeface="Calibri" pitchFamily="34" charset="0"/>
              </a:rPr>
              <a:t>9)  </a:t>
            </a:r>
            <a:r>
              <a:rPr lang="uz-Cyrl-UZ" smtClean="0">
                <a:effectLst>
                  <a:outerShdw blurRad="38100" dist="38100" dir="2700000" algn="tl">
                    <a:srgbClr val="C0C0C0"/>
                  </a:outerShdw>
                </a:effectLst>
                <a:latin typeface="Calibri" pitchFamily="34" charset="0"/>
              </a:rPr>
              <a:t>Kutije na sklapanje</a:t>
            </a:r>
            <a:r>
              <a:rPr lang="sr-Cyrl-CS" smtClean="0">
                <a:effectLst>
                  <a:outerShdw blurRad="38100" dist="38100" dir="2700000" algn="tl">
                    <a:srgbClr val="C0C0C0"/>
                  </a:outerShdw>
                </a:effectLst>
                <a:latin typeface="Calibri" pitchFamily="34" charset="0"/>
              </a:rPr>
              <a:t>. </a:t>
            </a:r>
          </a:p>
        </p:txBody>
      </p:sp>
      <p:pic>
        <p:nvPicPr>
          <p:cNvPr id="20484"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1266427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8130" name="Rectangle 2"/>
          <p:cNvSpPr>
            <a:spLocks noGrp="1"/>
          </p:cNvSpPr>
          <p:nvPr>
            <p:ph type="title"/>
          </p:nvPr>
        </p:nvSpPr>
        <p:spPr>
          <a:xfrm>
            <a:off x="228600" y="514350"/>
            <a:ext cx="4800600" cy="548879"/>
          </a:xfrm>
        </p:spPr>
        <p:txBody>
          <a:bodyPr>
            <a:normAutofit fontScale="90000"/>
          </a:bodyPr>
          <a:lstStyle/>
          <a:p>
            <a:pPr>
              <a:defRPr/>
            </a:pPr>
            <a:r>
              <a:rPr lang="uz-Cyrl-UZ" sz="2400" b="1" dirty="0" smtClean="0">
                <a:latin typeface="Calibri" pitchFamily="34" charset="0"/>
              </a:rPr>
              <a:t>PRETRES MESTA IZVRŠEN</a:t>
            </a:r>
            <a:r>
              <a:rPr lang="en-US" sz="2400" b="1" dirty="0" smtClean="0">
                <a:latin typeface="Calibri" pitchFamily="34" charset="0"/>
              </a:rPr>
              <a:t>J</a:t>
            </a:r>
            <a:r>
              <a:rPr lang="uz-Cyrl-UZ" sz="2400" b="1" dirty="0" smtClean="0">
                <a:latin typeface="Calibri" pitchFamily="34" charset="0"/>
              </a:rPr>
              <a:t>A</a:t>
            </a:r>
            <a:r>
              <a:rPr lang="en-US" sz="2400" b="1" dirty="0" smtClean="0">
                <a:latin typeface="Calibri" pitchFamily="34" charset="0"/>
              </a:rPr>
              <a:t> </a:t>
            </a:r>
            <a:r>
              <a:rPr lang="uz-Cyrl-UZ" sz="2400" b="1" dirty="0" smtClean="0">
                <a:latin typeface="Calibri" pitchFamily="34" charset="0"/>
              </a:rPr>
              <a:t>KRIVIČNOG DELA </a:t>
            </a:r>
            <a:r>
              <a:rPr lang="sr-Cyrl-CS" sz="2400" b="1" dirty="0" smtClean="0">
                <a:latin typeface="Calibri" pitchFamily="34" charset="0"/>
              </a:rPr>
              <a:t>I ELEKTRONSKI</a:t>
            </a:r>
            <a:r>
              <a:rPr lang="en-US" sz="2400" b="1" dirty="0" smtClean="0">
                <a:latin typeface="Calibri" pitchFamily="34" charset="0"/>
              </a:rPr>
              <a:t> </a:t>
            </a:r>
            <a:r>
              <a:rPr lang="sr-Cyrl-CS" sz="2400" b="1" dirty="0" smtClean="0">
                <a:latin typeface="Calibri" pitchFamily="34" charset="0"/>
              </a:rPr>
              <a:t>DOKAZ</a:t>
            </a:r>
            <a:r>
              <a:rPr lang="sr-Latn-CS" sz="2400" dirty="0" smtClean="0">
                <a:latin typeface="Calibri" pitchFamily="34" charset="0"/>
              </a:rPr>
              <a:t> </a:t>
            </a:r>
            <a:br>
              <a:rPr lang="sr-Latn-CS" sz="2400" dirty="0" smtClean="0">
                <a:latin typeface="Calibri" pitchFamily="34" charset="0"/>
              </a:rPr>
            </a:br>
            <a:endParaRPr lang="sr-Latn-CS" sz="2400" dirty="0" smtClean="0">
              <a:latin typeface="Calibri" pitchFamily="34" charset="0"/>
            </a:endParaRPr>
          </a:p>
        </p:txBody>
      </p:sp>
      <p:sp>
        <p:nvSpPr>
          <p:cNvPr id="48131" name="Rectangle 3"/>
          <p:cNvSpPr>
            <a:spLocks noGrp="1"/>
          </p:cNvSpPr>
          <p:nvPr>
            <p:ph type="body" idx="1"/>
          </p:nvPr>
        </p:nvSpPr>
        <p:spPr/>
        <p:txBody>
          <a:bodyPr/>
          <a:lstStyle/>
          <a:p>
            <a:pPr>
              <a:buFont typeface="Arial" charset="0"/>
              <a:buNone/>
              <a:defRPr/>
            </a:pPr>
            <a:r>
              <a:rPr lang="en-US" b="1">
                <a:latin typeface="Calibri" charset="0"/>
                <a:ea typeface="ＭＳ Ｐゴシック" charset="0"/>
              </a:rPr>
              <a:t>    </a:t>
            </a:r>
            <a:endParaRPr lang="sr-Latn-CS">
              <a:latin typeface="Calibri" charset="0"/>
              <a:ea typeface="ＭＳ Ｐゴシック" charset="0"/>
            </a:endParaRPr>
          </a:p>
        </p:txBody>
      </p:sp>
      <p:sp>
        <p:nvSpPr>
          <p:cNvPr id="21508" name="Rectangle 4"/>
          <p:cNvSpPr>
            <a:spLocks noChangeArrowheads="1"/>
          </p:cNvSpPr>
          <p:nvPr/>
        </p:nvSpPr>
        <p:spPr bwMode="auto">
          <a:xfrm>
            <a:off x="381000" y="1306980"/>
            <a:ext cx="8458200" cy="3170099"/>
          </a:xfrm>
          <a:prstGeom prst="rect">
            <a:avLst/>
          </a:prstGeom>
          <a:noFill/>
          <a:ln w="9525">
            <a:noFill/>
            <a:miter lim="800000"/>
            <a:headEnd/>
            <a:tailEnd/>
          </a:ln>
        </p:spPr>
        <p:txBody>
          <a:bodyPr anchor="ctr">
            <a:spAutoFit/>
          </a:bodyPr>
          <a:lstStyle/>
          <a:p>
            <a:pPr eaLnBrk="1" hangingPunct="1"/>
            <a:r>
              <a:rPr lang="sr-Latn-CS" sz="2000" b="1" dirty="0">
                <a:solidFill>
                  <a:srgbClr val="000000"/>
                </a:solidFill>
              </a:rPr>
              <a:t>Član 4</a:t>
            </a:r>
          </a:p>
          <a:p>
            <a:pPr eaLnBrk="1" hangingPunct="1"/>
            <a:endParaRPr lang="sr-Latn-CS" sz="2000" b="1" dirty="0">
              <a:solidFill>
                <a:srgbClr val="000000"/>
              </a:solidFill>
            </a:endParaRPr>
          </a:p>
          <a:p>
            <a:pPr eaLnBrk="1" hangingPunct="1"/>
            <a:r>
              <a:rPr lang="uz-Cyrl-UZ" sz="2000" dirty="0">
                <a:solidFill>
                  <a:srgbClr val="000000"/>
                </a:solidFill>
              </a:rPr>
              <a:t>Pri dolasku na mesto izvršenja krivičnog dela ili tokom pretresanja prostorija gde postoji mogućnost da se nalazi elektronski dokaz na računaru, policijski službenik  </a:t>
            </a:r>
            <a:r>
              <a:rPr lang="sr-Cyrl-CS" sz="2000" dirty="0">
                <a:solidFill>
                  <a:srgbClr val="000000"/>
                </a:solidFill>
              </a:rPr>
              <a:t>dužan je da obezbedi prostoriju i računar ili drugi uređaj.  </a:t>
            </a:r>
          </a:p>
          <a:p>
            <a:pPr eaLnBrk="1" hangingPunct="1"/>
            <a:endParaRPr lang="en-US" sz="2000" dirty="0">
              <a:solidFill>
                <a:srgbClr val="000000"/>
              </a:solidFill>
            </a:endParaRPr>
          </a:p>
          <a:p>
            <a:pPr eaLnBrk="1" hangingPunct="1"/>
            <a:r>
              <a:rPr lang="sr-Cyrl-CS" sz="2000" dirty="0">
                <a:solidFill>
                  <a:srgbClr val="000000"/>
                </a:solidFill>
              </a:rPr>
              <a:t>Isključeni računari neće se uključivati, a ukoliko su uključeni pretragu elektronskih dokaza vršiće lica koja su za to ovlašćena. </a:t>
            </a:r>
            <a:endParaRPr lang="en-US" sz="2000" dirty="0">
              <a:solidFill>
                <a:srgbClr val="000000"/>
              </a:solidFill>
            </a:endParaRPr>
          </a:p>
          <a:p>
            <a:pPr eaLnBrk="1" hangingPunct="1"/>
            <a:endParaRPr lang="en-US" sz="2000" dirty="0">
              <a:solidFill>
                <a:srgbClr val="000000"/>
              </a:solidFill>
            </a:endParaRPr>
          </a:p>
          <a:p>
            <a:pPr eaLnBrk="1" hangingPunct="1"/>
            <a:endParaRPr lang="sr-Cyrl-CS" sz="2000" dirty="0">
              <a:solidFill>
                <a:srgbClr val="000000"/>
              </a:solidFill>
            </a:endParaRPr>
          </a:p>
        </p:txBody>
      </p:sp>
      <p:pic>
        <p:nvPicPr>
          <p:cNvPr id="21510"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4057511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00000"/>
              </a:lnSpc>
            </a:pPr>
            <a:r>
              <a:rPr lang="hr-HR" b="1" spc="-1" dirty="0">
                <a:solidFill>
                  <a:srgbClr val="000000"/>
                </a:solidFill>
                <a:uFill>
                  <a:solidFill>
                    <a:srgbClr val="FFFFFF"/>
                  </a:solidFill>
                </a:uFill>
              </a:rPr>
              <a:t>Značaj digitalnih dokaza</a:t>
            </a:r>
            <a:endParaRPr lang="x-none" sz="2400" spc="-1" dirty="0">
              <a:solidFill>
                <a:srgbClr val="000000"/>
              </a:solidFill>
              <a:uFill>
                <a:solidFill>
                  <a:srgbClr val="FFFFFF"/>
                </a:solidFill>
              </a:uFill>
            </a:endParaRPr>
          </a:p>
          <a:p>
            <a:pPr marL="0" indent="0">
              <a:lnSpc>
                <a:spcPct val="100000"/>
              </a:lnSpc>
              <a:buNone/>
            </a:pPr>
            <a:r>
              <a:rPr lang="hr-HR" spc="-1" dirty="0">
                <a:solidFill>
                  <a:srgbClr val="000000"/>
                </a:solidFill>
                <a:uFill>
                  <a:solidFill>
                    <a:srgbClr val="FFFFFF"/>
                  </a:solidFill>
                </a:uFill>
              </a:rPr>
              <a:t> </a:t>
            </a:r>
            <a:endParaRPr lang="x-none" sz="2400" spc="-1" dirty="0">
              <a:solidFill>
                <a:srgbClr val="000000"/>
              </a:solidFill>
              <a:uFill>
                <a:solidFill>
                  <a:srgbClr val="FFFFFF"/>
                </a:solidFill>
              </a:uFill>
            </a:endParaRPr>
          </a:p>
          <a:p>
            <a:pPr>
              <a:lnSpc>
                <a:spcPct val="100000"/>
              </a:lnSpc>
            </a:pPr>
            <a:r>
              <a:rPr lang="hr-HR" spc="-1" dirty="0">
                <a:solidFill>
                  <a:srgbClr val="000000"/>
                </a:solidFill>
                <a:uFill>
                  <a:solidFill>
                    <a:srgbClr val="FFFFFF"/>
                  </a:solidFill>
                </a:uFill>
              </a:rPr>
              <a:t>Digitalni dokazi se mogu lako uništiti, najčešće bez ikakvih tragova o tome...</a:t>
            </a:r>
            <a:endParaRPr lang="x-none" sz="2400" spc="-1" dirty="0">
              <a:solidFill>
                <a:srgbClr val="000000"/>
              </a:solidFill>
              <a:uFill>
                <a:solidFill>
                  <a:srgbClr val="FFFFFF"/>
                </a:solidFill>
              </a:uFill>
            </a:endParaRPr>
          </a:p>
          <a:p>
            <a:pPr marL="0" indent="0" algn="just">
              <a:lnSpc>
                <a:spcPct val="100000"/>
              </a:lnSpc>
              <a:buNone/>
            </a:pPr>
            <a:r>
              <a:rPr lang="hr-HR" spc="-1" dirty="0">
                <a:solidFill>
                  <a:srgbClr val="000000"/>
                </a:solidFill>
                <a:uFill>
                  <a:solidFill>
                    <a:srgbClr val="FFFFFF"/>
                  </a:solidFill>
                </a:uFill>
              </a:rPr>
              <a:t> </a:t>
            </a:r>
            <a:endParaRPr lang="x-none" sz="2400" spc="-1" dirty="0">
              <a:solidFill>
                <a:srgbClr val="000000"/>
              </a:solidFill>
              <a:uFill>
                <a:solidFill>
                  <a:srgbClr val="FFFFFF"/>
                </a:solidFill>
              </a:uFill>
            </a:endParaRPr>
          </a:p>
          <a:p>
            <a:pPr>
              <a:lnSpc>
                <a:spcPct val="100000"/>
              </a:lnSpc>
            </a:pPr>
            <a:r>
              <a:rPr lang="hr-HR" spc="-1" dirty="0">
                <a:solidFill>
                  <a:srgbClr val="000000"/>
                </a:solidFill>
                <a:uFill>
                  <a:solidFill>
                    <a:srgbClr val="FFFFFF"/>
                  </a:solidFill>
                </a:uFill>
              </a:rPr>
              <a:t>Tragove (ne)dela nije lako sakriti, ali ih nije jednostavno ni pronaći!</a:t>
            </a:r>
            <a:endParaRPr lang="x-none" sz="2400" spc="-1" dirty="0">
              <a:solidFill>
                <a:srgbClr val="000000"/>
              </a:solidFill>
              <a:uFill>
                <a:solidFill>
                  <a:srgbClr val="FFFFFF"/>
                </a:solidFill>
              </a:uFill>
            </a:endParaRPr>
          </a:p>
          <a:p>
            <a:pPr marL="0" indent="0">
              <a:lnSpc>
                <a:spcPct val="100000"/>
              </a:lnSpc>
              <a:buNone/>
            </a:pPr>
            <a:r>
              <a:rPr lang="hr-HR" spc="-1" dirty="0">
                <a:solidFill>
                  <a:srgbClr val="000000"/>
                </a:solidFill>
                <a:uFill>
                  <a:solidFill>
                    <a:srgbClr val="FFFFFF"/>
                  </a:solidFill>
                </a:uFill>
              </a:rPr>
              <a:t> </a:t>
            </a:r>
            <a:endParaRPr lang="x-none" sz="2400" spc="-1" dirty="0">
              <a:solidFill>
                <a:srgbClr val="000000"/>
              </a:solidFill>
              <a:uFill>
                <a:solidFill>
                  <a:srgbClr val="FFFFFF"/>
                </a:solidFill>
              </a:uFill>
            </a:endParaRPr>
          </a:p>
          <a:p>
            <a:pPr>
              <a:lnSpc>
                <a:spcPct val="100000"/>
              </a:lnSpc>
            </a:pPr>
            <a:r>
              <a:rPr lang="hr-HR" spc="-1" dirty="0">
                <a:solidFill>
                  <a:srgbClr val="000000"/>
                </a:solidFill>
                <a:uFill>
                  <a:solidFill>
                    <a:srgbClr val="FFFFFF"/>
                  </a:solidFill>
                </a:uFill>
              </a:rPr>
              <a:t>U lancu dokazivanja povezuju realan i digitalni svet...</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Tree>
    <p:extLst>
      <p:ext uri="{BB962C8B-B14F-4D97-AF65-F5344CB8AC3E}">
        <p14:creationId xmlns:p14="http://schemas.microsoft.com/office/powerpoint/2010/main" xmlns="" val="585196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9155" name="Rectangle 3"/>
          <p:cNvSpPr>
            <a:spLocks noGrp="1"/>
          </p:cNvSpPr>
          <p:nvPr>
            <p:ph type="body" idx="1"/>
          </p:nvPr>
        </p:nvSpPr>
        <p:spPr>
          <a:xfrm>
            <a:off x="457200" y="1200151"/>
            <a:ext cx="8229600" cy="3108722"/>
          </a:xfrm>
        </p:spPr>
        <p:txBody>
          <a:bodyPr>
            <a:normAutofit fontScale="47500" lnSpcReduction="20000"/>
          </a:bodyPr>
          <a:lstStyle/>
          <a:p>
            <a:pPr>
              <a:lnSpc>
                <a:spcPct val="80000"/>
              </a:lnSpc>
            </a:pPr>
            <a:endParaRPr lang="sr-Latn-CS"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mtClean="0">
                <a:effectLst>
                  <a:outerShdw blurRad="38100" dist="38100" dir="2700000" algn="tl">
                    <a:srgbClr val="C0C0C0"/>
                  </a:outerShdw>
                </a:effectLst>
                <a:latin typeface="Calibri" pitchFamily="34" charset="0"/>
              </a:rPr>
              <a:t>	</a:t>
            </a:r>
            <a:r>
              <a:rPr lang="sr-Latn-CS" b="1" smtClean="0">
                <a:effectLst>
                  <a:outerShdw blurRad="38100" dist="38100" dir="2700000" algn="tl">
                    <a:srgbClr val="C0C0C0"/>
                  </a:outerShdw>
                </a:effectLst>
                <a:latin typeface="Calibri" pitchFamily="34" charset="0"/>
              </a:rPr>
              <a:t>Član 5.</a:t>
            </a:r>
          </a:p>
          <a:p>
            <a:pPr>
              <a:lnSpc>
                <a:spcPct val="80000"/>
              </a:lnSpc>
              <a:buFont typeface="Arial" charset="0"/>
              <a:buNone/>
            </a:pPr>
            <a:endParaRPr lang="sr-Latn-CS" b="1"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mtClean="0">
                <a:effectLst>
                  <a:outerShdw blurRad="38100" dist="38100" dir="2700000" algn="tl">
                    <a:srgbClr val="C0C0C0"/>
                  </a:outerShdw>
                </a:effectLst>
                <a:latin typeface="Calibri" pitchFamily="34" charset="0"/>
              </a:rPr>
              <a:t>	</a:t>
            </a:r>
            <a:r>
              <a:rPr lang="sr-Cyrl-CS" smtClean="0">
                <a:effectLst>
                  <a:outerShdw blurRad="38100" dist="38100" dir="2700000" algn="tl">
                    <a:srgbClr val="C0C0C0"/>
                  </a:outerShdw>
                </a:effectLst>
                <a:latin typeface="Calibri" pitchFamily="34" charset="0"/>
              </a:rPr>
              <a:t>Policijski službenik dužan je da potraži </a:t>
            </a:r>
            <a:r>
              <a:rPr lang="uz-Cyrl-UZ" smtClean="0">
                <a:effectLst>
                  <a:outerShdw blurRad="38100" dist="38100" dir="2700000" algn="tl">
                    <a:srgbClr val="C0C0C0"/>
                  </a:outerShdw>
                </a:effectLst>
                <a:latin typeface="Calibri" pitchFamily="34" charset="0"/>
              </a:rPr>
              <a:t>lozinke </a:t>
            </a:r>
            <a:r>
              <a:rPr lang="sr-Cyrl-CS" smtClean="0">
                <a:effectLst>
                  <a:outerShdw blurRad="38100" dist="38100" dir="2700000" algn="tl">
                    <a:srgbClr val="C0C0C0"/>
                  </a:outerShdw>
                </a:effectLst>
                <a:latin typeface="Calibri" pitchFamily="34" charset="0"/>
              </a:rPr>
              <a:t>u </a:t>
            </a:r>
            <a:r>
              <a:rPr lang="uz-Cyrl-UZ" smtClean="0">
                <a:effectLst>
                  <a:outerShdw blurRad="38100" dist="38100" dir="2700000" algn="tl">
                    <a:srgbClr val="C0C0C0"/>
                  </a:outerShdw>
                </a:effectLst>
                <a:latin typeface="Calibri" pitchFamily="34" charset="0"/>
              </a:rPr>
              <a:t>dnevnicima ili beleškama oko računara</a:t>
            </a:r>
            <a:r>
              <a:rPr lang="sr-Cyrl-CS" smtClean="0">
                <a:effectLst>
                  <a:outerShdw blurRad="38100" dist="38100" dir="2700000" algn="tl">
                    <a:srgbClr val="C0C0C0"/>
                  </a:outerShdw>
                </a:effectLst>
                <a:latin typeface="Calibri" pitchFamily="34" charset="0"/>
              </a:rPr>
              <a:t>, kao i priručnike sa uputstvima za softver.  </a:t>
            </a:r>
            <a:endParaRPr lang="en-US" smtClean="0">
              <a:effectLst>
                <a:outerShdw blurRad="38100" dist="38100" dir="2700000" algn="tl">
                  <a:srgbClr val="C0C0C0"/>
                </a:outerShdw>
              </a:effectLst>
              <a:latin typeface="Calibri" pitchFamily="34" charset="0"/>
            </a:endParaRPr>
          </a:p>
          <a:p>
            <a:pPr>
              <a:lnSpc>
                <a:spcPct val="80000"/>
              </a:lnSpc>
              <a:buFont typeface="Arial" charset="0"/>
              <a:buNone/>
            </a:pPr>
            <a:endParaRPr lang="sr-Cyrl-CS"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mtClean="0">
                <a:effectLst>
                  <a:outerShdw blurRad="38100" dist="38100" dir="2700000" algn="tl">
                    <a:srgbClr val="C0C0C0"/>
                  </a:outerShdw>
                </a:effectLst>
                <a:latin typeface="Calibri" pitchFamily="34" charset="0"/>
              </a:rPr>
              <a:t>	</a:t>
            </a:r>
            <a:r>
              <a:rPr lang="sr-Cyrl-CS" smtClean="0">
                <a:effectLst>
                  <a:outerShdw blurRad="38100" dist="38100" dir="2700000" algn="tl">
                    <a:srgbClr val="C0C0C0"/>
                  </a:outerShdw>
                </a:effectLst>
                <a:latin typeface="Calibri" pitchFamily="34" charset="0"/>
              </a:rPr>
              <a:t>Policijski službenik dužan je da potraži i oduzme </a:t>
            </a:r>
            <a:r>
              <a:rPr lang="uz-Cyrl-UZ" smtClean="0">
                <a:effectLst>
                  <a:outerShdw blurRad="38100" dist="38100" dir="2700000" algn="tl">
                    <a:srgbClr val="C0C0C0"/>
                  </a:outerShdw>
                </a:effectLst>
                <a:latin typeface="Calibri" pitchFamily="34" charset="0"/>
              </a:rPr>
              <a:t>sve povezane uređaje za skladištenje elektronskih podataka. Sv</a:t>
            </a:r>
            <a:r>
              <a:rPr lang="sr-Cyrl-CS" smtClean="0">
                <a:effectLst>
                  <a:outerShdw blurRad="38100" dist="38100" dir="2700000" algn="tl">
                    <a:srgbClr val="C0C0C0"/>
                  </a:outerShdw>
                </a:effectLst>
                <a:latin typeface="Calibri" pitchFamily="34" charset="0"/>
              </a:rPr>
              <a:t>aki </a:t>
            </a:r>
            <a:r>
              <a:rPr lang="uz-Cyrl-UZ" smtClean="0">
                <a:effectLst>
                  <a:outerShdw blurRad="38100" dist="38100" dir="2700000" algn="tl">
                    <a:srgbClr val="C0C0C0"/>
                  </a:outerShdw>
                </a:effectLst>
                <a:latin typeface="Calibri" pitchFamily="34" charset="0"/>
              </a:rPr>
              <a:t>oduzeti predmet </a:t>
            </a:r>
            <a:r>
              <a:rPr lang="sr-Cyrl-CS" smtClean="0">
                <a:effectLst>
                  <a:outerShdw blurRad="38100" dist="38100" dir="2700000" algn="tl">
                    <a:srgbClr val="C0C0C0"/>
                  </a:outerShdw>
                </a:effectLst>
                <a:latin typeface="Calibri" pitchFamily="34" charset="0"/>
              </a:rPr>
              <a:t>posebno se pakuje. Računar treba da se upakuje u papirnu kesu, oblepi selotejp trakom, a ispod selotejp trake potrebno je staviti beli papir. Na ovom papiru potpisuje se osumnjičeni vodootpornim markerom, čime potvrđuje stanje u kojem je predmt oduzet. </a:t>
            </a:r>
            <a:endParaRPr lang="en-US" smtClean="0">
              <a:effectLst>
                <a:outerShdw blurRad="38100" dist="38100" dir="2700000" algn="tl">
                  <a:srgbClr val="C0C0C0"/>
                </a:outerShdw>
              </a:effectLst>
              <a:latin typeface="Calibri" pitchFamily="34" charset="0"/>
            </a:endParaRPr>
          </a:p>
          <a:p>
            <a:pPr>
              <a:lnSpc>
                <a:spcPct val="80000"/>
              </a:lnSpc>
              <a:buFont typeface="Arial" charset="0"/>
              <a:buNone/>
            </a:pPr>
            <a:endParaRPr lang="sr-Cyrl-CS"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mtClean="0">
                <a:effectLst>
                  <a:outerShdw blurRad="38100" dist="38100" dir="2700000" algn="tl">
                    <a:srgbClr val="C0C0C0"/>
                  </a:outerShdw>
                </a:effectLst>
                <a:latin typeface="Calibri" pitchFamily="34" charset="0"/>
              </a:rPr>
              <a:t>	</a:t>
            </a:r>
            <a:r>
              <a:rPr lang="sr-Cyrl-CS" smtClean="0">
                <a:effectLst>
                  <a:outerShdw blurRad="38100" dist="38100" dir="2700000" algn="tl">
                    <a:srgbClr val="C0C0C0"/>
                  </a:outerShdw>
                </a:effectLst>
                <a:latin typeface="Calibri" pitchFamily="34" charset="0"/>
              </a:rPr>
              <a:t>Na svakom zapakovanom oduzetom predmetu ispisuju se podaci o licu od koga je predmet oduzet,  brojevi telefona ovog lica lica, kontakt advokata ukoliko je lice lišeno slobode i adresa na kojoj je predmet privremeno oduzet.</a:t>
            </a:r>
          </a:p>
        </p:txBody>
      </p:sp>
      <p:sp>
        <p:nvSpPr>
          <p:cNvPr id="49157" name="Rectangle 5"/>
          <p:cNvSpPr>
            <a:spLocks noGrp="1"/>
          </p:cNvSpPr>
          <p:nvPr>
            <p:ph type="title"/>
          </p:nvPr>
        </p:nvSpPr>
        <p:spPr>
          <a:xfrm>
            <a:off x="228600" y="514350"/>
            <a:ext cx="4800600" cy="548879"/>
          </a:xfrm>
        </p:spPr>
        <p:txBody>
          <a:bodyPr>
            <a:normAutofit fontScale="90000"/>
          </a:bodyPr>
          <a:lstStyle/>
          <a:p>
            <a:pPr>
              <a:defRPr/>
            </a:pPr>
            <a:r>
              <a:rPr lang="uz-Cyrl-UZ" sz="2400" b="1" dirty="0" smtClean="0">
                <a:latin typeface="Calibri" pitchFamily="34" charset="0"/>
              </a:rPr>
              <a:t>PRETRES MESTA IZVRŠEN</a:t>
            </a:r>
            <a:r>
              <a:rPr lang="en-US" sz="2400" b="1" dirty="0" smtClean="0">
                <a:latin typeface="Calibri" pitchFamily="34" charset="0"/>
              </a:rPr>
              <a:t>J</a:t>
            </a:r>
            <a:r>
              <a:rPr lang="uz-Cyrl-UZ" sz="2400" b="1" dirty="0" smtClean="0">
                <a:latin typeface="Calibri" pitchFamily="34" charset="0"/>
              </a:rPr>
              <a:t>A</a:t>
            </a:r>
            <a:r>
              <a:rPr lang="en-US" sz="2400" b="1" dirty="0" smtClean="0">
                <a:latin typeface="Calibri" pitchFamily="34" charset="0"/>
              </a:rPr>
              <a:t> </a:t>
            </a:r>
            <a:r>
              <a:rPr lang="uz-Cyrl-UZ" sz="2400" b="1" dirty="0" smtClean="0">
                <a:latin typeface="Calibri" pitchFamily="34" charset="0"/>
              </a:rPr>
              <a:t>KRIVIČNOG DELA </a:t>
            </a:r>
            <a:r>
              <a:rPr lang="sr-Cyrl-CS" sz="2400" b="1" dirty="0" smtClean="0">
                <a:latin typeface="Calibri" pitchFamily="34" charset="0"/>
              </a:rPr>
              <a:t>I ELEKTRONSKI</a:t>
            </a:r>
            <a:r>
              <a:rPr lang="en-US" sz="2400" b="1" dirty="0" smtClean="0">
                <a:latin typeface="Calibri" pitchFamily="34" charset="0"/>
              </a:rPr>
              <a:t> </a:t>
            </a:r>
            <a:r>
              <a:rPr lang="sr-Cyrl-CS" sz="2400" b="1" dirty="0" smtClean="0">
                <a:latin typeface="Calibri" pitchFamily="34" charset="0"/>
              </a:rPr>
              <a:t>DOKAZ</a:t>
            </a:r>
            <a:r>
              <a:rPr lang="sr-Latn-CS" sz="2400" dirty="0" smtClean="0">
                <a:latin typeface="Calibri" pitchFamily="34" charset="0"/>
              </a:rPr>
              <a:t> </a:t>
            </a:r>
            <a:br>
              <a:rPr lang="sr-Latn-CS" sz="2400" dirty="0" smtClean="0">
                <a:latin typeface="Calibri" pitchFamily="34" charset="0"/>
              </a:rPr>
            </a:br>
            <a:endParaRPr lang="sr-Latn-CS" sz="2400" dirty="0" smtClean="0">
              <a:latin typeface="Calibri" pitchFamily="34" charset="0"/>
            </a:endParaRPr>
          </a:p>
        </p:txBody>
      </p:sp>
      <p:pic>
        <p:nvPicPr>
          <p:cNvPr id="22532"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39888457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0179" name="Rectangle 3"/>
          <p:cNvSpPr>
            <a:spLocks noGrp="1"/>
          </p:cNvSpPr>
          <p:nvPr>
            <p:ph type="body" idx="1"/>
          </p:nvPr>
        </p:nvSpPr>
        <p:spPr/>
        <p:txBody>
          <a:bodyPr>
            <a:normAutofit fontScale="62500" lnSpcReduction="20000"/>
          </a:bodyPr>
          <a:lstStyle/>
          <a:p>
            <a:pPr>
              <a:lnSpc>
                <a:spcPct val="80000"/>
              </a:lnSpc>
              <a:buFont typeface="Arial" pitchFamily="34" charset="0"/>
              <a:buNone/>
              <a:defRPr/>
            </a:pPr>
            <a:endParaRPr lang="sr-Latn-CS" smtClean="0">
              <a:latin typeface="Calibri" pitchFamily="34" charset="0"/>
            </a:endParaRPr>
          </a:p>
          <a:p>
            <a:pPr>
              <a:lnSpc>
                <a:spcPct val="80000"/>
              </a:lnSpc>
              <a:buFont typeface="Arial" pitchFamily="34" charset="0"/>
              <a:buNone/>
              <a:defRPr/>
            </a:pPr>
            <a:endParaRPr lang="sr-Latn-CS" smtClean="0">
              <a:latin typeface="Calibri" pitchFamily="34" charset="0"/>
            </a:endParaRPr>
          </a:p>
          <a:p>
            <a:pPr>
              <a:lnSpc>
                <a:spcPct val="80000"/>
              </a:lnSpc>
              <a:buFont typeface="Arial" pitchFamily="34" charset="0"/>
              <a:buNone/>
              <a:defRPr/>
            </a:pPr>
            <a:r>
              <a:rPr lang="sr-Latn-CS" sz="2400" smtClean="0">
                <a:latin typeface="Calibri" pitchFamily="34" charset="0"/>
              </a:rPr>
              <a:t>	</a:t>
            </a:r>
            <a:r>
              <a:rPr lang="sr-Latn-CS" b="1" smtClean="0">
                <a:latin typeface="Calibri" pitchFamily="34" charset="0"/>
              </a:rPr>
              <a:t>Član 5. </a:t>
            </a:r>
          </a:p>
          <a:p>
            <a:pPr>
              <a:lnSpc>
                <a:spcPct val="80000"/>
              </a:lnSpc>
              <a:buFont typeface="Arial" pitchFamily="34" charset="0"/>
              <a:buNone/>
              <a:defRPr/>
            </a:pPr>
            <a:endParaRPr lang="sr-Latn-CS" smtClean="0">
              <a:latin typeface="Calibri" pitchFamily="34" charset="0"/>
            </a:endParaRPr>
          </a:p>
          <a:p>
            <a:pPr>
              <a:lnSpc>
                <a:spcPct val="80000"/>
              </a:lnSpc>
              <a:buFont typeface="Arial" pitchFamily="34" charset="0"/>
              <a:buNone/>
              <a:defRPr/>
            </a:pPr>
            <a:r>
              <a:rPr lang="sr-Latn-CS" smtClean="0">
                <a:latin typeface="Calibri" pitchFamily="34" charset="0"/>
              </a:rPr>
              <a:t>	</a:t>
            </a:r>
            <a:r>
              <a:rPr lang="sr-Cyrl-CS" smtClean="0">
                <a:latin typeface="Calibri" pitchFamily="34" charset="0"/>
              </a:rPr>
              <a:t>Svi oduzeti predmeti treba da budu opisani u potvrdi o privremeno oduzetim predmetima, kao i u zapisniku o pretresanju.  </a:t>
            </a:r>
            <a:endParaRPr lang="en-US" smtClean="0">
              <a:latin typeface="Calibri" pitchFamily="34" charset="0"/>
            </a:endParaRPr>
          </a:p>
          <a:p>
            <a:pPr>
              <a:lnSpc>
                <a:spcPct val="80000"/>
              </a:lnSpc>
              <a:buFont typeface="Arial" pitchFamily="34" charset="0"/>
              <a:buNone/>
              <a:defRPr/>
            </a:pPr>
            <a:endParaRPr lang="sr-Cyrl-CS" smtClean="0">
              <a:latin typeface="Calibri" pitchFamily="34" charset="0"/>
            </a:endParaRPr>
          </a:p>
          <a:p>
            <a:pPr>
              <a:lnSpc>
                <a:spcPct val="80000"/>
              </a:lnSpc>
              <a:buFont typeface="Arial" pitchFamily="34" charset="0"/>
              <a:buNone/>
              <a:defRPr/>
            </a:pPr>
            <a:r>
              <a:rPr lang="sr-Latn-CS" smtClean="0">
                <a:latin typeface="Calibri" pitchFamily="34" charset="0"/>
              </a:rPr>
              <a:t>	</a:t>
            </a:r>
            <a:r>
              <a:rPr lang="sr-Cyrl-CS" smtClean="0">
                <a:latin typeface="Calibri" pitchFamily="34" charset="0"/>
              </a:rPr>
              <a:t>Na oduzeti predmet potrebno je zalepiti nalepnicu na kojoj se označava naziv organa ili organizacione jedinice kojoj se predmet predaje radi čuvanja ili daljeg postupanja, kao i datum i vreme izvršene predaje. </a:t>
            </a:r>
            <a:endParaRPr lang="en-US" smtClean="0">
              <a:latin typeface="Calibri" pitchFamily="34" charset="0"/>
            </a:endParaRPr>
          </a:p>
          <a:p>
            <a:pPr>
              <a:lnSpc>
                <a:spcPct val="80000"/>
              </a:lnSpc>
              <a:buFont typeface="Arial" pitchFamily="34" charset="0"/>
              <a:buNone/>
              <a:defRPr/>
            </a:pPr>
            <a:endParaRPr lang="en-US" smtClean="0">
              <a:latin typeface="Calibri" pitchFamily="34" charset="0"/>
            </a:endParaRPr>
          </a:p>
          <a:p>
            <a:pPr>
              <a:lnSpc>
                <a:spcPct val="80000"/>
              </a:lnSpc>
              <a:buFont typeface="Arial" pitchFamily="34" charset="0"/>
              <a:buNone/>
              <a:defRPr/>
            </a:pPr>
            <a:r>
              <a:rPr lang="sr-Latn-CS" smtClean="0">
                <a:latin typeface="Calibri" pitchFamily="34" charset="0"/>
              </a:rPr>
              <a:t>	</a:t>
            </a:r>
            <a:r>
              <a:rPr lang="sr-Cyrl-CS" smtClean="0">
                <a:latin typeface="Calibri" pitchFamily="34" charset="0"/>
              </a:rPr>
              <a:t>Ispred naziva organa, odnosno organizacione jedinice, na nalepnicu se potpisuje ovlašćeno lice kome se predmet predaje radi čuvanja ili daljeg postupanja. Ukoliko postoji potreba da se stavi nova nalepnica, stara nalepnica se ne skida. </a:t>
            </a:r>
            <a:endParaRPr lang="sr-Latn-CS" smtClean="0">
              <a:latin typeface="Calibri" pitchFamily="34" charset="0"/>
            </a:endParaRPr>
          </a:p>
          <a:p>
            <a:pPr>
              <a:lnSpc>
                <a:spcPct val="80000"/>
              </a:lnSpc>
              <a:defRPr/>
            </a:pPr>
            <a:endParaRPr lang="sr-Latn-CS" smtClean="0">
              <a:latin typeface="Calibri" pitchFamily="34" charset="0"/>
            </a:endParaRPr>
          </a:p>
        </p:txBody>
      </p:sp>
      <p:sp>
        <p:nvSpPr>
          <p:cNvPr id="50180" name="Rectangle 4"/>
          <p:cNvSpPr>
            <a:spLocks noGrp="1"/>
          </p:cNvSpPr>
          <p:nvPr>
            <p:ph type="title"/>
          </p:nvPr>
        </p:nvSpPr>
        <p:spPr>
          <a:xfrm>
            <a:off x="228600" y="685799"/>
            <a:ext cx="6438900" cy="514351"/>
          </a:xfrm>
        </p:spPr>
        <p:txBody>
          <a:bodyPr>
            <a:normAutofit fontScale="90000"/>
          </a:bodyPr>
          <a:lstStyle/>
          <a:p>
            <a:pPr>
              <a:defRPr/>
            </a:pPr>
            <a:r>
              <a:rPr lang="uz-Cyrl-UZ" sz="2400" b="1" dirty="0" smtClean="0">
                <a:latin typeface="Calibri" pitchFamily="34" charset="0"/>
              </a:rPr>
              <a:t>PRETRES MESTA IZVRŠEN</a:t>
            </a:r>
            <a:r>
              <a:rPr lang="en-US" sz="2400" b="1" dirty="0" smtClean="0">
                <a:latin typeface="Calibri" pitchFamily="34" charset="0"/>
              </a:rPr>
              <a:t>J</a:t>
            </a:r>
            <a:r>
              <a:rPr lang="uz-Cyrl-UZ" sz="2400" b="1" dirty="0" smtClean="0">
                <a:latin typeface="Calibri" pitchFamily="34" charset="0"/>
              </a:rPr>
              <a:t>A</a:t>
            </a:r>
            <a:r>
              <a:rPr lang="en-US" sz="2400" b="1" dirty="0" smtClean="0">
                <a:latin typeface="Calibri" pitchFamily="34" charset="0"/>
              </a:rPr>
              <a:t> </a:t>
            </a:r>
            <a:r>
              <a:rPr lang="uz-Cyrl-UZ" sz="2400" b="1" dirty="0" smtClean="0">
                <a:latin typeface="Calibri" pitchFamily="34" charset="0"/>
              </a:rPr>
              <a:t>KRIVIČNOG DELA </a:t>
            </a:r>
            <a:r>
              <a:rPr lang="en-US" sz="2400" b="1" dirty="0" smtClean="0">
                <a:latin typeface="Calibri" pitchFamily="34" charset="0"/>
              </a:rPr>
              <a:t/>
            </a:r>
            <a:br>
              <a:rPr lang="en-US" sz="2400" b="1" dirty="0" smtClean="0">
                <a:latin typeface="Calibri" pitchFamily="34" charset="0"/>
              </a:rPr>
            </a:br>
            <a:r>
              <a:rPr lang="sr-Cyrl-CS" sz="2400" b="1" dirty="0" smtClean="0">
                <a:latin typeface="Calibri" pitchFamily="34" charset="0"/>
              </a:rPr>
              <a:t>I ELEKTRONSKI</a:t>
            </a:r>
            <a:r>
              <a:rPr lang="en-US" sz="2400" b="1" dirty="0" smtClean="0">
                <a:latin typeface="Calibri" pitchFamily="34" charset="0"/>
              </a:rPr>
              <a:t> </a:t>
            </a:r>
            <a:r>
              <a:rPr lang="sr-Cyrl-CS" sz="2400" b="1" dirty="0" smtClean="0">
                <a:latin typeface="Calibri" pitchFamily="34" charset="0"/>
              </a:rPr>
              <a:t>DOKAZ</a:t>
            </a:r>
            <a:r>
              <a:rPr lang="sr-Latn-CS" sz="4000" dirty="0" smtClean="0">
                <a:latin typeface="Calibri" pitchFamily="34" charset="0"/>
              </a:rPr>
              <a:t> </a:t>
            </a:r>
            <a:br>
              <a:rPr lang="sr-Latn-CS" sz="4000" dirty="0" smtClean="0">
                <a:latin typeface="Calibri" pitchFamily="34" charset="0"/>
              </a:rPr>
            </a:br>
            <a:endParaRPr lang="sr-Latn-CS" sz="4000" dirty="0" smtClean="0">
              <a:latin typeface="Calibri" pitchFamily="34" charset="0"/>
            </a:endParaRPr>
          </a:p>
        </p:txBody>
      </p:sp>
      <p:pic>
        <p:nvPicPr>
          <p:cNvPr id="23556"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416049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2228" name="Rectangle 4"/>
          <p:cNvSpPr>
            <a:spLocks noGrp="1"/>
          </p:cNvSpPr>
          <p:nvPr>
            <p:ph type="title" sz="quarter"/>
          </p:nvPr>
        </p:nvSpPr>
        <p:spPr>
          <a:xfrm>
            <a:off x="457199" y="400050"/>
            <a:ext cx="6104467" cy="857250"/>
          </a:xfrm>
        </p:spPr>
        <p:txBody>
          <a:bodyPr>
            <a:normAutofit fontScale="90000"/>
          </a:bodyPr>
          <a:lstStyle/>
          <a:p>
            <a:pPr>
              <a:defRPr/>
            </a:pPr>
            <a:r>
              <a:rPr lang="uz-Cyrl-UZ" sz="2400" b="1" dirty="0" smtClean="0">
                <a:latin typeface="Calibri" pitchFamily="34" charset="0"/>
              </a:rPr>
              <a:t>PRETRES MESTA IZVRŠEN</a:t>
            </a:r>
            <a:r>
              <a:rPr lang="en-US" sz="2400" b="1" dirty="0" smtClean="0">
                <a:latin typeface="Calibri" pitchFamily="34" charset="0"/>
              </a:rPr>
              <a:t>J</a:t>
            </a:r>
            <a:r>
              <a:rPr lang="uz-Cyrl-UZ" sz="2400" b="1" dirty="0" smtClean="0">
                <a:latin typeface="Calibri" pitchFamily="34" charset="0"/>
              </a:rPr>
              <a:t>A</a:t>
            </a:r>
            <a:r>
              <a:rPr lang="en-US" sz="2400" b="1" dirty="0" smtClean="0">
                <a:latin typeface="Calibri" pitchFamily="34" charset="0"/>
              </a:rPr>
              <a:t> </a:t>
            </a:r>
            <a:r>
              <a:rPr lang="uz-Cyrl-UZ" sz="2400" b="1" dirty="0" smtClean="0">
                <a:latin typeface="Calibri" pitchFamily="34" charset="0"/>
              </a:rPr>
              <a:t>KRIVIČNOG DELA </a:t>
            </a:r>
            <a:r>
              <a:rPr lang="sr-Cyrl-CS" sz="2400" b="1" dirty="0" smtClean="0">
                <a:latin typeface="Calibri" pitchFamily="34" charset="0"/>
              </a:rPr>
              <a:t>I</a:t>
            </a:r>
            <a:r>
              <a:rPr lang="sr-Latn-CS" sz="2400" b="1" dirty="0" smtClean="0">
                <a:latin typeface="Calibri" pitchFamily="34" charset="0"/>
              </a:rPr>
              <a:t/>
            </a:r>
            <a:br>
              <a:rPr lang="sr-Latn-CS" sz="2400" b="1" dirty="0" smtClean="0">
                <a:latin typeface="Calibri" pitchFamily="34" charset="0"/>
              </a:rPr>
            </a:br>
            <a:r>
              <a:rPr lang="sr-Cyrl-CS" sz="2400" b="1" dirty="0" smtClean="0">
                <a:latin typeface="Calibri" pitchFamily="34" charset="0"/>
              </a:rPr>
              <a:t>ELEKTRONSKI</a:t>
            </a:r>
            <a:r>
              <a:rPr lang="en-US" sz="2400" b="1" dirty="0" smtClean="0">
                <a:latin typeface="Calibri" pitchFamily="34" charset="0"/>
              </a:rPr>
              <a:t> </a:t>
            </a:r>
            <a:r>
              <a:rPr lang="sr-Cyrl-CS" sz="2400" b="1" dirty="0" smtClean="0">
                <a:latin typeface="Calibri" pitchFamily="34" charset="0"/>
              </a:rPr>
              <a:t>DOKAZ</a:t>
            </a:r>
            <a:r>
              <a:rPr lang="sr-Latn-CS" sz="4000" dirty="0" smtClean="0">
                <a:latin typeface="Calibri" pitchFamily="34" charset="0"/>
              </a:rPr>
              <a:t> </a:t>
            </a:r>
            <a:br>
              <a:rPr lang="sr-Latn-CS" sz="4000" dirty="0" smtClean="0">
                <a:latin typeface="Calibri" pitchFamily="34" charset="0"/>
              </a:rPr>
            </a:br>
            <a:endParaRPr lang="sr-Latn-CS" sz="4000" dirty="0" smtClean="0">
              <a:latin typeface="Calibri" pitchFamily="34" charset="0"/>
            </a:endParaRPr>
          </a:p>
        </p:txBody>
      </p:sp>
      <p:sp>
        <p:nvSpPr>
          <p:cNvPr id="52227" name="Rectangle 3"/>
          <p:cNvSpPr>
            <a:spLocks noGrp="1"/>
          </p:cNvSpPr>
          <p:nvPr>
            <p:ph type="body" idx="4294967295"/>
          </p:nvPr>
        </p:nvSpPr>
        <p:spPr>
          <a:xfrm>
            <a:off x="0" y="1187464"/>
            <a:ext cx="8229600" cy="2994422"/>
          </a:xfrm>
        </p:spPr>
        <p:txBody>
          <a:bodyPr/>
          <a:lstStyle/>
          <a:p>
            <a:pPr>
              <a:buFont typeface="Arial" pitchFamily="34" charset="0"/>
              <a:buNone/>
              <a:defRPr/>
            </a:pPr>
            <a:endParaRPr lang="sr-Latn-CS" b="1" dirty="0" smtClean="0">
              <a:latin typeface="Calibri" pitchFamily="34" charset="0"/>
            </a:endParaRPr>
          </a:p>
          <a:p>
            <a:pPr>
              <a:buFont typeface="Arial" pitchFamily="34" charset="0"/>
              <a:buNone/>
              <a:defRPr/>
            </a:pPr>
            <a:r>
              <a:rPr lang="sr-Latn-CS" sz="2400" b="1" dirty="0" smtClean="0">
                <a:latin typeface="Calibri" pitchFamily="34" charset="0"/>
              </a:rPr>
              <a:t>             </a:t>
            </a:r>
            <a:r>
              <a:rPr lang="sr-Cyrl-CS" sz="2400" b="1" dirty="0" smtClean="0">
                <a:latin typeface="Calibri" pitchFamily="34" charset="0"/>
              </a:rPr>
              <a:t>Član </a:t>
            </a:r>
            <a:r>
              <a:rPr lang="sr-Latn-CS" sz="2400" b="1" dirty="0" smtClean="0">
                <a:latin typeface="Calibri" pitchFamily="34" charset="0"/>
              </a:rPr>
              <a:t>6.</a:t>
            </a:r>
            <a:endParaRPr lang="sr-Cyrl-CS" sz="2400" dirty="0">
              <a:latin typeface="Calibri" pitchFamily="34" charset="0"/>
            </a:endParaRPr>
          </a:p>
          <a:p>
            <a:pPr>
              <a:buFont typeface="Arial" pitchFamily="34" charset="0"/>
              <a:buNone/>
              <a:defRPr/>
            </a:pPr>
            <a:r>
              <a:rPr lang="en-US" sz="2400" dirty="0" smtClean="0">
                <a:latin typeface="Calibri" pitchFamily="34" charset="0"/>
              </a:rPr>
              <a:t>	</a:t>
            </a:r>
            <a:endParaRPr lang="sr-Latn-CS" sz="2400" dirty="0" smtClean="0">
              <a:latin typeface="Calibri" pitchFamily="34" charset="0"/>
            </a:endParaRPr>
          </a:p>
          <a:p>
            <a:pPr algn="ctr">
              <a:buFont typeface="Arial" pitchFamily="34" charset="0"/>
              <a:buNone/>
              <a:defRPr/>
            </a:pPr>
            <a:r>
              <a:rPr lang="sr-Latn-CS" sz="2400" dirty="0" smtClean="0">
                <a:latin typeface="Calibri" pitchFamily="34" charset="0"/>
              </a:rPr>
              <a:t>	</a:t>
            </a:r>
            <a:r>
              <a:rPr lang="sr-Cyrl-CS" sz="2400" dirty="0" smtClean="0">
                <a:latin typeface="Calibri" pitchFamily="34" charset="0"/>
              </a:rPr>
              <a:t>Za analizu i veštačenje računara nadležna je Služba za specijalne istražne metode Uprave kriminalsitičke policije.</a:t>
            </a:r>
            <a:r>
              <a:rPr lang="sr-Cyrl-CS" dirty="0" smtClean="0">
                <a:latin typeface="Calibri" pitchFamily="34" charset="0"/>
              </a:rPr>
              <a:t> </a:t>
            </a:r>
            <a:endParaRPr lang="sr-Latn-CS" dirty="0" smtClean="0">
              <a:latin typeface="Calibri" pitchFamily="34" charset="0"/>
            </a:endParaRPr>
          </a:p>
        </p:txBody>
      </p:sp>
      <p:pic>
        <p:nvPicPr>
          <p:cNvPr id="24580"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1074080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3250" name="Rectangle 2"/>
          <p:cNvSpPr>
            <a:spLocks noGrp="1"/>
          </p:cNvSpPr>
          <p:nvPr>
            <p:ph type="title"/>
          </p:nvPr>
        </p:nvSpPr>
        <p:spPr>
          <a:xfrm>
            <a:off x="457199" y="205979"/>
            <a:ext cx="5691717" cy="857250"/>
          </a:xfrm>
        </p:spPr>
        <p:txBody>
          <a:bodyPr>
            <a:normAutofit/>
          </a:bodyPr>
          <a:lstStyle/>
          <a:p>
            <a:pPr>
              <a:defRPr/>
            </a:pPr>
            <a:r>
              <a:rPr lang="sr-Cyrl-CS" sz="2400" b="1" dirty="0" smtClean="0">
                <a:latin typeface="Calibri" pitchFamily="34" charset="0"/>
              </a:rPr>
              <a:t>UPUTSTVA ZA PRIVREMENO ODUZIMANJE RAČUNARA IRAČUNARSKE OPREME</a:t>
            </a:r>
            <a:endParaRPr lang="sr-Latn-CS" sz="2400" b="1" dirty="0" smtClean="0">
              <a:latin typeface="Calibri" pitchFamily="34" charset="0"/>
            </a:endParaRPr>
          </a:p>
        </p:txBody>
      </p:sp>
      <p:sp>
        <p:nvSpPr>
          <p:cNvPr id="53251" name="Rectangle 3"/>
          <p:cNvSpPr>
            <a:spLocks noGrp="1"/>
          </p:cNvSpPr>
          <p:nvPr>
            <p:ph type="body" idx="1"/>
          </p:nvPr>
        </p:nvSpPr>
        <p:spPr>
          <a:xfrm>
            <a:off x="457200" y="1028700"/>
            <a:ext cx="8458200" cy="2971800"/>
          </a:xfrm>
        </p:spPr>
        <p:txBody>
          <a:bodyPr>
            <a:normAutofit fontScale="85000" lnSpcReduction="20000"/>
          </a:bodyPr>
          <a:lstStyle/>
          <a:p>
            <a:pPr>
              <a:lnSpc>
                <a:spcPct val="80000"/>
              </a:lnSpc>
              <a:buFont typeface="Arial" charset="0"/>
              <a:buNone/>
            </a:pPr>
            <a:endParaRPr lang="en-US" sz="2400" b="1"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2400" b="1" smtClean="0">
                <a:effectLst>
                  <a:outerShdw blurRad="38100" dist="38100" dir="2700000" algn="tl">
                    <a:srgbClr val="C0C0C0"/>
                  </a:outerShdw>
                </a:effectLst>
                <a:latin typeface="Calibri" pitchFamily="34" charset="0"/>
              </a:rPr>
              <a:t>	Član 7.</a:t>
            </a:r>
          </a:p>
          <a:p>
            <a:pPr>
              <a:lnSpc>
                <a:spcPct val="80000"/>
              </a:lnSpc>
              <a:buFont typeface="Arial" charset="0"/>
              <a:buNone/>
            </a:pPr>
            <a:endParaRPr lang="sr-Latn-CS" sz="240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2200" smtClean="0">
                <a:effectLst>
                  <a:outerShdw blurRad="38100" dist="38100" dir="2700000" algn="tl">
                    <a:srgbClr val="C0C0C0"/>
                  </a:outerShdw>
                </a:effectLst>
                <a:latin typeface="Calibri" pitchFamily="34" charset="0"/>
              </a:rPr>
              <a:t>	</a:t>
            </a:r>
            <a:r>
              <a:rPr lang="sr-Cyrl-CS" sz="2200" smtClean="0">
                <a:effectLst>
                  <a:outerShdw blurRad="38100" dist="38100" dir="2700000" algn="tl">
                    <a:srgbClr val="C0C0C0"/>
                  </a:outerShdw>
                </a:effectLst>
                <a:latin typeface="Calibri" pitchFamily="34" charset="0"/>
              </a:rPr>
              <a:t>Uputstva za privremeno oduzimanje računara i računarske opreme razlikuju se u zavisnosti od toga da li je računar isključen ili je uključen.</a:t>
            </a:r>
          </a:p>
          <a:p>
            <a:pPr>
              <a:lnSpc>
                <a:spcPct val="80000"/>
              </a:lnSpc>
            </a:pPr>
            <a:endParaRPr lang="sr-Latn-CS" sz="220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2200" smtClean="0">
                <a:effectLst>
                  <a:outerShdw blurRad="38100" dist="38100" dir="2700000" algn="tl">
                    <a:srgbClr val="C0C0C0"/>
                  </a:outerShdw>
                </a:effectLst>
                <a:latin typeface="Calibri" pitchFamily="34" charset="0"/>
              </a:rPr>
              <a:t>	</a:t>
            </a:r>
            <a:r>
              <a:rPr lang="sr-Cyrl-CS" sz="2200" smtClean="0">
                <a:effectLst>
                  <a:outerShdw blurRad="38100" dist="38100" dir="2700000" algn="tl">
                    <a:srgbClr val="C0C0C0"/>
                  </a:outerShdw>
                </a:effectLst>
                <a:latin typeface="Calibri" pitchFamily="34" charset="0"/>
              </a:rPr>
              <a:t>Isključeni računar ne sme se uključivati. Kada je u pitanju laptop koji je zatvoren, potrebno je prvo podići poklopac i utvrditi da li je isti aktivan. Osumnjičenima je zabranjen pristup računaru.</a:t>
            </a:r>
            <a:endParaRPr lang="en-US" sz="2200" smtClean="0">
              <a:effectLst>
                <a:outerShdw blurRad="38100" dist="38100" dir="2700000" algn="tl">
                  <a:srgbClr val="C0C0C0"/>
                </a:outerShdw>
              </a:effectLst>
              <a:latin typeface="Calibri" pitchFamily="34" charset="0"/>
            </a:endParaRPr>
          </a:p>
          <a:p>
            <a:pPr>
              <a:lnSpc>
                <a:spcPct val="80000"/>
              </a:lnSpc>
              <a:buFont typeface="Arial" charset="0"/>
              <a:buNone/>
            </a:pPr>
            <a:endParaRPr lang="sr-Cyrl-CS" sz="220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2200" smtClean="0">
                <a:effectLst>
                  <a:outerShdw blurRad="38100" dist="38100" dir="2700000" algn="tl">
                    <a:srgbClr val="C0C0C0"/>
                  </a:outerShdw>
                </a:effectLst>
                <a:latin typeface="Calibri" pitchFamily="34" charset="0"/>
              </a:rPr>
              <a:t>	</a:t>
            </a:r>
            <a:r>
              <a:rPr lang="sr-Cyrl-CS" sz="2200" smtClean="0">
                <a:effectLst>
                  <a:outerShdw blurRad="38100" dist="38100" dir="2700000" algn="tl">
                    <a:srgbClr val="C0C0C0"/>
                  </a:outerShdw>
                </a:effectLst>
                <a:latin typeface="Calibri" pitchFamily="34" charset="0"/>
              </a:rPr>
              <a:t>Mesto gde se računar nalazi kao i kablove potrebno je fotografisati, a zatim isključiti kabal za struju iz zadnjeg dela računara (ne iz zida), kao i ostale kablove i uređaje iz računara. Kablovi se moraju označiti za kasnije raspoznavanje povezanih uređaja. </a:t>
            </a:r>
          </a:p>
        </p:txBody>
      </p:sp>
      <p:pic>
        <p:nvPicPr>
          <p:cNvPr id="25604"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1304850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4275" name="Rectangle 3"/>
          <p:cNvSpPr>
            <a:spLocks noGrp="1"/>
          </p:cNvSpPr>
          <p:nvPr>
            <p:ph type="body" idx="1"/>
          </p:nvPr>
        </p:nvSpPr>
        <p:spPr>
          <a:xfrm>
            <a:off x="457200" y="1428750"/>
            <a:ext cx="8229600" cy="3165872"/>
          </a:xfrm>
        </p:spPr>
        <p:txBody>
          <a:bodyPr>
            <a:normAutofit fontScale="92500" lnSpcReduction="10000"/>
          </a:bodyPr>
          <a:lstStyle/>
          <a:p>
            <a:pPr>
              <a:lnSpc>
                <a:spcPct val="80000"/>
              </a:lnSpc>
            </a:pPr>
            <a:r>
              <a:rPr lang="sr-Cyrl-CS" sz="2200" smtClean="0">
                <a:effectLst>
                  <a:outerShdw blurRad="38100" dist="38100" dir="2700000" algn="tl">
                    <a:srgbClr val="C0C0C0"/>
                  </a:outerShdw>
                </a:effectLst>
                <a:latin typeface="Calibri" pitchFamily="34" charset="0"/>
              </a:rPr>
              <a:t>Pored računara i računarske opreme, oduzimaju se i svi uređaji za skladištenje elektrosnkih podataka, priručnici za upotrebu tih uređaja i beleške. Sve oduzete predmete potrebno je spakovati na način opisan u članu 5. ove instrukcije i o tome sačiniti službenu belešku. </a:t>
            </a:r>
            <a:endParaRPr lang="en-US" sz="2200" smtClean="0">
              <a:effectLst>
                <a:outerShdw blurRad="38100" dist="38100" dir="2700000" algn="tl">
                  <a:srgbClr val="C0C0C0"/>
                </a:outerShdw>
              </a:effectLst>
              <a:latin typeface="Calibri" pitchFamily="34" charset="0"/>
            </a:endParaRPr>
          </a:p>
          <a:p>
            <a:pPr>
              <a:lnSpc>
                <a:spcPct val="80000"/>
              </a:lnSpc>
              <a:buFont typeface="Arial" charset="0"/>
              <a:buNone/>
            </a:pPr>
            <a:endParaRPr lang="sr-Cyrl-CS" sz="2200" smtClean="0">
              <a:effectLst>
                <a:outerShdw blurRad="38100" dist="38100" dir="2700000" algn="tl">
                  <a:srgbClr val="C0C0C0"/>
                </a:outerShdw>
              </a:effectLst>
              <a:latin typeface="Calibri" pitchFamily="34" charset="0"/>
            </a:endParaRPr>
          </a:p>
          <a:p>
            <a:pPr>
              <a:lnSpc>
                <a:spcPct val="80000"/>
              </a:lnSpc>
            </a:pPr>
            <a:r>
              <a:rPr lang="sr-Cyrl-CS" sz="2200" smtClean="0">
                <a:effectLst>
                  <a:outerShdw blurRad="38100" dist="38100" dir="2700000" algn="tl">
                    <a:srgbClr val="C0C0C0"/>
                  </a:outerShdw>
                </a:effectLst>
                <a:latin typeface="Calibri" pitchFamily="34" charset="0"/>
              </a:rPr>
              <a:t>Policijski službenik dužan je da korisnika ili drugo lice od koga se računar privremeno oduzima pita  da li koristi enkripciju ili neki od servisa na internetu za skladištenje podataka i komunikaciju. </a:t>
            </a:r>
            <a:endParaRPr lang="en-US" sz="2200" smtClean="0">
              <a:effectLst>
                <a:outerShdw blurRad="38100" dist="38100" dir="2700000" algn="tl">
                  <a:srgbClr val="C0C0C0"/>
                </a:outerShdw>
              </a:effectLst>
              <a:latin typeface="Calibri" pitchFamily="34" charset="0"/>
            </a:endParaRPr>
          </a:p>
          <a:p>
            <a:pPr>
              <a:lnSpc>
                <a:spcPct val="80000"/>
              </a:lnSpc>
              <a:buFont typeface="Arial" charset="0"/>
              <a:buNone/>
            </a:pPr>
            <a:endParaRPr lang="en-US" sz="2200" smtClean="0">
              <a:effectLst>
                <a:outerShdw blurRad="38100" dist="38100" dir="2700000" algn="tl">
                  <a:srgbClr val="C0C0C0"/>
                </a:outerShdw>
              </a:effectLst>
              <a:latin typeface="Calibri" pitchFamily="34" charset="0"/>
            </a:endParaRPr>
          </a:p>
          <a:p>
            <a:pPr>
              <a:lnSpc>
                <a:spcPct val="80000"/>
              </a:lnSpc>
            </a:pPr>
            <a:r>
              <a:rPr lang="sr-Cyrl-CS" sz="2200" smtClean="0">
                <a:effectLst>
                  <a:outerShdw blurRad="38100" dist="38100" dir="2700000" algn="tl">
                    <a:srgbClr val="C0C0C0"/>
                  </a:outerShdw>
                </a:effectLst>
                <a:latin typeface="Calibri" pitchFamily="34" charset="0"/>
              </a:rPr>
              <a:t>Ukoliko je korišćena enkripcija ili neki od servisa, potrebno je kontaktirati Odeljenje za visokotehnološki kiriminal ili Službu za specijalne istražne metode, nakon čega se mogu preduzeti druge radnje.</a:t>
            </a:r>
            <a:r>
              <a:rPr lang="sr-Cyrl-CS" smtClean="0">
                <a:effectLst>
                  <a:outerShdw blurRad="38100" dist="38100" dir="2700000" algn="tl">
                    <a:srgbClr val="C0C0C0"/>
                  </a:outerShdw>
                </a:effectLst>
                <a:latin typeface="Calibri" pitchFamily="34" charset="0"/>
              </a:rPr>
              <a:t> </a:t>
            </a:r>
            <a:endParaRPr lang="sr-Latn-CS" smtClean="0">
              <a:effectLst>
                <a:outerShdw blurRad="38100" dist="38100" dir="2700000" algn="tl">
                  <a:srgbClr val="C0C0C0"/>
                </a:outerShdw>
              </a:effectLst>
              <a:latin typeface="Calibri" pitchFamily="34" charset="0"/>
            </a:endParaRPr>
          </a:p>
          <a:p>
            <a:pPr>
              <a:lnSpc>
                <a:spcPct val="80000"/>
              </a:lnSpc>
            </a:pPr>
            <a:endParaRPr lang="sr-Latn-CS" sz="900" smtClean="0">
              <a:effectLst>
                <a:outerShdw blurRad="38100" dist="38100" dir="2700000" algn="tl">
                  <a:srgbClr val="C0C0C0"/>
                </a:outerShdw>
              </a:effectLst>
              <a:latin typeface="Calibri" pitchFamily="34" charset="0"/>
            </a:endParaRPr>
          </a:p>
        </p:txBody>
      </p:sp>
      <p:sp>
        <p:nvSpPr>
          <p:cNvPr id="54276" name="Rectangle 4"/>
          <p:cNvSpPr>
            <a:spLocks noGrp="1"/>
          </p:cNvSpPr>
          <p:nvPr>
            <p:ph type="title"/>
          </p:nvPr>
        </p:nvSpPr>
        <p:spPr>
          <a:xfrm>
            <a:off x="457199" y="205979"/>
            <a:ext cx="5913967" cy="857250"/>
          </a:xfrm>
        </p:spPr>
        <p:txBody>
          <a:bodyPr>
            <a:normAutofit/>
          </a:bodyPr>
          <a:lstStyle/>
          <a:p>
            <a:pPr>
              <a:defRPr/>
            </a:pPr>
            <a:r>
              <a:rPr lang="sr-Cyrl-CS" sz="2400" b="1" dirty="0" smtClean="0">
                <a:latin typeface="Calibri" pitchFamily="34" charset="0"/>
              </a:rPr>
              <a:t>UPUTSTVA ZA PRIVREMENO ODUZIMANJE RAČUNARA I RAČUNARSKE OPREME</a:t>
            </a:r>
            <a:endParaRPr lang="sr-Latn-CS" sz="2400" b="1" dirty="0" smtClean="0">
              <a:latin typeface="Calibri" pitchFamily="34" charset="0"/>
            </a:endParaRPr>
          </a:p>
        </p:txBody>
      </p:sp>
      <p:pic>
        <p:nvPicPr>
          <p:cNvPr id="26628"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321560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7347" name="Rectangle 3"/>
          <p:cNvSpPr>
            <a:spLocks noGrp="1"/>
          </p:cNvSpPr>
          <p:nvPr>
            <p:ph type="body" idx="1"/>
          </p:nvPr>
        </p:nvSpPr>
        <p:spPr>
          <a:xfrm>
            <a:off x="457200" y="1104904"/>
            <a:ext cx="8229600" cy="3394472"/>
          </a:xfrm>
        </p:spPr>
        <p:txBody>
          <a:bodyPr>
            <a:normAutofit fontScale="85000" lnSpcReduction="10000"/>
          </a:bodyPr>
          <a:lstStyle/>
          <a:p>
            <a:pPr>
              <a:lnSpc>
                <a:spcPct val="80000"/>
              </a:lnSpc>
            </a:pPr>
            <a:endParaRPr lang="sr-Latn-CS" sz="800" b="1" dirty="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b="1" dirty="0" smtClean="0">
                <a:effectLst>
                  <a:outerShdw blurRad="38100" dist="38100" dir="2700000" algn="tl">
                    <a:srgbClr val="C0C0C0"/>
                  </a:outerShdw>
                </a:effectLst>
                <a:latin typeface="Calibri" pitchFamily="34" charset="0"/>
              </a:rPr>
              <a:t>Član 8. </a:t>
            </a:r>
          </a:p>
          <a:p>
            <a:pPr>
              <a:lnSpc>
                <a:spcPct val="80000"/>
              </a:lnSpc>
              <a:buFont typeface="Arial" charset="0"/>
              <a:buNone/>
            </a:pPr>
            <a:endParaRPr lang="sr-Latn-CS" b="1" dirty="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1800" dirty="0" smtClean="0">
                <a:effectLst>
                  <a:outerShdw blurRad="38100" dist="38100" dir="2700000" algn="tl">
                    <a:srgbClr val="C0C0C0"/>
                  </a:outerShdw>
                </a:effectLst>
                <a:latin typeface="Calibri" pitchFamily="34" charset="0"/>
              </a:rPr>
              <a:t>	</a:t>
            </a:r>
            <a:r>
              <a:rPr lang="sr-Cyrl-CS" sz="1800" dirty="0" smtClean="0">
                <a:effectLst>
                  <a:outerShdw blurRad="38100" dist="38100" dir="2700000" algn="tl">
                    <a:srgbClr val="C0C0C0"/>
                  </a:outerShdw>
                </a:effectLst>
                <a:latin typeface="Calibri" pitchFamily="34" charset="0"/>
              </a:rPr>
              <a:t>Kada je reč o uključenom računaru, najpre je potrebno obezbediti prostor gde se računarska oprema nalazi. Osumnjičenima je zabranjen pristup računaru. Mesto gde se računar nalazi kao i kablove potrebno je fotografisati. Uključeni računar se ne sme pretraživati, a ono što se nalazi na ekranu računara potrebno je fotografisati i opisati u službenoj belešci.</a:t>
            </a:r>
            <a:endParaRPr lang="en-US" sz="1800" dirty="0" smtClean="0">
              <a:effectLst>
                <a:outerShdw blurRad="38100" dist="38100" dir="2700000" algn="tl">
                  <a:srgbClr val="C0C0C0"/>
                </a:outerShdw>
              </a:effectLst>
              <a:latin typeface="Calibri" pitchFamily="34" charset="0"/>
            </a:endParaRPr>
          </a:p>
          <a:p>
            <a:pPr>
              <a:lnSpc>
                <a:spcPct val="80000"/>
              </a:lnSpc>
              <a:buFont typeface="Arial" charset="0"/>
              <a:buNone/>
            </a:pPr>
            <a:endParaRPr lang="sr-Cyrl-CS" sz="1800" dirty="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1800" dirty="0" smtClean="0">
                <a:effectLst>
                  <a:outerShdw blurRad="38100" dist="38100" dir="2700000" algn="tl">
                    <a:srgbClr val="C0C0C0"/>
                  </a:outerShdw>
                </a:effectLst>
                <a:latin typeface="Calibri" pitchFamily="34" charset="0"/>
              </a:rPr>
              <a:t>	</a:t>
            </a:r>
            <a:r>
              <a:rPr lang="sr-Cyrl-CS" sz="1800" dirty="0" smtClean="0">
                <a:effectLst>
                  <a:outerShdw blurRad="38100" dist="38100" dir="2700000" algn="tl">
                    <a:srgbClr val="C0C0C0"/>
                  </a:outerShdw>
                </a:effectLst>
                <a:latin typeface="Calibri" pitchFamily="34" charset="0"/>
              </a:rPr>
              <a:t>U slučaju da je skrinsejver aktivan za deaktivaciju potrebno je koristiti miš, a ne tastaturu. Takođe, miš se koristi i za rukovanje otvorenim prozorima koji su prikazani na ekranu. Ukoliko je aktivna neka od aplikacija koja briše podatke potrebno je odmah isključiti računar izvlačeći kabal za struju iz zadnjeg dela računara. </a:t>
            </a:r>
            <a:endParaRPr lang="en-US" sz="1800" dirty="0" smtClean="0">
              <a:effectLst>
                <a:outerShdw blurRad="38100" dist="38100" dir="2700000" algn="tl">
                  <a:srgbClr val="C0C0C0"/>
                </a:outerShdw>
              </a:effectLst>
              <a:latin typeface="Calibri" pitchFamily="34" charset="0"/>
            </a:endParaRPr>
          </a:p>
          <a:p>
            <a:pPr>
              <a:lnSpc>
                <a:spcPct val="80000"/>
              </a:lnSpc>
              <a:buFont typeface="Arial" charset="0"/>
              <a:buNone/>
            </a:pPr>
            <a:endParaRPr lang="en-US" sz="1800" dirty="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1800" dirty="0" smtClean="0">
                <a:effectLst>
                  <a:outerShdw blurRad="38100" dist="38100" dir="2700000" algn="tl">
                    <a:srgbClr val="C0C0C0"/>
                  </a:outerShdw>
                </a:effectLst>
                <a:latin typeface="Calibri" pitchFamily="34" charset="0"/>
              </a:rPr>
              <a:t>	</a:t>
            </a:r>
            <a:r>
              <a:rPr lang="sr-Cyrl-CS" sz="1800" dirty="0" smtClean="0">
                <a:effectLst>
                  <a:outerShdw blurRad="38100" dist="38100" dir="2700000" algn="tl">
                    <a:srgbClr val="C0C0C0"/>
                  </a:outerShdw>
                </a:effectLst>
                <a:latin typeface="Calibri" pitchFamily="34" charset="0"/>
              </a:rPr>
              <a:t>Nakon toga, potrebno je isključiti računar po uobičajenom postupku ili izvlačenjem kabla </a:t>
            </a:r>
            <a:r>
              <a:rPr lang="uz-Cyrl-UZ" sz="1800" dirty="0" smtClean="0">
                <a:effectLst>
                  <a:outerShdw blurRad="38100" dist="38100" dir="2700000" algn="tl">
                    <a:srgbClr val="C0C0C0"/>
                  </a:outerShdw>
                </a:effectLst>
                <a:latin typeface="Calibri" pitchFamily="34" charset="0"/>
              </a:rPr>
              <a:t>za napajanje strujom iz zadnjeg dela računara </a:t>
            </a:r>
            <a:r>
              <a:rPr lang="sr-Cyrl-CS" sz="1800" dirty="0" smtClean="0">
                <a:effectLst>
                  <a:outerShdw blurRad="38100" dist="38100" dir="2700000" algn="tl">
                    <a:srgbClr val="C0C0C0"/>
                  </a:outerShdw>
                </a:effectLst>
                <a:latin typeface="Calibri" pitchFamily="34" charset="0"/>
              </a:rPr>
              <a:t>(</a:t>
            </a:r>
            <a:r>
              <a:rPr lang="uz-Cyrl-UZ" sz="1800" dirty="0" smtClean="0">
                <a:effectLst>
                  <a:outerShdw blurRad="38100" dist="38100" dir="2700000" algn="tl">
                    <a:srgbClr val="C0C0C0"/>
                  </a:outerShdw>
                </a:effectLst>
                <a:latin typeface="Calibri" pitchFamily="34" charset="0"/>
              </a:rPr>
              <a:t>ne iz zida</a:t>
            </a:r>
            <a:r>
              <a:rPr lang="sr-Cyrl-CS" sz="1800" dirty="0" smtClean="0">
                <a:effectLst>
                  <a:outerShdw blurRad="38100" dist="38100" dir="2700000" algn="tl">
                    <a:srgbClr val="C0C0C0"/>
                  </a:outerShdw>
                </a:effectLst>
                <a:latin typeface="Calibri" pitchFamily="34" charset="0"/>
              </a:rPr>
              <a:t>), </a:t>
            </a:r>
            <a:r>
              <a:rPr lang="ru-RU" sz="1800" dirty="0" err="1" smtClean="0">
                <a:effectLst>
                  <a:outerShdw blurRad="38100" dist="38100" dir="2700000" algn="tl">
                    <a:srgbClr val="C0C0C0"/>
                  </a:outerShdw>
                </a:effectLst>
                <a:latin typeface="Calibri" pitchFamily="34" charset="0"/>
              </a:rPr>
              <a:t>bez</a:t>
            </a:r>
            <a:r>
              <a:rPr lang="ru-RU" sz="1800" dirty="0" smtClean="0">
                <a:effectLst>
                  <a:outerShdw blurRad="38100" dist="38100" dir="2700000" algn="tl">
                    <a:srgbClr val="C0C0C0"/>
                  </a:outerShdw>
                </a:effectLst>
                <a:latin typeface="Calibri" pitchFamily="34" charset="0"/>
              </a:rPr>
              <a:t> </a:t>
            </a:r>
            <a:r>
              <a:rPr lang="ru-RU" sz="1800" dirty="0" err="1" smtClean="0">
                <a:effectLst>
                  <a:outerShdw blurRad="38100" dist="38100" dir="2700000" algn="tl">
                    <a:srgbClr val="C0C0C0"/>
                  </a:outerShdw>
                </a:effectLst>
                <a:latin typeface="Calibri" pitchFamily="34" charset="0"/>
              </a:rPr>
              <a:t>prethodnog</a:t>
            </a:r>
            <a:r>
              <a:rPr lang="ru-RU" sz="1800" dirty="0" smtClean="0">
                <a:effectLst>
                  <a:outerShdw blurRad="38100" dist="38100" dir="2700000" algn="tl">
                    <a:srgbClr val="C0C0C0"/>
                  </a:outerShdw>
                </a:effectLst>
                <a:latin typeface="Calibri" pitchFamily="34" charset="0"/>
              </a:rPr>
              <a:t> </a:t>
            </a:r>
            <a:r>
              <a:rPr lang="ru-RU" sz="1800" dirty="0" err="1" smtClean="0">
                <a:effectLst>
                  <a:outerShdw blurRad="38100" dist="38100" dir="2700000" algn="tl">
                    <a:srgbClr val="C0C0C0"/>
                  </a:outerShdw>
                </a:effectLst>
                <a:latin typeface="Calibri" pitchFamily="34" charset="0"/>
              </a:rPr>
              <a:t>isklju</a:t>
            </a:r>
            <a:r>
              <a:rPr lang="sr-Cyrl-CS" sz="1800" dirty="0" smtClean="0">
                <a:effectLst>
                  <a:outerShdw blurRad="38100" dist="38100" dir="2700000" algn="tl">
                    <a:srgbClr val="C0C0C0"/>
                  </a:outerShdw>
                </a:effectLst>
                <a:latin typeface="Calibri" pitchFamily="34" charset="0"/>
              </a:rPr>
              <a:t>č</a:t>
            </a:r>
            <a:r>
              <a:rPr lang="ru-RU" sz="1800" dirty="0" err="1" smtClean="0">
                <a:effectLst>
                  <a:outerShdw blurRad="38100" dist="38100" dir="2700000" algn="tl">
                    <a:srgbClr val="C0C0C0"/>
                  </a:outerShdw>
                </a:effectLst>
                <a:latin typeface="Calibri" pitchFamily="34" charset="0"/>
              </a:rPr>
              <a:t>ivanja</a:t>
            </a:r>
            <a:r>
              <a:rPr lang="ru-RU" sz="1800" dirty="0" smtClean="0">
                <a:effectLst>
                  <a:outerShdw blurRad="38100" dist="38100" dir="2700000" algn="tl">
                    <a:srgbClr val="C0C0C0"/>
                  </a:outerShdw>
                </a:effectLst>
                <a:latin typeface="Calibri" pitchFamily="34" charset="0"/>
              </a:rPr>
              <a:t> </a:t>
            </a:r>
            <a:r>
              <a:rPr lang="ru-RU" sz="1800" dirty="0" err="1" smtClean="0">
                <a:effectLst>
                  <a:outerShdw blurRad="38100" dist="38100" dir="2700000" algn="tl">
                    <a:srgbClr val="C0C0C0"/>
                  </a:outerShdw>
                </a:effectLst>
                <a:latin typeface="Calibri" pitchFamily="34" charset="0"/>
              </a:rPr>
              <a:t>bilo</a:t>
            </a:r>
            <a:r>
              <a:rPr lang="ru-RU" sz="1800" dirty="0" smtClean="0">
                <a:effectLst>
                  <a:outerShdw blurRad="38100" dist="38100" dir="2700000" algn="tl">
                    <a:srgbClr val="C0C0C0"/>
                  </a:outerShdw>
                </a:effectLst>
                <a:latin typeface="Calibri" pitchFamily="34" charset="0"/>
              </a:rPr>
              <a:t> </a:t>
            </a:r>
            <a:r>
              <a:rPr lang="ru-RU" sz="1800" dirty="0" err="1" smtClean="0">
                <a:effectLst>
                  <a:outerShdw blurRad="38100" dist="38100" dir="2700000" algn="tl">
                    <a:srgbClr val="C0C0C0"/>
                  </a:outerShdw>
                </a:effectLst>
                <a:latin typeface="Calibri" pitchFamily="34" charset="0"/>
              </a:rPr>
              <a:t>kog</a:t>
            </a:r>
            <a:r>
              <a:rPr lang="ru-RU" sz="1800" dirty="0" smtClean="0">
                <a:effectLst>
                  <a:outerShdw blurRad="38100" dist="38100" dir="2700000" algn="tl">
                    <a:srgbClr val="C0C0C0"/>
                  </a:outerShdw>
                </a:effectLst>
                <a:latin typeface="Calibri" pitchFamily="34" charset="0"/>
              </a:rPr>
              <a:t> </a:t>
            </a:r>
            <a:r>
              <a:rPr lang="ru-RU" sz="1800" dirty="0" err="1" smtClean="0">
                <a:effectLst>
                  <a:outerShdw blurRad="38100" dist="38100" dir="2700000" algn="tl">
                    <a:srgbClr val="C0C0C0"/>
                  </a:outerShdw>
                </a:effectLst>
                <a:latin typeface="Calibri" pitchFamily="34" charset="0"/>
              </a:rPr>
              <a:t>programa</a:t>
            </a:r>
            <a:r>
              <a:rPr lang="sr-Cyrl-CS" sz="1800" dirty="0" smtClean="0">
                <a:effectLst>
                  <a:outerShdw blurRad="38100" dist="38100" dir="2700000" algn="tl">
                    <a:srgbClr val="C0C0C0"/>
                  </a:outerShdw>
                </a:effectLst>
                <a:latin typeface="Calibri" pitchFamily="34" charset="0"/>
              </a:rPr>
              <a:t>. Kablovi se moraju označiti za kasnije raspoznavanje povezanih uređaja. </a:t>
            </a:r>
          </a:p>
        </p:txBody>
      </p:sp>
      <p:sp>
        <p:nvSpPr>
          <p:cNvPr id="57348" name="Rectangle 4"/>
          <p:cNvSpPr>
            <a:spLocks noGrp="1"/>
          </p:cNvSpPr>
          <p:nvPr>
            <p:ph type="title"/>
          </p:nvPr>
        </p:nvSpPr>
        <p:spPr>
          <a:xfrm>
            <a:off x="457199" y="205979"/>
            <a:ext cx="5839883" cy="857250"/>
          </a:xfrm>
        </p:spPr>
        <p:txBody>
          <a:bodyPr>
            <a:normAutofit/>
          </a:bodyPr>
          <a:lstStyle/>
          <a:p>
            <a:pPr>
              <a:defRPr/>
            </a:pPr>
            <a:r>
              <a:rPr lang="sr-Cyrl-CS" sz="2400" b="1" dirty="0" smtClean="0">
                <a:latin typeface="Calibri" pitchFamily="34" charset="0"/>
              </a:rPr>
              <a:t>UPUTSTVA ZA PRIVREMENO ODUZIMANJE RAČUNARA I RAČUNARSKE OPREME</a:t>
            </a:r>
            <a:endParaRPr lang="sr-Latn-CS" sz="2400" b="1" dirty="0" smtClean="0">
              <a:latin typeface="Calibri" pitchFamily="34" charset="0"/>
            </a:endParaRPr>
          </a:p>
        </p:txBody>
      </p:sp>
      <p:pic>
        <p:nvPicPr>
          <p:cNvPr id="27652"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627086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9394" name="Rectangle 2"/>
          <p:cNvSpPr>
            <a:spLocks noGrp="1"/>
          </p:cNvSpPr>
          <p:nvPr>
            <p:ph type="title"/>
          </p:nvPr>
        </p:nvSpPr>
        <p:spPr>
          <a:xfrm>
            <a:off x="457200" y="205979"/>
            <a:ext cx="4419600" cy="857250"/>
          </a:xfrm>
        </p:spPr>
        <p:txBody>
          <a:bodyPr>
            <a:normAutofit fontScale="90000"/>
          </a:bodyPr>
          <a:lstStyle/>
          <a:p>
            <a:pPr>
              <a:defRPr/>
            </a:pPr>
            <a:r>
              <a:rPr lang="uz-Cyrl-UZ" sz="2400" b="1" smtClean="0">
                <a:latin typeface="Calibri" pitchFamily="34" charset="0"/>
              </a:rPr>
              <a:t>KUĆNE MREŽE – ŠTA UZETI U OBZIR PRI PRETRESU I ODUZIMANJU</a:t>
            </a:r>
            <a:r>
              <a:rPr lang="uz-Cyrl-UZ" sz="4000" smtClean="0">
                <a:latin typeface="Calibri" pitchFamily="34" charset="0"/>
              </a:rPr>
              <a:t> </a:t>
            </a:r>
            <a:endParaRPr lang="sr-Latn-CS" sz="4000" smtClean="0">
              <a:latin typeface="Calibri" pitchFamily="34" charset="0"/>
            </a:endParaRPr>
          </a:p>
        </p:txBody>
      </p:sp>
      <p:sp>
        <p:nvSpPr>
          <p:cNvPr id="59395" name="Rectangle 3"/>
          <p:cNvSpPr>
            <a:spLocks noGrp="1"/>
          </p:cNvSpPr>
          <p:nvPr>
            <p:ph type="body" idx="1"/>
          </p:nvPr>
        </p:nvSpPr>
        <p:spPr/>
        <p:txBody>
          <a:bodyPr>
            <a:normAutofit fontScale="92500" lnSpcReduction="10000"/>
          </a:bodyPr>
          <a:lstStyle/>
          <a:p>
            <a:pPr>
              <a:lnSpc>
                <a:spcPct val="90000"/>
              </a:lnSpc>
              <a:buFont typeface="Arial" charset="0"/>
              <a:buNone/>
            </a:pPr>
            <a:endParaRPr lang="sr-Latn-CS" sz="2400" b="1" dirty="0" smtClean="0">
              <a:effectLst>
                <a:outerShdw blurRad="38100" dist="38100" dir="2700000" algn="tl">
                  <a:srgbClr val="C0C0C0"/>
                </a:outerShdw>
              </a:effectLst>
              <a:latin typeface="Calibri" pitchFamily="34" charset="0"/>
            </a:endParaRPr>
          </a:p>
          <a:p>
            <a:pPr>
              <a:lnSpc>
                <a:spcPct val="90000"/>
              </a:lnSpc>
              <a:buFont typeface="Arial" charset="0"/>
              <a:buNone/>
            </a:pPr>
            <a:r>
              <a:rPr lang="sr-Cyrl-CS" b="1" dirty="0" smtClean="0">
                <a:effectLst>
                  <a:outerShdw blurRad="38100" dist="38100" dir="2700000" algn="tl">
                    <a:srgbClr val="C0C0C0"/>
                  </a:outerShdw>
                </a:effectLst>
                <a:latin typeface="Calibri" pitchFamily="34" charset="0"/>
              </a:rPr>
              <a:t>Član </a:t>
            </a:r>
            <a:r>
              <a:rPr lang="sr-Latn-CS" b="1" dirty="0" smtClean="0">
                <a:effectLst>
                  <a:outerShdw blurRad="38100" dist="38100" dir="2700000" algn="tl">
                    <a:srgbClr val="C0C0C0"/>
                  </a:outerShdw>
                </a:effectLst>
                <a:latin typeface="Calibri" pitchFamily="34" charset="0"/>
              </a:rPr>
              <a:t>9</a:t>
            </a:r>
            <a:r>
              <a:rPr lang="sr-Cyrl-CS" b="1" dirty="0" smtClean="0">
                <a:effectLst>
                  <a:outerShdw blurRad="38100" dist="38100" dir="2700000" algn="tl">
                    <a:srgbClr val="C0C0C0"/>
                  </a:outerShdw>
                </a:effectLst>
                <a:latin typeface="Calibri" pitchFamily="34" charset="0"/>
              </a:rPr>
              <a:t>.</a:t>
            </a:r>
            <a:endParaRPr lang="sr-Latn-CS" b="1" dirty="0" smtClean="0">
              <a:effectLst>
                <a:outerShdw blurRad="38100" dist="38100" dir="2700000" algn="tl">
                  <a:srgbClr val="C0C0C0"/>
                </a:outerShdw>
              </a:effectLst>
              <a:latin typeface="Calibri" pitchFamily="34" charset="0"/>
            </a:endParaRPr>
          </a:p>
          <a:p>
            <a:pPr>
              <a:lnSpc>
                <a:spcPct val="90000"/>
              </a:lnSpc>
            </a:pPr>
            <a:endParaRPr lang="sr-Cyrl-CS" b="1" dirty="0" smtClean="0">
              <a:effectLst>
                <a:outerShdw blurRad="38100" dist="38100" dir="2700000" algn="tl">
                  <a:srgbClr val="C0C0C0"/>
                </a:outerShdw>
              </a:effectLst>
              <a:latin typeface="Calibri" pitchFamily="34" charset="0"/>
            </a:endParaRPr>
          </a:p>
          <a:p>
            <a:pPr>
              <a:lnSpc>
                <a:spcPct val="90000"/>
              </a:lnSpc>
              <a:buFont typeface="Arial" charset="0"/>
              <a:buNone/>
            </a:pPr>
            <a:r>
              <a:rPr lang="sr-Latn-CS" sz="2400" dirty="0" smtClean="0">
                <a:effectLst>
                  <a:outerShdw blurRad="38100" dist="38100" dir="2700000" algn="tl">
                    <a:srgbClr val="C0C0C0"/>
                  </a:outerShdw>
                </a:effectLst>
                <a:latin typeface="Calibri" pitchFamily="34" charset="0"/>
              </a:rPr>
              <a:t>	</a:t>
            </a:r>
            <a:r>
              <a:rPr lang="sr-Cyrl-CS" sz="2200" dirty="0" smtClean="0">
                <a:effectLst>
                  <a:outerShdw blurRad="38100" dist="38100" dir="2700000" algn="tl">
                    <a:srgbClr val="C0C0C0"/>
                  </a:outerShdw>
                </a:effectLst>
                <a:latin typeface="Calibri" pitchFamily="34" charset="0"/>
              </a:rPr>
              <a:t>U slučaju da policijski službenik naiđe na elektronsko okruženje gde se dokazi nalaze u okviru kućnih mreža potrebno je obezbediti prostor </a:t>
            </a:r>
            <a:r>
              <a:rPr lang="uz-Cyrl-UZ" sz="2200" dirty="0" smtClean="0">
                <a:effectLst>
                  <a:outerShdw blurRad="38100" dist="38100" dir="2700000" algn="tl">
                    <a:srgbClr val="C0C0C0"/>
                  </a:outerShdw>
                </a:effectLst>
                <a:latin typeface="Calibri" pitchFamily="34" charset="0"/>
              </a:rPr>
              <a:t>gde se nalazi kompjuterska oprema</a:t>
            </a:r>
            <a:r>
              <a:rPr lang="sr-Cyrl-CS" sz="2200" dirty="0" smtClean="0">
                <a:effectLst>
                  <a:outerShdw blurRad="38100" dist="38100" dir="2700000" algn="tl">
                    <a:srgbClr val="C0C0C0"/>
                  </a:outerShdw>
                </a:effectLst>
                <a:latin typeface="Calibri" pitchFamily="34" charset="0"/>
              </a:rPr>
              <a:t>, a zatim utvrditi gde je </a:t>
            </a:r>
            <a:r>
              <a:rPr lang="uz-Cyrl-UZ" sz="2200" dirty="0" smtClean="0">
                <a:effectLst>
                  <a:outerShdw blurRad="38100" dist="38100" dir="2700000" algn="tl">
                    <a:srgbClr val="C0C0C0"/>
                  </a:outerShdw>
                </a:effectLst>
                <a:latin typeface="Calibri" pitchFamily="34" charset="0"/>
              </a:rPr>
              <a:t>modem/ruter</a:t>
            </a:r>
            <a:r>
              <a:rPr lang="sr-Cyrl-CS" sz="2200" dirty="0" smtClean="0">
                <a:effectLst>
                  <a:outerShdw blurRad="38100" dist="38100" dir="2700000" algn="tl">
                    <a:srgbClr val="C0C0C0"/>
                  </a:outerShdw>
                </a:effectLst>
                <a:latin typeface="Calibri" pitchFamily="34" charset="0"/>
              </a:rPr>
              <a:t> koji je potrebno isključiti iz telefona. </a:t>
            </a:r>
            <a:endParaRPr lang="en-US" sz="2200" dirty="0" smtClean="0">
              <a:effectLst>
                <a:outerShdw blurRad="38100" dist="38100" dir="2700000" algn="tl">
                  <a:srgbClr val="C0C0C0"/>
                </a:outerShdw>
              </a:effectLst>
              <a:latin typeface="Calibri" pitchFamily="34" charset="0"/>
            </a:endParaRPr>
          </a:p>
          <a:p>
            <a:pPr>
              <a:lnSpc>
                <a:spcPct val="90000"/>
              </a:lnSpc>
              <a:buFont typeface="Arial" charset="0"/>
              <a:buNone/>
            </a:pPr>
            <a:endParaRPr lang="en-US" sz="2200" dirty="0" smtClean="0">
              <a:effectLst>
                <a:outerShdw blurRad="38100" dist="38100" dir="2700000" algn="tl">
                  <a:srgbClr val="C0C0C0"/>
                </a:outerShdw>
              </a:effectLst>
              <a:latin typeface="Calibri" pitchFamily="34" charset="0"/>
            </a:endParaRPr>
          </a:p>
          <a:p>
            <a:pPr>
              <a:lnSpc>
                <a:spcPct val="90000"/>
              </a:lnSpc>
              <a:buFont typeface="Arial" charset="0"/>
              <a:buNone/>
            </a:pPr>
            <a:r>
              <a:rPr lang="sr-Latn-CS" sz="2200" dirty="0" smtClean="0">
                <a:effectLst>
                  <a:outerShdw blurRad="38100" dist="38100" dir="2700000" algn="tl">
                    <a:srgbClr val="C0C0C0"/>
                  </a:outerShdw>
                </a:effectLst>
                <a:latin typeface="Calibri" pitchFamily="34" charset="0"/>
              </a:rPr>
              <a:t>	</a:t>
            </a:r>
            <a:r>
              <a:rPr lang="sr-Cyrl-CS" sz="2200" dirty="0" smtClean="0">
                <a:effectLst>
                  <a:outerShdw blurRad="38100" dist="38100" dir="2700000" algn="tl">
                    <a:srgbClr val="C0C0C0"/>
                  </a:outerShdw>
                </a:effectLst>
                <a:latin typeface="Calibri" pitchFamily="34" charset="0"/>
              </a:rPr>
              <a:t>U slučaju da je potrebno oduzeti modem/ruter policijski službenik dužan je da kontaktira Odeljenje za borbu protiv visokotehnološkog kriminala. </a:t>
            </a:r>
            <a:endParaRPr lang="sr-Latn-CS" sz="2200" dirty="0" smtClean="0">
              <a:effectLst>
                <a:outerShdw blurRad="38100" dist="38100" dir="2700000" algn="tl">
                  <a:srgbClr val="C0C0C0"/>
                </a:outerShdw>
              </a:effectLst>
              <a:latin typeface="Calibri" pitchFamily="34" charset="0"/>
            </a:endParaRPr>
          </a:p>
        </p:txBody>
      </p:sp>
      <p:pic>
        <p:nvPicPr>
          <p:cNvPr id="28676"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22933227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0418" name="Rectangle 2"/>
          <p:cNvSpPr>
            <a:spLocks noGrp="1"/>
          </p:cNvSpPr>
          <p:nvPr>
            <p:ph type="title"/>
          </p:nvPr>
        </p:nvSpPr>
        <p:spPr>
          <a:xfrm>
            <a:off x="457200" y="251879"/>
            <a:ext cx="4495800" cy="857250"/>
          </a:xfrm>
        </p:spPr>
        <p:txBody>
          <a:bodyPr>
            <a:normAutofit fontScale="90000"/>
          </a:bodyPr>
          <a:lstStyle/>
          <a:p>
            <a:pPr>
              <a:defRPr/>
            </a:pPr>
            <a:r>
              <a:rPr lang="sr-Cyrl-CS" sz="2400" b="1" dirty="0" smtClean="0">
                <a:latin typeface="Calibri" pitchFamily="34" charset="0"/>
              </a:rPr>
              <a:t>POSTUPANJE U SLUČAJU DA SE ELEKTRONSKI DOKAZI NALAZE U POSLOVNOJ MREŽI ILI SLOŽENOJ INFRASTRUKTURI</a:t>
            </a:r>
            <a:endParaRPr lang="sr-Latn-CS" sz="2400" b="1" dirty="0" smtClean="0">
              <a:latin typeface="Calibri" pitchFamily="34" charset="0"/>
            </a:endParaRPr>
          </a:p>
        </p:txBody>
      </p:sp>
      <p:sp>
        <p:nvSpPr>
          <p:cNvPr id="60419" name="Rectangle 3"/>
          <p:cNvSpPr>
            <a:spLocks noGrp="1"/>
          </p:cNvSpPr>
          <p:nvPr>
            <p:ph type="body" idx="1"/>
          </p:nvPr>
        </p:nvSpPr>
        <p:spPr>
          <a:xfrm>
            <a:off x="457200" y="1041406"/>
            <a:ext cx="8229600" cy="3394472"/>
          </a:xfrm>
        </p:spPr>
        <p:txBody>
          <a:bodyPr>
            <a:normAutofit lnSpcReduction="10000"/>
          </a:bodyPr>
          <a:lstStyle/>
          <a:p>
            <a:pPr marL="0" indent="0">
              <a:lnSpc>
                <a:spcPct val="90000"/>
              </a:lnSpc>
              <a:buFont typeface="Arial" charset="0"/>
              <a:buNone/>
            </a:pPr>
            <a:endParaRPr lang="sr-Latn-CS" sz="2400" b="1" dirty="0" smtClean="0">
              <a:effectLst>
                <a:outerShdw blurRad="38100" dist="38100" dir="2700000" algn="tl">
                  <a:srgbClr val="C0C0C0"/>
                </a:outerShdw>
              </a:effectLst>
              <a:latin typeface="Calibri" pitchFamily="34" charset="0"/>
            </a:endParaRPr>
          </a:p>
          <a:p>
            <a:pPr marL="0" indent="0">
              <a:lnSpc>
                <a:spcPct val="90000"/>
              </a:lnSpc>
              <a:buFont typeface="Arial" charset="0"/>
              <a:buNone/>
            </a:pPr>
            <a:r>
              <a:rPr lang="sr-Cyrl-CS" sz="2400" b="1" dirty="0" smtClean="0">
                <a:effectLst>
                  <a:outerShdw blurRad="38100" dist="38100" dir="2700000" algn="tl">
                    <a:srgbClr val="C0C0C0"/>
                  </a:outerShdw>
                </a:effectLst>
                <a:latin typeface="Calibri" pitchFamily="34" charset="0"/>
              </a:rPr>
              <a:t>Član 1</a:t>
            </a:r>
            <a:r>
              <a:rPr lang="sr-Latn-CS" sz="2400" b="1" dirty="0" smtClean="0">
                <a:effectLst>
                  <a:outerShdw blurRad="38100" dist="38100" dir="2700000" algn="tl">
                    <a:srgbClr val="C0C0C0"/>
                  </a:outerShdw>
                </a:effectLst>
                <a:latin typeface="Calibri" pitchFamily="34" charset="0"/>
              </a:rPr>
              <a:t>0</a:t>
            </a:r>
            <a:r>
              <a:rPr lang="sr-Cyrl-CS" sz="2400" b="1" dirty="0" smtClean="0">
                <a:effectLst>
                  <a:outerShdw blurRad="38100" dist="38100" dir="2700000" algn="tl">
                    <a:srgbClr val="C0C0C0"/>
                  </a:outerShdw>
                </a:effectLst>
                <a:latin typeface="Calibri" pitchFamily="34" charset="0"/>
              </a:rPr>
              <a:t>.</a:t>
            </a:r>
            <a:endParaRPr lang="sr-Latn-CS" sz="2400" b="1" dirty="0" smtClean="0">
              <a:effectLst>
                <a:outerShdw blurRad="38100" dist="38100" dir="2700000" algn="tl">
                  <a:srgbClr val="C0C0C0"/>
                </a:outerShdw>
              </a:effectLst>
              <a:latin typeface="Calibri" pitchFamily="34" charset="0"/>
            </a:endParaRPr>
          </a:p>
          <a:p>
            <a:pPr marL="0" indent="0">
              <a:lnSpc>
                <a:spcPct val="90000"/>
              </a:lnSpc>
              <a:buFont typeface="Arial" charset="0"/>
              <a:buNone/>
            </a:pPr>
            <a:endParaRPr lang="sr-Cyrl-CS" sz="2400" b="1" dirty="0" smtClean="0">
              <a:effectLst>
                <a:outerShdw blurRad="38100" dist="38100" dir="2700000" algn="tl">
                  <a:srgbClr val="C0C0C0"/>
                </a:outerShdw>
              </a:effectLst>
              <a:latin typeface="Calibri" pitchFamily="34" charset="0"/>
            </a:endParaRPr>
          </a:p>
          <a:p>
            <a:pPr marL="0" indent="0">
              <a:lnSpc>
                <a:spcPct val="90000"/>
              </a:lnSpc>
              <a:buFont typeface="Arial" charset="0"/>
              <a:buNone/>
            </a:pPr>
            <a:r>
              <a:rPr lang="sr-Cyrl-CS" sz="2400" dirty="0" smtClean="0">
                <a:effectLst>
                  <a:outerShdw blurRad="38100" dist="38100" dir="2700000" algn="tl">
                    <a:srgbClr val="C0C0C0"/>
                  </a:outerShdw>
                </a:effectLst>
                <a:latin typeface="Calibri" pitchFamily="34" charset="0"/>
              </a:rPr>
              <a:t>U slučaju da se elektronski dokazi nalaze u poslovnoj</a:t>
            </a:r>
            <a:r>
              <a:rPr lang="en-US" sz="2400" dirty="0" smtClean="0">
                <a:effectLst>
                  <a:outerShdw blurRad="38100" dist="38100" dir="2700000" algn="tl">
                    <a:srgbClr val="C0C0C0"/>
                  </a:outerShdw>
                </a:effectLst>
                <a:latin typeface="Calibri" pitchFamily="34" charset="0"/>
              </a:rPr>
              <a:t> </a:t>
            </a:r>
            <a:r>
              <a:rPr lang="sr-Cyrl-CS" sz="2400" dirty="0" smtClean="0">
                <a:effectLst>
                  <a:outerShdw blurRad="38100" dist="38100" dir="2700000" algn="tl">
                    <a:srgbClr val="C0C0C0"/>
                  </a:outerShdw>
                </a:effectLst>
                <a:latin typeface="Calibri" pitchFamily="34" charset="0"/>
              </a:rPr>
              <a:t>mreži ili na serveru složene infrastrukture, potrebno je obezbediti mesto, a zatim kontaktirati Odeljenje za borbu protiv visokotehnološkog kriminala ili Službu za specijalne istražne metode. </a:t>
            </a:r>
          </a:p>
          <a:p>
            <a:pPr marL="0" indent="0">
              <a:lnSpc>
                <a:spcPct val="90000"/>
              </a:lnSpc>
              <a:buFont typeface="Arial" charset="0"/>
              <a:buNone/>
            </a:pPr>
            <a:endParaRPr lang="en-US" sz="2400" dirty="0" smtClean="0">
              <a:effectLst>
                <a:outerShdw blurRad="38100" dist="38100" dir="2700000" algn="tl">
                  <a:srgbClr val="C0C0C0"/>
                </a:outerShdw>
              </a:effectLst>
              <a:latin typeface="Calibri" pitchFamily="34" charset="0"/>
            </a:endParaRPr>
          </a:p>
          <a:p>
            <a:pPr marL="0" indent="0">
              <a:lnSpc>
                <a:spcPct val="90000"/>
              </a:lnSpc>
              <a:buFont typeface="Arial" charset="0"/>
              <a:buNone/>
            </a:pPr>
            <a:r>
              <a:rPr lang="sr-Cyrl-CS" sz="2400" dirty="0" smtClean="0">
                <a:effectLst>
                  <a:outerShdw blurRad="38100" dist="38100" dir="2700000" algn="tl">
                    <a:srgbClr val="C0C0C0"/>
                  </a:outerShdw>
                </a:effectLst>
                <a:latin typeface="Calibri" pitchFamily="34" charset="0"/>
              </a:rPr>
              <a:t>Nakon obezbeđenja prostora potrebno je sačekati nadležne policijske službenike koji će preduzeti dalje neophodne radnje. </a:t>
            </a:r>
            <a:endParaRPr lang="sr-Latn-CS" sz="2400" dirty="0" smtClean="0">
              <a:effectLst>
                <a:outerShdw blurRad="38100" dist="38100" dir="2700000" algn="tl">
                  <a:srgbClr val="C0C0C0"/>
                </a:outerShdw>
              </a:effectLst>
              <a:latin typeface="Calibri" pitchFamily="34" charset="0"/>
            </a:endParaRPr>
          </a:p>
        </p:txBody>
      </p:sp>
      <p:pic>
        <p:nvPicPr>
          <p:cNvPr id="29700"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3618012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1442" name="Rectangle 2"/>
          <p:cNvSpPr>
            <a:spLocks noGrp="1"/>
          </p:cNvSpPr>
          <p:nvPr>
            <p:ph type="title"/>
          </p:nvPr>
        </p:nvSpPr>
        <p:spPr>
          <a:xfrm>
            <a:off x="457200" y="205979"/>
            <a:ext cx="4419600" cy="857250"/>
          </a:xfrm>
        </p:spPr>
        <p:txBody>
          <a:bodyPr>
            <a:normAutofit fontScale="90000"/>
          </a:bodyPr>
          <a:lstStyle/>
          <a:p>
            <a:pPr>
              <a:defRPr/>
            </a:pPr>
            <a:r>
              <a:rPr lang="sr-Cyrl-CS" sz="2400" b="1">
                <a:latin typeface="Calibri" charset="0"/>
                <a:ea typeface="ＭＳ Ｐゴシック" charset="0"/>
              </a:rPr>
              <a:t>PRIVREMENO ODUZIMANJE MOBILNIH TELEFONA</a:t>
            </a:r>
            <a:br>
              <a:rPr lang="sr-Cyrl-CS" sz="2400" b="1">
                <a:latin typeface="Calibri" charset="0"/>
                <a:ea typeface="ＭＳ Ｐゴシック" charset="0"/>
              </a:rPr>
            </a:br>
            <a:endParaRPr lang="sr-Latn-CS" sz="2400" b="1">
              <a:latin typeface="Calibri" charset="0"/>
              <a:ea typeface="ＭＳ Ｐゴシック" charset="0"/>
            </a:endParaRPr>
          </a:p>
        </p:txBody>
      </p:sp>
      <p:sp>
        <p:nvSpPr>
          <p:cNvPr id="61443" name="Rectangle 3"/>
          <p:cNvSpPr>
            <a:spLocks noGrp="1"/>
          </p:cNvSpPr>
          <p:nvPr>
            <p:ph type="body" idx="1"/>
          </p:nvPr>
        </p:nvSpPr>
        <p:spPr>
          <a:xfrm>
            <a:off x="457200" y="802222"/>
            <a:ext cx="8229600" cy="3771900"/>
          </a:xfrm>
        </p:spPr>
        <p:txBody>
          <a:bodyPr>
            <a:normAutofit fontScale="92500" lnSpcReduction="10000"/>
          </a:bodyPr>
          <a:lstStyle/>
          <a:p>
            <a:pPr marL="0" indent="0">
              <a:lnSpc>
                <a:spcPct val="80000"/>
              </a:lnSpc>
              <a:buFont typeface="Arial" pitchFamily="34" charset="0"/>
              <a:buNone/>
              <a:defRPr/>
            </a:pPr>
            <a:r>
              <a:rPr lang="en-US" b="1" dirty="0" smtClean="0">
                <a:latin typeface="Calibri" pitchFamily="34" charset="0"/>
              </a:rPr>
              <a:t>				</a:t>
            </a:r>
          </a:p>
          <a:p>
            <a:pPr marL="0" indent="0">
              <a:lnSpc>
                <a:spcPct val="80000"/>
              </a:lnSpc>
              <a:buFont typeface="Arial" pitchFamily="34" charset="0"/>
              <a:buNone/>
              <a:defRPr/>
            </a:pPr>
            <a:r>
              <a:rPr lang="sr-Cyrl-CS" sz="2400" b="1" dirty="0" smtClean="0">
                <a:latin typeface="Calibri" pitchFamily="34" charset="0"/>
              </a:rPr>
              <a:t>Član 1</a:t>
            </a:r>
            <a:r>
              <a:rPr lang="sr-Latn-CS" sz="2400" b="1" dirty="0" smtClean="0">
                <a:latin typeface="Calibri" pitchFamily="34" charset="0"/>
              </a:rPr>
              <a:t>1</a:t>
            </a:r>
            <a:r>
              <a:rPr lang="sr-Cyrl-CS" sz="2400" b="1" dirty="0" smtClean="0">
                <a:latin typeface="Calibri" pitchFamily="34" charset="0"/>
              </a:rPr>
              <a:t>.</a:t>
            </a:r>
            <a:endParaRPr lang="en-US" sz="2400" b="1" dirty="0" smtClean="0">
              <a:latin typeface="Calibri" pitchFamily="34" charset="0"/>
            </a:endParaRPr>
          </a:p>
          <a:p>
            <a:pPr marL="0" indent="0">
              <a:lnSpc>
                <a:spcPct val="80000"/>
              </a:lnSpc>
              <a:buFont typeface="Arial" pitchFamily="34" charset="0"/>
              <a:buNone/>
              <a:defRPr/>
            </a:pPr>
            <a:endParaRPr lang="sr-Cyrl-CS" sz="2400" dirty="0" smtClean="0">
              <a:latin typeface="Calibri" pitchFamily="34" charset="0"/>
            </a:endParaRPr>
          </a:p>
          <a:p>
            <a:pPr marL="0" indent="0">
              <a:lnSpc>
                <a:spcPct val="80000"/>
              </a:lnSpc>
              <a:buFont typeface="Arial" pitchFamily="34" charset="0"/>
              <a:buNone/>
              <a:defRPr/>
            </a:pPr>
            <a:r>
              <a:rPr lang="sr-Cyrl-CS" sz="2400" dirty="0" smtClean="0">
                <a:latin typeface="Calibri" pitchFamily="34" charset="0"/>
              </a:rPr>
              <a:t>Privremeno oduzimanje mobilnih telefona razlikuje se u zavisnosti od toga da li je mobilni telefon isključen ili uključen. </a:t>
            </a:r>
            <a:endParaRPr lang="en-US" sz="2400" dirty="0" smtClean="0">
              <a:latin typeface="Calibri" pitchFamily="34" charset="0"/>
            </a:endParaRPr>
          </a:p>
          <a:p>
            <a:pPr marL="0" indent="0">
              <a:lnSpc>
                <a:spcPct val="80000"/>
              </a:lnSpc>
              <a:buFont typeface="Arial" pitchFamily="34" charset="0"/>
              <a:buNone/>
              <a:defRPr/>
            </a:pPr>
            <a:endParaRPr lang="sr-Cyrl-CS" sz="2400" dirty="0" smtClean="0">
              <a:latin typeface="Calibri" pitchFamily="34" charset="0"/>
            </a:endParaRPr>
          </a:p>
          <a:p>
            <a:pPr marL="0" indent="0">
              <a:lnSpc>
                <a:spcPct val="80000"/>
              </a:lnSpc>
              <a:buFont typeface="Arial" pitchFamily="34" charset="0"/>
              <a:buNone/>
              <a:defRPr/>
            </a:pPr>
            <a:r>
              <a:rPr lang="sr-Cyrl-CS" sz="2400" dirty="0" smtClean="0">
                <a:latin typeface="Calibri" pitchFamily="34" charset="0"/>
              </a:rPr>
              <a:t>Isključeni mobilni telefon ne sme se uključivati. </a:t>
            </a:r>
            <a:endParaRPr lang="en-US" sz="2400" dirty="0" smtClean="0">
              <a:latin typeface="Calibri" pitchFamily="34" charset="0"/>
            </a:endParaRPr>
          </a:p>
          <a:p>
            <a:pPr marL="0" indent="0">
              <a:lnSpc>
                <a:spcPct val="80000"/>
              </a:lnSpc>
              <a:buFont typeface="Arial" pitchFamily="34" charset="0"/>
              <a:buNone/>
              <a:defRPr/>
            </a:pPr>
            <a:endParaRPr lang="sr-Cyrl-CS" sz="2400" dirty="0" smtClean="0">
              <a:latin typeface="Calibri" pitchFamily="34" charset="0"/>
            </a:endParaRPr>
          </a:p>
          <a:p>
            <a:pPr marL="0" indent="0">
              <a:lnSpc>
                <a:spcPct val="80000"/>
              </a:lnSpc>
              <a:buFont typeface="Arial" pitchFamily="34" charset="0"/>
              <a:buNone/>
              <a:defRPr/>
            </a:pPr>
            <a:r>
              <a:rPr lang="sr-Cyrl-CS" sz="2400" dirty="0" smtClean="0">
                <a:latin typeface="Calibri" pitchFamily="34" charset="0"/>
              </a:rPr>
              <a:t>Ako je mobilni telefon uključen, potrebno je fotografisati ili zabeležiti sve što se nalazi na ekranu. U posrupku privremenog oduzimanja mobilnog telefona, policijski službenik nije ovlašćen da samostalno pretražuje mobilni telefon u cilju pribavljanja dokaza. </a:t>
            </a:r>
            <a:endParaRPr lang="sr-Latn-CS" sz="2400" dirty="0" smtClean="0">
              <a:latin typeface="Calibri" pitchFamily="34" charset="0"/>
            </a:endParaRPr>
          </a:p>
        </p:txBody>
      </p:sp>
      <p:pic>
        <p:nvPicPr>
          <p:cNvPr id="30724"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23607210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2467" name="Rectangle 3"/>
          <p:cNvSpPr>
            <a:spLocks noGrp="1"/>
          </p:cNvSpPr>
          <p:nvPr>
            <p:ph type="body" idx="1"/>
          </p:nvPr>
        </p:nvSpPr>
        <p:spPr>
          <a:xfrm>
            <a:off x="457200" y="977908"/>
            <a:ext cx="8229600" cy="3394472"/>
          </a:xfrm>
        </p:spPr>
        <p:txBody>
          <a:bodyPr>
            <a:normAutofit lnSpcReduction="10000"/>
          </a:bodyPr>
          <a:lstStyle/>
          <a:p>
            <a:pPr>
              <a:lnSpc>
                <a:spcPct val="80000"/>
              </a:lnSpc>
              <a:buFont typeface="Arial" charset="0"/>
              <a:buNone/>
            </a:pPr>
            <a:endParaRPr lang="sr-Latn-CS" sz="2200" dirty="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2200" dirty="0" smtClean="0">
                <a:effectLst>
                  <a:outerShdw blurRad="38100" dist="38100" dir="2700000" algn="tl">
                    <a:srgbClr val="C0C0C0"/>
                  </a:outerShdw>
                </a:effectLst>
                <a:latin typeface="Calibri" pitchFamily="34" charset="0"/>
              </a:rPr>
              <a:t>	</a:t>
            </a:r>
            <a:r>
              <a:rPr lang="sr-Cyrl-CS" sz="2200" dirty="0" smtClean="0">
                <a:effectLst>
                  <a:outerShdw blurRad="38100" dist="38100" dir="2700000" algn="tl">
                    <a:srgbClr val="C0C0C0"/>
                  </a:outerShdw>
                </a:effectLst>
                <a:latin typeface="Calibri" pitchFamily="34" charset="0"/>
              </a:rPr>
              <a:t>Ukoliko se radi o hitnim slučajevima, odnosno ukoliko se očekuje ostvarivanje komunikacije koja bi pospešila vođenje istrage, mobilni telefon mora ostati uključen. Ukoliko to nije slučaj, telefon je potrebno isključiti. </a:t>
            </a:r>
            <a:endParaRPr lang="en-US" sz="2200" dirty="0" smtClean="0">
              <a:effectLst>
                <a:outerShdw blurRad="38100" dist="38100" dir="2700000" algn="tl">
                  <a:srgbClr val="C0C0C0"/>
                </a:outerShdw>
              </a:effectLst>
              <a:latin typeface="Calibri" pitchFamily="34" charset="0"/>
            </a:endParaRPr>
          </a:p>
          <a:p>
            <a:pPr>
              <a:lnSpc>
                <a:spcPct val="80000"/>
              </a:lnSpc>
              <a:buFont typeface="Arial" charset="0"/>
              <a:buNone/>
            </a:pPr>
            <a:endParaRPr lang="sr-Cyrl-CS" sz="2200" dirty="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2200" dirty="0" smtClean="0">
                <a:effectLst>
                  <a:outerShdw blurRad="38100" dist="38100" dir="2700000" algn="tl">
                    <a:srgbClr val="C0C0C0"/>
                  </a:outerShdw>
                </a:effectLst>
                <a:latin typeface="Calibri" pitchFamily="34" charset="0"/>
              </a:rPr>
              <a:t>	</a:t>
            </a:r>
            <a:r>
              <a:rPr lang="sr-Cyrl-CS" sz="2200" dirty="0" smtClean="0">
                <a:effectLst>
                  <a:outerShdw blurRad="38100" dist="38100" dir="2700000" algn="tl">
                    <a:srgbClr val="C0C0C0"/>
                  </a:outerShdw>
                </a:effectLst>
                <a:latin typeface="Calibri" pitchFamily="34" charset="0"/>
              </a:rPr>
              <a:t>Mobilni telefon zajedno sa svim pripadajućim kablovima i uređajima za skladištenje podataka potrebno je staviti u antistatičku kesu. </a:t>
            </a:r>
            <a:endParaRPr lang="sr-Latn-CS" sz="2200" dirty="0" smtClean="0">
              <a:effectLst>
                <a:outerShdw blurRad="38100" dist="38100" dir="2700000" algn="tl">
                  <a:srgbClr val="C0C0C0"/>
                </a:outerShdw>
              </a:effectLst>
              <a:latin typeface="Calibri" pitchFamily="34" charset="0"/>
            </a:endParaRPr>
          </a:p>
          <a:p>
            <a:pPr>
              <a:lnSpc>
                <a:spcPct val="80000"/>
              </a:lnSpc>
              <a:buFont typeface="Arial" charset="0"/>
              <a:buNone/>
            </a:pPr>
            <a:endParaRPr lang="sr-Latn-CS" sz="2200" dirty="0" smtClean="0">
              <a:effectLst>
                <a:outerShdw blurRad="38100" dist="38100" dir="2700000" algn="tl">
                  <a:srgbClr val="C0C0C0"/>
                </a:outerShdw>
              </a:effectLst>
              <a:latin typeface="Calibri" pitchFamily="34" charset="0"/>
            </a:endParaRPr>
          </a:p>
          <a:p>
            <a:pPr>
              <a:lnSpc>
                <a:spcPct val="80000"/>
              </a:lnSpc>
              <a:buFont typeface="Arial" charset="0"/>
              <a:buNone/>
            </a:pPr>
            <a:r>
              <a:rPr lang="sr-Latn-CS" sz="2200" dirty="0" smtClean="0">
                <a:effectLst>
                  <a:outerShdw blurRad="38100" dist="38100" dir="2700000" algn="tl">
                    <a:srgbClr val="C0C0C0"/>
                  </a:outerShdw>
                </a:effectLst>
                <a:latin typeface="Calibri" pitchFamily="34" charset="0"/>
              </a:rPr>
              <a:t>	</a:t>
            </a:r>
            <a:r>
              <a:rPr lang="sr-Cyrl-CS" sz="2200" dirty="0" smtClean="0">
                <a:effectLst>
                  <a:outerShdw blurRad="38100" dist="38100" dir="2700000" algn="tl">
                    <a:srgbClr val="C0C0C0"/>
                  </a:outerShdw>
                </a:effectLst>
                <a:latin typeface="Calibri" pitchFamily="34" charset="0"/>
              </a:rPr>
              <a:t>O svim preduzetim radnjama u postupku privremenog oduzimanja mobilnog telefona potrebno je sačiniti službenu belešku u koju će se uneti i  </a:t>
            </a:r>
            <a:r>
              <a:rPr lang="sr-Latn-CS" sz="2200" dirty="0" smtClean="0">
                <a:effectLst>
                  <a:outerShdw blurRad="38100" dist="38100" dir="2700000" algn="tl">
                    <a:srgbClr val="C0C0C0"/>
                  </a:outerShdw>
                </a:effectLst>
                <a:latin typeface="Calibri" pitchFamily="34" charset="0"/>
              </a:rPr>
              <a:t>PIN</a:t>
            </a:r>
            <a:r>
              <a:rPr lang="sr-Cyrl-CS" sz="2200" dirty="0" smtClean="0">
                <a:effectLst>
                  <a:outerShdw blurRad="38100" dist="38100" dir="2700000" algn="tl">
                    <a:srgbClr val="C0C0C0"/>
                  </a:outerShdw>
                </a:effectLst>
                <a:latin typeface="Calibri" pitchFamily="34" charset="0"/>
              </a:rPr>
              <a:t> kod </a:t>
            </a:r>
            <a:r>
              <a:rPr lang="uz-Cyrl-UZ" sz="2200" dirty="0" smtClean="0">
                <a:effectLst>
                  <a:outerShdw blurRad="38100" dist="38100" dir="2700000" algn="tl">
                    <a:srgbClr val="C0C0C0"/>
                  </a:outerShdw>
                </a:effectLst>
                <a:latin typeface="Calibri" pitchFamily="34" charset="0"/>
              </a:rPr>
              <a:t>i lozinke</a:t>
            </a:r>
            <a:r>
              <a:rPr lang="sr-Cyrl-CS" sz="2200" dirty="0" smtClean="0">
                <a:effectLst>
                  <a:outerShdw blurRad="38100" dist="38100" dir="2700000" algn="tl">
                    <a:srgbClr val="C0C0C0"/>
                  </a:outerShdw>
                </a:effectLst>
                <a:latin typeface="Calibri" pitchFamily="34" charset="0"/>
              </a:rPr>
              <a:t> dobijene od vlasnika mobilnog telefona.</a:t>
            </a:r>
            <a:endParaRPr lang="sr-Latn-CS" sz="2200" dirty="0" smtClean="0">
              <a:effectLst>
                <a:outerShdw blurRad="38100" dist="38100" dir="2700000" algn="tl">
                  <a:srgbClr val="C0C0C0"/>
                </a:outerShdw>
              </a:effectLst>
              <a:latin typeface="Calibri" pitchFamily="34" charset="0"/>
            </a:endParaRPr>
          </a:p>
          <a:p>
            <a:pPr>
              <a:lnSpc>
                <a:spcPct val="80000"/>
              </a:lnSpc>
            </a:pPr>
            <a:endParaRPr lang="sr-Latn-CS" sz="2200" dirty="0" smtClean="0">
              <a:effectLst>
                <a:outerShdw blurRad="38100" dist="38100" dir="2700000" algn="tl">
                  <a:srgbClr val="C0C0C0"/>
                </a:outerShdw>
              </a:effectLst>
              <a:latin typeface="Calibri" pitchFamily="34" charset="0"/>
            </a:endParaRPr>
          </a:p>
        </p:txBody>
      </p:sp>
      <p:sp>
        <p:nvSpPr>
          <p:cNvPr id="62468" name="Rectangle 4"/>
          <p:cNvSpPr>
            <a:spLocks noGrp="1"/>
          </p:cNvSpPr>
          <p:nvPr>
            <p:ph type="title"/>
          </p:nvPr>
        </p:nvSpPr>
        <p:spPr>
          <a:xfrm>
            <a:off x="457200" y="205979"/>
            <a:ext cx="4572000" cy="857250"/>
          </a:xfrm>
        </p:spPr>
        <p:txBody>
          <a:bodyPr>
            <a:normAutofit fontScale="90000"/>
          </a:bodyPr>
          <a:lstStyle/>
          <a:p>
            <a:pPr>
              <a:defRPr/>
            </a:pPr>
            <a:r>
              <a:rPr lang="sr-Cyrl-CS" sz="2400" b="1">
                <a:latin typeface="Calibri" charset="0"/>
                <a:ea typeface="ＭＳ Ｐゴシック" charset="0"/>
              </a:rPr>
              <a:t>PRIVREMENO ODUZIMANJE MOBILNIH TELEFONA</a:t>
            </a:r>
            <a:br>
              <a:rPr lang="sr-Cyrl-CS" sz="2400" b="1">
                <a:latin typeface="Calibri" charset="0"/>
                <a:ea typeface="ＭＳ Ｐゴシック" charset="0"/>
              </a:rPr>
            </a:br>
            <a:endParaRPr lang="sr-Latn-CS" sz="2400" b="1">
              <a:latin typeface="Calibri" charset="0"/>
              <a:ea typeface="ＭＳ Ｐゴシック" charset="0"/>
            </a:endParaRPr>
          </a:p>
        </p:txBody>
      </p:sp>
      <p:pic>
        <p:nvPicPr>
          <p:cNvPr id="31748"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450226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err="1" smtClean="0"/>
              <a:t>Šta</a:t>
            </a:r>
            <a:r>
              <a:rPr lang="en-US" dirty="0" smtClean="0"/>
              <a:t> je </a:t>
            </a:r>
            <a:r>
              <a:rPr lang="en-US" dirty="0" err="1" smtClean="0"/>
              <a:t>moguće</a:t>
            </a:r>
            <a:r>
              <a:rPr lang="en-US" dirty="0" smtClean="0"/>
              <a:t>, a </a:t>
            </a:r>
            <a:r>
              <a:rPr lang="en-US" dirty="0" err="1" smtClean="0"/>
              <a:t>šta</a:t>
            </a:r>
            <a:r>
              <a:rPr lang="en-US" dirty="0" smtClean="0"/>
              <a:t> ne?</a:t>
            </a:r>
          </a:p>
          <a:p>
            <a:pPr marL="0" indent="0">
              <a:lnSpc>
                <a:spcPct val="100000"/>
              </a:lnSpc>
              <a:buNone/>
            </a:pPr>
            <a:r>
              <a:rPr lang="hr-HR" sz="2000" b="1" spc="-1" dirty="0">
                <a:solidFill>
                  <a:srgbClr val="000000"/>
                </a:solidFill>
                <a:uFill>
                  <a:solidFill>
                    <a:srgbClr val="FFFFFF"/>
                  </a:solidFill>
                </a:uFill>
              </a:rPr>
              <a:t> </a:t>
            </a:r>
            <a:endParaRPr lang="x-none" sz="1800" spc="-1" dirty="0">
              <a:solidFill>
                <a:srgbClr val="000000"/>
              </a:solidFill>
              <a:uFill>
                <a:solidFill>
                  <a:srgbClr val="FFFFFF"/>
                </a:solidFill>
              </a:uFill>
            </a:endParaRPr>
          </a:p>
          <a:p>
            <a:pPr>
              <a:lnSpc>
                <a:spcPct val="100000"/>
              </a:lnSpc>
            </a:pPr>
            <a:r>
              <a:rPr lang="hr-HR" sz="2000" b="1" spc="-1" dirty="0">
                <a:solidFill>
                  <a:srgbClr val="000000"/>
                </a:solidFill>
                <a:uFill>
                  <a:solidFill>
                    <a:srgbClr val="FFFFFF"/>
                  </a:solidFill>
                </a:uFill>
              </a:rPr>
              <a:t>          Moguće je:</a:t>
            </a:r>
            <a:endParaRPr lang="x-none" sz="1800" spc="-1" dirty="0">
              <a:solidFill>
                <a:srgbClr val="000000"/>
              </a:solidFill>
              <a:uFill>
                <a:solidFill>
                  <a:srgbClr val="FFFFFF"/>
                </a:solidFill>
              </a:uFill>
            </a:endParaRPr>
          </a:p>
          <a:p>
            <a:pPr marL="0" indent="0">
              <a:lnSpc>
                <a:spcPct val="100000"/>
              </a:lnSpc>
              <a:buNone/>
            </a:pPr>
            <a:r>
              <a:rPr lang="hr-HR" sz="2000" b="1" spc="-1" dirty="0">
                <a:solidFill>
                  <a:srgbClr val="000000"/>
                </a:solidFill>
                <a:uFill>
                  <a:solidFill>
                    <a:srgbClr val="FFFFFF"/>
                  </a:solidFill>
                </a:uFill>
              </a:rPr>
              <a:t> </a:t>
            </a:r>
            <a:endParaRPr lang="x-none" sz="1800" spc="-1" dirty="0">
              <a:solidFill>
                <a:srgbClr val="000000"/>
              </a:solidFill>
              <a:uFill>
                <a:solidFill>
                  <a:srgbClr val="FFFFFF"/>
                </a:solidFill>
              </a:uFill>
            </a:endParaRPr>
          </a:p>
          <a:p>
            <a:pPr marL="799920" lvl="1" indent="-342720">
              <a:lnSpc>
                <a:spcPct val="100000"/>
              </a:lnSpc>
              <a:buClr>
                <a:srgbClr val="333333"/>
              </a:buClr>
              <a:buSzPct val="60000"/>
              <a:buFont typeface="Wingdings" charset="2"/>
              <a:buChar char=""/>
            </a:pPr>
            <a:r>
              <a:rPr lang="hr-HR" sz="2000" b="1" spc="-1" dirty="0">
                <a:solidFill>
                  <a:srgbClr val="000000"/>
                </a:solidFill>
                <a:uFill>
                  <a:solidFill>
                    <a:srgbClr val="FFFFFF"/>
                  </a:solidFill>
                </a:uFill>
                <a:ea typeface="Arial"/>
              </a:rPr>
              <a:t>Povratiti obrisane datoteke</a:t>
            </a:r>
            <a:endParaRPr lang="x-none" sz="1800" spc="-1" dirty="0">
              <a:solidFill>
                <a:srgbClr val="000000"/>
              </a:solidFill>
              <a:uFill>
                <a:solidFill>
                  <a:srgbClr val="FFFFFF"/>
                </a:solidFill>
              </a:uFill>
            </a:endParaRPr>
          </a:p>
          <a:p>
            <a:pPr marL="799920" lvl="1" indent="-342720">
              <a:lnSpc>
                <a:spcPct val="100000"/>
              </a:lnSpc>
              <a:buClr>
                <a:srgbClr val="333333"/>
              </a:buClr>
              <a:buSzPct val="60000"/>
              <a:buFont typeface="Wingdings" charset="2"/>
              <a:buChar char=""/>
            </a:pPr>
            <a:r>
              <a:rPr lang="hr-HR" sz="2000" b="1" spc="-1" dirty="0">
                <a:solidFill>
                  <a:srgbClr val="000000"/>
                </a:solidFill>
                <a:uFill>
                  <a:solidFill>
                    <a:srgbClr val="FFFFFF"/>
                  </a:solidFill>
                </a:uFill>
                <a:ea typeface="Arial"/>
              </a:rPr>
              <a:t>Datum i vreme nastanka, promene i brisanja</a:t>
            </a:r>
            <a:endParaRPr lang="x-none" sz="1800" spc="-1" dirty="0">
              <a:solidFill>
                <a:srgbClr val="000000"/>
              </a:solidFill>
              <a:uFill>
                <a:solidFill>
                  <a:srgbClr val="FFFFFF"/>
                </a:solidFill>
              </a:uFill>
            </a:endParaRPr>
          </a:p>
          <a:p>
            <a:pPr marL="799920" lvl="1" indent="-342720">
              <a:lnSpc>
                <a:spcPct val="100000"/>
              </a:lnSpc>
              <a:buClr>
                <a:srgbClr val="333333"/>
              </a:buClr>
              <a:buSzPct val="60000"/>
              <a:buFont typeface="Wingdings" charset="2"/>
              <a:buChar char=""/>
            </a:pPr>
            <a:r>
              <a:rPr lang="hr-HR" sz="2000" b="1" spc="-1" dirty="0">
                <a:solidFill>
                  <a:srgbClr val="000000"/>
                </a:solidFill>
                <a:uFill>
                  <a:solidFill>
                    <a:srgbClr val="FFFFFF"/>
                  </a:solidFill>
                </a:uFill>
                <a:ea typeface="Arial"/>
              </a:rPr>
              <a:t>Utvrditi koji je medijum za skladištenje bio spojen </a:t>
            </a:r>
            <a:r>
              <a:rPr lang="hr-HR" sz="2000" b="1" spc="-1" dirty="0" smtClean="0">
                <a:solidFill>
                  <a:srgbClr val="000000"/>
                </a:solidFill>
                <a:uFill>
                  <a:solidFill>
                    <a:srgbClr val="FFFFFF"/>
                  </a:solidFill>
                </a:uFill>
                <a:ea typeface="Arial"/>
              </a:rPr>
              <a:t> </a:t>
            </a:r>
            <a:r>
              <a:rPr lang="hr-HR" sz="2000" b="1" spc="-1" dirty="0">
                <a:solidFill>
                  <a:srgbClr val="000000"/>
                </a:solidFill>
                <a:uFill>
                  <a:solidFill>
                    <a:srgbClr val="FFFFFF"/>
                  </a:solidFill>
                </a:uFill>
                <a:ea typeface="Arial"/>
              </a:rPr>
              <a:t>i na koji računar</a:t>
            </a:r>
            <a:endParaRPr lang="x-none" sz="1800" spc="-1" dirty="0">
              <a:solidFill>
                <a:srgbClr val="000000"/>
              </a:solidFill>
              <a:uFill>
                <a:solidFill>
                  <a:srgbClr val="FFFFFF"/>
                </a:solidFill>
              </a:uFill>
            </a:endParaRPr>
          </a:p>
          <a:p>
            <a:pPr marL="799920" lvl="1" indent="-342720">
              <a:lnSpc>
                <a:spcPct val="100000"/>
              </a:lnSpc>
              <a:buClr>
                <a:srgbClr val="333333"/>
              </a:buClr>
              <a:buSzPct val="60000"/>
              <a:buFont typeface="Wingdings" charset="2"/>
              <a:buChar char=""/>
            </a:pPr>
            <a:r>
              <a:rPr lang="hr-HR" sz="2000" b="1" spc="-1" dirty="0">
                <a:solidFill>
                  <a:srgbClr val="000000"/>
                </a:solidFill>
                <a:uFill>
                  <a:solidFill>
                    <a:srgbClr val="FFFFFF"/>
                  </a:solidFill>
                </a:uFill>
                <a:ea typeface="Arial"/>
              </a:rPr>
              <a:t>Koje su aplikacije bile instalirane</a:t>
            </a:r>
            <a:endParaRPr lang="x-none" sz="1800" spc="-1" dirty="0">
              <a:solidFill>
                <a:srgbClr val="000000"/>
              </a:solidFill>
              <a:uFill>
                <a:solidFill>
                  <a:srgbClr val="FFFFFF"/>
                </a:solidFill>
              </a:uFill>
            </a:endParaRPr>
          </a:p>
          <a:p>
            <a:pPr marL="799920" lvl="1" indent="-342720">
              <a:lnSpc>
                <a:spcPct val="100000"/>
              </a:lnSpc>
              <a:buClr>
                <a:srgbClr val="333333"/>
              </a:buClr>
              <a:buSzPct val="60000"/>
              <a:buFont typeface="Wingdings" charset="2"/>
              <a:buChar char=""/>
            </a:pPr>
            <a:r>
              <a:rPr lang="hr-HR" sz="2000" b="1" spc="-1" dirty="0">
                <a:solidFill>
                  <a:srgbClr val="000000"/>
                </a:solidFill>
                <a:uFill>
                  <a:solidFill>
                    <a:srgbClr val="FFFFFF"/>
                  </a:solidFill>
                </a:uFill>
                <a:ea typeface="Arial"/>
              </a:rPr>
              <a:t>Web koji je korisnik posetio</a:t>
            </a:r>
            <a:endParaRPr lang="x-none" sz="1800" spc="-1" dirty="0">
              <a:solidFill>
                <a:srgbClr val="000000"/>
              </a:solidFill>
              <a:uFill>
                <a:solidFill>
                  <a:srgbClr val="FFFFFF"/>
                </a:solidFill>
              </a:uFill>
            </a:endParaRPr>
          </a:p>
          <a:p>
            <a:pPr marL="799920" lvl="1" indent="-342720">
              <a:lnSpc>
                <a:spcPct val="100000"/>
              </a:lnSpc>
              <a:buClr>
                <a:srgbClr val="333333"/>
              </a:buClr>
              <a:buSzPct val="60000"/>
              <a:buFont typeface="Wingdings" charset="2"/>
              <a:buChar char=""/>
            </a:pPr>
            <a:r>
              <a:rPr lang="hr-HR" sz="2000" b="1" spc="-1" dirty="0">
                <a:solidFill>
                  <a:srgbClr val="000000"/>
                </a:solidFill>
                <a:uFill>
                  <a:solidFill>
                    <a:srgbClr val="FFFFFF"/>
                  </a:solidFill>
                </a:uFill>
                <a:ea typeface="Arial"/>
              </a:rPr>
              <a:t>Utvrditi da je osoba pogledala neku sliku</a:t>
            </a:r>
            <a:endParaRPr lang="x-none" sz="1800" spc="-1" dirty="0">
              <a:solidFill>
                <a:srgbClr val="000000"/>
              </a:solidFill>
              <a:uFill>
                <a:solidFill>
                  <a:srgbClr val="FFFFFF"/>
                </a:solidFill>
              </a:uFill>
            </a:endParaRPr>
          </a:p>
          <a:p>
            <a:pPr marL="799920" lvl="1" indent="-342720">
              <a:lnSpc>
                <a:spcPct val="100000"/>
              </a:lnSpc>
              <a:buClr>
                <a:srgbClr val="333333"/>
              </a:buClr>
              <a:buSzPct val="60000"/>
              <a:buFont typeface="Wingdings" charset="2"/>
              <a:buChar char=""/>
            </a:pPr>
            <a:r>
              <a:rPr lang="hr-HR" sz="2000" b="1" spc="-1" dirty="0">
                <a:solidFill>
                  <a:srgbClr val="000000"/>
                </a:solidFill>
                <a:uFill>
                  <a:solidFill>
                    <a:srgbClr val="FFFFFF"/>
                  </a:solidFill>
                </a:uFill>
                <a:ea typeface="Arial"/>
              </a:rPr>
              <a:t>Utvrditi što je isprintano</a:t>
            </a:r>
            <a:endParaRPr lang="x-none" sz="1800" spc="-1" dirty="0">
              <a:solidFill>
                <a:srgbClr val="000000"/>
              </a:solidFill>
              <a:uFill>
                <a:solidFill>
                  <a:srgbClr val="FFFFFF"/>
                </a:solidFill>
              </a:uFill>
            </a:endParaRPr>
          </a:p>
          <a:p>
            <a:pPr marL="799920" lvl="1" indent="-342720">
              <a:lnSpc>
                <a:spcPct val="100000"/>
              </a:lnSpc>
              <a:buClr>
                <a:srgbClr val="333333"/>
              </a:buClr>
              <a:buSzPct val="60000"/>
              <a:buFont typeface="Wingdings" charset="2"/>
              <a:buChar char=""/>
            </a:pPr>
            <a:r>
              <a:rPr lang="hr-HR" sz="2000" b="1" spc="-1" dirty="0">
                <a:solidFill>
                  <a:srgbClr val="000000"/>
                </a:solidFill>
                <a:uFill>
                  <a:solidFill>
                    <a:srgbClr val="FFFFFF"/>
                  </a:solidFill>
                </a:uFill>
                <a:ea typeface="Arial"/>
              </a:rPr>
              <a:t>Povrat obrisane/formatirane particije diska</a:t>
            </a:r>
            <a:endParaRPr lang="x-none" sz="18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Tree>
    <p:extLst>
      <p:ext uri="{BB962C8B-B14F-4D97-AF65-F5344CB8AC3E}">
        <p14:creationId xmlns:p14="http://schemas.microsoft.com/office/powerpoint/2010/main" xmlns="" val="23213078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3490" name="Rectangle 2"/>
          <p:cNvSpPr>
            <a:spLocks noGrp="1"/>
          </p:cNvSpPr>
          <p:nvPr>
            <p:ph type="title"/>
          </p:nvPr>
        </p:nvSpPr>
        <p:spPr>
          <a:xfrm>
            <a:off x="304800" y="666747"/>
            <a:ext cx="5105400" cy="491729"/>
          </a:xfrm>
        </p:spPr>
        <p:txBody>
          <a:bodyPr>
            <a:normAutofit fontScale="90000"/>
          </a:bodyPr>
          <a:lstStyle/>
          <a:p>
            <a:r>
              <a:rPr lang="sr-Cyrl-CS" sz="2200" b="1" dirty="0" smtClean="0">
                <a:effectLst>
                  <a:outerShdw blurRad="38100" dist="38100" dir="2700000" algn="tl">
                    <a:srgbClr val="C0C0C0"/>
                  </a:outerShdw>
                </a:effectLst>
                <a:latin typeface="Calibri" pitchFamily="34" charset="0"/>
              </a:rPr>
              <a:t>PRIVREMENO ODUZIMANJE OSTALIH DIGITALNIH UREĐAJA NA KOJIMA SE MOGU PRONAĆI ELEKTRONSKI DOKAZI</a:t>
            </a:r>
            <a:r>
              <a:rPr lang="sr-Cyrl-CS" sz="4000" b="1" dirty="0" smtClean="0">
                <a:effectLst>
                  <a:outerShdw blurRad="38100" dist="38100" dir="2700000" algn="tl">
                    <a:srgbClr val="C0C0C0"/>
                  </a:outerShdw>
                </a:effectLst>
                <a:latin typeface="Calibri" pitchFamily="34" charset="0"/>
              </a:rPr>
              <a:t> </a:t>
            </a:r>
            <a:br>
              <a:rPr lang="sr-Cyrl-CS" sz="4000" b="1" dirty="0" smtClean="0">
                <a:effectLst>
                  <a:outerShdw blurRad="38100" dist="38100" dir="2700000" algn="tl">
                    <a:srgbClr val="C0C0C0"/>
                  </a:outerShdw>
                </a:effectLst>
                <a:latin typeface="Calibri" pitchFamily="34" charset="0"/>
              </a:rPr>
            </a:br>
            <a:endParaRPr lang="sr-Latn-CS" sz="4000" b="1" dirty="0" smtClean="0">
              <a:effectLst>
                <a:outerShdw blurRad="38100" dist="38100" dir="2700000" algn="tl">
                  <a:srgbClr val="C0C0C0"/>
                </a:outerShdw>
              </a:effectLst>
              <a:latin typeface="Calibri" pitchFamily="34" charset="0"/>
            </a:endParaRPr>
          </a:p>
        </p:txBody>
      </p:sp>
      <p:sp>
        <p:nvSpPr>
          <p:cNvPr id="63491" name="Rectangle 3"/>
          <p:cNvSpPr>
            <a:spLocks noGrp="1"/>
          </p:cNvSpPr>
          <p:nvPr>
            <p:ph type="body" idx="1"/>
          </p:nvPr>
        </p:nvSpPr>
        <p:spPr>
          <a:xfrm>
            <a:off x="228600" y="1200151"/>
            <a:ext cx="8763000" cy="3394472"/>
          </a:xfrm>
        </p:spPr>
        <p:txBody>
          <a:bodyPr>
            <a:normAutofit fontScale="62500" lnSpcReduction="20000"/>
          </a:bodyPr>
          <a:lstStyle/>
          <a:p>
            <a:pPr>
              <a:lnSpc>
                <a:spcPct val="80000"/>
              </a:lnSpc>
              <a:buFont typeface="Arial" charset="0"/>
              <a:buNone/>
            </a:pPr>
            <a:r>
              <a:rPr lang="en-US" b="1" smtClean="0">
                <a:effectLst>
                  <a:outerShdw blurRad="38100" dist="38100" dir="2700000" algn="tl">
                    <a:srgbClr val="C0C0C0"/>
                  </a:outerShdw>
                </a:effectLst>
                <a:latin typeface="Calibri" pitchFamily="34" charset="0"/>
              </a:rPr>
              <a:t>					</a:t>
            </a:r>
            <a:endParaRPr lang="sr-Latn-CS" b="1" smtClean="0">
              <a:effectLst>
                <a:outerShdw blurRad="38100" dist="38100" dir="2700000" algn="tl">
                  <a:srgbClr val="C0C0C0"/>
                </a:outerShdw>
              </a:effectLst>
              <a:latin typeface="Calibri" pitchFamily="34" charset="0"/>
            </a:endParaRPr>
          </a:p>
          <a:p>
            <a:pPr>
              <a:lnSpc>
                <a:spcPct val="80000"/>
              </a:lnSpc>
              <a:buFont typeface="Arial" charset="0"/>
              <a:buNone/>
            </a:pPr>
            <a:endParaRPr lang="sr-Latn-CS" b="1" smtClean="0">
              <a:effectLst>
                <a:outerShdw blurRad="38100" dist="38100" dir="2700000" algn="tl">
                  <a:srgbClr val="C0C0C0"/>
                </a:outerShdw>
              </a:effectLst>
              <a:latin typeface="Calibri" pitchFamily="34" charset="0"/>
            </a:endParaRPr>
          </a:p>
          <a:p>
            <a:pPr>
              <a:lnSpc>
                <a:spcPct val="80000"/>
              </a:lnSpc>
              <a:buFont typeface="Arial" charset="0"/>
              <a:buNone/>
            </a:pPr>
            <a:r>
              <a:rPr lang="sr-Cyrl-CS" b="1" smtClean="0">
                <a:effectLst>
                  <a:outerShdw blurRad="38100" dist="38100" dir="2700000" algn="tl">
                    <a:srgbClr val="C0C0C0"/>
                  </a:outerShdw>
                </a:effectLst>
                <a:latin typeface="Calibri" pitchFamily="34" charset="0"/>
              </a:rPr>
              <a:t>Član 1</a:t>
            </a:r>
            <a:r>
              <a:rPr lang="sr-Latn-CS" b="1" smtClean="0">
                <a:effectLst>
                  <a:outerShdw blurRad="38100" dist="38100" dir="2700000" algn="tl">
                    <a:srgbClr val="C0C0C0"/>
                  </a:outerShdw>
                </a:effectLst>
                <a:latin typeface="Calibri" pitchFamily="34" charset="0"/>
              </a:rPr>
              <a:t>2</a:t>
            </a:r>
            <a:r>
              <a:rPr lang="sr-Cyrl-CS" b="1" smtClean="0">
                <a:effectLst>
                  <a:outerShdw blurRad="38100" dist="38100" dir="2700000" algn="tl">
                    <a:srgbClr val="C0C0C0"/>
                  </a:outerShdw>
                </a:effectLst>
                <a:latin typeface="Calibri" pitchFamily="34" charset="0"/>
              </a:rPr>
              <a:t>.</a:t>
            </a:r>
            <a:endParaRPr lang="sr-Latn-CS" b="1" smtClean="0">
              <a:effectLst>
                <a:outerShdw blurRad="38100" dist="38100" dir="2700000" algn="tl">
                  <a:srgbClr val="C0C0C0"/>
                </a:outerShdw>
              </a:effectLst>
              <a:latin typeface="Calibri" pitchFamily="34" charset="0"/>
            </a:endParaRPr>
          </a:p>
          <a:p>
            <a:pPr>
              <a:lnSpc>
                <a:spcPct val="80000"/>
              </a:lnSpc>
              <a:buFont typeface="Arial" charset="0"/>
              <a:buNone/>
            </a:pPr>
            <a:endParaRPr lang="sr-Cyrl-CS" smtClean="0">
              <a:effectLst>
                <a:outerShdw blurRad="38100" dist="38100" dir="2700000" algn="tl">
                  <a:srgbClr val="C0C0C0"/>
                </a:outerShdw>
              </a:effectLst>
              <a:latin typeface="Calibri" pitchFamily="34" charset="0"/>
            </a:endParaRPr>
          </a:p>
          <a:p>
            <a:pPr>
              <a:lnSpc>
                <a:spcPct val="80000"/>
              </a:lnSpc>
            </a:pPr>
            <a:r>
              <a:rPr lang="sr-Cyrl-CS" smtClean="0">
                <a:effectLst>
                  <a:outerShdw blurRad="38100" dist="38100" dir="2700000" algn="tl">
                    <a:srgbClr val="C0C0C0"/>
                  </a:outerShdw>
                </a:effectLst>
                <a:latin typeface="Calibri" pitchFamily="34" charset="0"/>
              </a:rPr>
              <a:t>Privremeno oduzimanje ostalih digitalnih uređaja na kojima se mogu pronaći elektronski dokazi razlikuje se u zavisnosti od toga da li je uređaj isključen ili uključen. </a:t>
            </a:r>
            <a:endParaRPr lang="en-US" smtClean="0">
              <a:effectLst>
                <a:outerShdw blurRad="38100" dist="38100" dir="2700000" algn="tl">
                  <a:srgbClr val="C0C0C0"/>
                </a:outerShdw>
              </a:effectLst>
              <a:latin typeface="Calibri" pitchFamily="34" charset="0"/>
            </a:endParaRPr>
          </a:p>
          <a:p>
            <a:pPr>
              <a:lnSpc>
                <a:spcPct val="80000"/>
              </a:lnSpc>
              <a:buFont typeface="Arial" charset="0"/>
              <a:buNone/>
            </a:pPr>
            <a:endParaRPr lang="sr-Cyrl-CS" smtClean="0">
              <a:effectLst>
                <a:outerShdw blurRad="38100" dist="38100" dir="2700000" algn="tl">
                  <a:srgbClr val="C0C0C0"/>
                </a:outerShdw>
              </a:effectLst>
              <a:latin typeface="Calibri" pitchFamily="34" charset="0"/>
            </a:endParaRPr>
          </a:p>
          <a:p>
            <a:pPr>
              <a:lnSpc>
                <a:spcPct val="80000"/>
              </a:lnSpc>
            </a:pPr>
            <a:r>
              <a:rPr lang="sr-Cyrl-CS" smtClean="0">
                <a:effectLst>
                  <a:outerShdw blurRad="38100" dist="38100" dir="2700000" algn="tl">
                    <a:srgbClr val="C0C0C0"/>
                  </a:outerShdw>
                </a:effectLst>
                <a:latin typeface="Calibri" pitchFamily="34" charset="0"/>
              </a:rPr>
              <a:t>Isključeni uređaj ne sme se uključivati.</a:t>
            </a:r>
            <a:endParaRPr lang="en-US" smtClean="0">
              <a:effectLst>
                <a:outerShdw blurRad="38100" dist="38100" dir="2700000" algn="tl">
                  <a:srgbClr val="C0C0C0"/>
                </a:outerShdw>
              </a:effectLst>
              <a:latin typeface="Calibri" pitchFamily="34" charset="0"/>
            </a:endParaRPr>
          </a:p>
          <a:p>
            <a:pPr>
              <a:lnSpc>
                <a:spcPct val="80000"/>
              </a:lnSpc>
              <a:buFont typeface="Arial" charset="0"/>
              <a:buNone/>
            </a:pPr>
            <a:endParaRPr lang="ru-RU" smtClean="0">
              <a:effectLst>
                <a:outerShdw blurRad="38100" dist="38100" dir="2700000" algn="tl">
                  <a:srgbClr val="C0C0C0"/>
                </a:outerShdw>
              </a:effectLst>
              <a:latin typeface="Calibri" pitchFamily="34" charset="0"/>
            </a:endParaRPr>
          </a:p>
          <a:p>
            <a:pPr>
              <a:lnSpc>
                <a:spcPct val="80000"/>
              </a:lnSpc>
            </a:pPr>
            <a:r>
              <a:rPr lang="ru-RU" smtClean="0">
                <a:effectLst>
                  <a:outerShdw blurRad="38100" dist="38100" dir="2700000" algn="tl">
                    <a:srgbClr val="C0C0C0"/>
                  </a:outerShdw>
                </a:effectLst>
                <a:latin typeface="Calibri" pitchFamily="34" charset="0"/>
              </a:rPr>
              <a:t>Ukoliko je ure</a:t>
            </a:r>
            <a:r>
              <a:rPr lang="sr-Cyrl-CS" smtClean="0">
                <a:effectLst>
                  <a:outerShdw blurRad="38100" dist="38100" dir="2700000" algn="tl">
                    <a:srgbClr val="C0C0C0"/>
                  </a:outerShdw>
                </a:effectLst>
                <a:latin typeface="Calibri" pitchFamily="34" charset="0"/>
              </a:rPr>
              <a:t>đ</a:t>
            </a:r>
            <a:r>
              <a:rPr lang="ru-RU" smtClean="0">
                <a:effectLst>
                  <a:outerShdw blurRad="38100" dist="38100" dir="2700000" algn="tl">
                    <a:srgbClr val="C0C0C0"/>
                  </a:outerShdw>
                </a:effectLst>
                <a:latin typeface="Calibri" pitchFamily="34" charset="0"/>
              </a:rPr>
              <a:t>aj uklju</a:t>
            </a:r>
            <a:r>
              <a:rPr lang="sr-Cyrl-CS" smtClean="0">
                <a:effectLst>
                  <a:outerShdw blurRad="38100" dist="38100" dir="2700000" algn="tl">
                    <a:srgbClr val="C0C0C0"/>
                  </a:outerShdw>
                </a:effectLst>
                <a:latin typeface="Calibri" pitchFamily="34" charset="0"/>
              </a:rPr>
              <a:t>č</a:t>
            </a:r>
            <a:r>
              <a:rPr lang="ru-RU" smtClean="0">
                <a:effectLst>
                  <a:outerShdw blurRad="38100" dist="38100" dir="2700000" algn="tl">
                    <a:srgbClr val="C0C0C0"/>
                  </a:outerShdw>
                </a:effectLst>
                <a:latin typeface="Calibri" pitchFamily="34" charset="0"/>
              </a:rPr>
              <a:t>en</a:t>
            </a:r>
            <a:r>
              <a:rPr lang="sr-Cyrl-CS" smtClean="0">
                <a:effectLst>
                  <a:outerShdw blurRad="38100" dist="38100" dir="2700000" algn="tl">
                    <a:srgbClr val="C0C0C0"/>
                  </a:outerShdw>
                </a:effectLst>
                <a:latin typeface="Calibri" pitchFamily="34" charset="0"/>
              </a:rPr>
              <a:t>, </a:t>
            </a:r>
            <a:r>
              <a:rPr lang="ru-RU" smtClean="0">
                <a:effectLst>
                  <a:outerShdw blurRad="38100" dist="38100" dir="2700000" algn="tl">
                    <a:srgbClr val="C0C0C0"/>
                  </a:outerShdw>
                </a:effectLst>
                <a:latin typeface="Calibri" pitchFamily="34" charset="0"/>
              </a:rPr>
              <a:t>potrebno je fotografisati ekran ure</a:t>
            </a:r>
            <a:r>
              <a:rPr lang="sr-Cyrl-CS" smtClean="0">
                <a:effectLst>
                  <a:outerShdw blurRad="38100" dist="38100" dir="2700000" algn="tl">
                    <a:srgbClr val="C0C0C0"/>
                  </a:outerShdw>
                </a:effectLst>
                <a:latin typeface="Calibri" pitchFamily="34" charset="0"/>
              </a:rPr>
              <a:t>đ</a:t>
            </a:r>
            <a:r>
              <a:rPr lang="ru-RU" smtClean="0">
                <a:effectLst>
                  <a:outerShdw blurRad="38100" dist="38100" dir="2700000" algn="tl">
                    <a:srgbClr val="C0C0C0"/>
                  </a:outerShdw>
                </a:effectLst>
                <a:latin typeface="Calibri" pitchFamily="34" charset="0"/>
              </a:rPr>
              <a:t>aja i u slu</a:t>
            </a:r>
            <a:r>
              <a:rPr lang="sr-Cyrl-CS" smtClean="0">
                <a:effectLst>
                  <a:outerShdw blurRad="38100" dist="38100" dir="2700000" algn="tl">
                    <a:srgbClr val="C0C0C0"/>
                  </a:outerShdw>
                </a:effectLst>
                <a:latin typeface="Calibri" pitchFamily="34" charset="0"/>
              </a:rPr>
              <a:t>ž</a:t>
            </a:r>
            <a:r>
              <a:rPr lang="ru-RU" smtClean="0">
                <a:effectLst>
                  <a:outerShdw blurRad="38100" dist="38100" dir="2700000" algn="tl">
                    <a:srgbClr val="C0C0C0"/>
                  </a:outerShdw>
                </a:effectLst>
                <a:latin typeface="Calibri" pitchFamily="34" charset="0"/>
              </a:rPr>
              <a:t>benoj bele</a:t>
            </a:r>
            <a:r>
              <a:rPr lang="sr-Cyrl-CS" smtClean="0">
                <a:effectLst>
                  <a:outerShdw blurRad="38100" dist="38100" dir="2700000" algn="tl">
                    <a:srgbClr val="C0C0C0"/>
                  </a:outerShdw>
                </a:effectLst>
                <a:latin typeface="Calibri" pitchFamily="34" charset="0"/>
              </a:rPr>
              <a:t>š</a:t>
            </a:r>
            <a:r>
              <a:rPr lang="ru-RU" smtClean="0">
                <a:effectLst>
                  <a:outerShdw blurRad="38100" dist="38100" dir="2700000" algn="tl">
                    <a:srgbClr val="C0C0C0"/>
                  </a:outerShdw>
                </a:effectLst>
                <a:latin typeface="Calibri" pitchFamily="34" charset="0"/>
              </a:rPr>
              <a:t>ci opisati sve </a:t>
            </a:r>
            <a:r>
              <a:rPr lang="sr-Cyrl-CS" smtClean="0">
                <a:effectLst>
                  <a:outerShdw blurRad="38100" dist="38100" dir="2700000" algn="tl">
                    <a:srgbClr val="C0C0C0"/>
                  </a:outerShdw>
                </a:effectLst>
                <a:latin typeface="Calibri" pitchFamily="34" charset="0"/>
              </a:rPr>
              <a:t>š</a:t>
            </a:r>
            <a:r>
              <a:rPr lang="ru-RU" smtClean="0">
                <a:effectLst>
                  <a:outerShdw blurRad="38100" dist="38100" dir="2700000" algn="tl">
                    <a:srgbClr val="C0C0C0"/>
                  </a:outerShdw>
                </a:effectLst>
                <a:latin typeface="Calibri" pitchFamily="34" charset="0"/>
              </a:rPr>
              <a:t>to se nalazi na ekranu</a:t>
            </a:r>
            <a:r>
              <a:rPr lang="sr-Cyrl-CS" smtClean="0">
                <a:effectLst>
                  <a:outerShdw blurRad="38100" dist="38100" dir="2700000" algn="tl">
                    <a:srgbClr val="C0C0C0"/>
                  </a:outerShdw>
                </a:effectLst>
                <a:latin typeface="Calibri" pitchFamily="34" charset="0"/>
              </a:rPr>
              <a:t>. </a:t>
            </a:r>
            <a:r>
              <a:rPr lang="sr-Latn-CS" smtClean="0">
                <a:effectLst>
                  <a:outerShdw blurRad="38100" dist="38100" dir="2700000" algn="tl">
                    <a:srgbClr val="C0C0C0"/>
                  </a:outerShdw>
                </a:effectLst>
                <a:latin typeface="Calibri" pitchFamily="34" charset="0"/>
              </a:rPr>
              <a:t>PDA</a:t>
            </a:r>
            <a:r>
              <a:rPr lang="sr-Cyrl-CS" smtClean="0">
                <a:effectLst>
                  <a:outerShdw blurRad="38100" dist="38100" dir="2700000" algn="tl">
                    <a:srgbClr val="C0C0C0"/>
                  </a:outerShdw>
                </a:effectLst>
                <a:latin typeface="Calibri" pitchFamily="34" charset="0"/>
              </a:rPr>
              <a:t> (Personalni digitalni asistent) potrebno je ostaviti uključenim dok je ostale uređaje neophodno isključiti.</a:t>
            </a:r>
            <a:endParaRPr lang="en-US" smtClean="0">
              <a:effectLst>
                <a:outerShdw blurRad="38100" dist="38100" dir="2700000" algn="tl">
                  <a:srgbClr val="C0C0C0"/>
                </a:outerShdw>
              </a:effectLst>
              <a:latin typeface="Calibri" pitchFamily="34" charset="0"/>
            </a:endParaRPr>
          </a:p>
          <a:p>
            <a:pPr>
              <a:lnSpc>
                <a:spcPct val="80000"/>
              </a:lnSpc>
              <a:buFont typeface="Arial" charset="0"/>
              <a:buNone/>
            </a:pPr>
            <a:endParaRPr lang="sr-Cyrl-CS" smtClean="0">
              <a:effectLst>
                <a:outerShdw blurRad="38100" dist="38100" dir="2700000" algn="tl">
                  <a:srgbClr val="C0C0C0"/>
                </a:outerShdw>
              </a:effectLst>
              <a:latin typeface="Calibri" pitchFamily="34" charset="0"/>
            </a:endParaRPr>
          </a:p>
        </p:txBody>
      </p:sp>
      <p:pic>
        <p:nvPicPr>
          <p:cNvPr id="32772"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8052796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6564" name="Rectangle 4"/>
          <p:cNvSpPr>
            <a:spLocks noGrp="1" noChangeArrowheads="1"/>
          </p:cNvSpPr>
          <p:nvPr>
            <p:ph type="body" idx="1"/>
          </p:nvPr>
        </p:nvSpPr>
        <p:spPr/>
        <p:txBody>
          <a:bodyPr/>
          <a:lstStyle/>
          <a:p>
            <a:pPr>
              <a:lnSpc>
                <a:spcPct val="90000"/>
              </a:lnSpc>
              <a:buFont typeface="Arial" charset="0"/>
              <a:buNone/>
            </a:pPr>
            <a:r>
              <a:rPr lang="sr-Latn-CS" sz="2400" smtClean="0">
                <a:effectLst>
                  <a:outerShdw blurRad="38100" dist="38100" dir="2700000" algn="tl">
                    <a:srgbClr val="C0C0C0"/>
                  </a:outerShdw>
                </a:effectLst>
                <a:latin typeface="Calibri" pitchFamily="34" charset="0"/>
              </a:rPr>
              <a:t>	</a:t>
            </a:r>
          </a:p>
          <a:p>
            <a:pPr>
              <a:lnSpc>
                <a:spcPct val="90000"/>
              </a:lnSpc>
              <a:buFont typeface="Arial" charset="0"/>
              <a:buNone/>
            </a:pPr>
            <a:r>
              <a:rPr lang="sr-Latn-CS" sz="2400" smtClean="0">
                <a:effectLst>
                  <a:outerShdw blurRad="38100" dist="38100" dir="2700000" algn="tl">
                    <a:srgbClr val="C0C0C0"/>
                  </a:outerShdw>
                </a:effectLst>
                <a:latin typeface="Calibri" pitchFamily="34" charset="0"/>
              </a:rPr>
              <a:t>	</a:t>
            </a:r>
            <a:r>
              <a:rPr lang="sr-Cyrl-CS" sz="2400" smtClean="0">
                <a:effectLst>
                  <a:outerShdw blurRad="38100" dist="38100" dir="2700000" algn="tl">
                    <a:srgbClr val="C0C0C0"/>
                  </a:outerShdw>
                </a:effectLst>
                <a:latin typeface="Calibri" pitchFamily="34" charset="0"/>
              </a:rPr>
              <a:t>Digitalni uređaj zajedno sa svim pripadajućim kablovima i uređajima za skladištenje podataka je potrebno staviti u antistatičku kesu. </a:t>
            </a:r>
            <a:endParaRPr lang="en-US" sz="2400" smtClean="0">
              <a:effectLst>
                <a:outerShdw blurRad="38100" dist="38100" dir="2700000" algn="tl">
                  <a:srgbClr val="C0C0C0"/>
                </a:outerShdw>
              </a:effectLst>
              <a:latin typeface="Calibri" pitchFamily="34" charset="0"/>
            </a:endParaRPr>
          </a:p>
          <a:p>
            <a:pPr>
              <a:lnSpc>
                <a:spcPct val="90000"/>
              </a:lnSpc>
            </a:pPr>
            <a:endParaRPr lang="sr-Cyrl-CS" sz="2400" smtClean="0">
              <a:effectLst>
                <a:outerShdw blurRad="38100" dist="38100" dir="2700000" algn="tl">
                  <a:srgbClr val="C0C0C0"/>
                </a:outerShdw>
              </a:effectLst>
              <a:latin typeface="Calibri" pitchFamily="34" charset="0"/>
            </a:endParaRPr>
          </a:p>
          <a:p>
            <a:pPr>
              <a:lnSpc>
                <a:spcPct val="90000"/>
              </a:lnSpc>
              <a:buFont typeface="Arial" charset="0"/>
              <a:buNone/>
            </a:pPr>
            <a:r>
              <a:rPr lang="sr-Latn-CS" sz="2400" smtClean="0">
                <a:effectLst>
                  <a:outerShdw blurRad="38100" dist="38100" dir="2700000" algn="tl">
                    <a:srgbClr val="C0C0C0"/>
                  </a:outerShdw>
                </a:effectLst>
                <a:latin typeface="Calibri" pitchFamily="34" charset="0"/>
              </a:rPr>
              <a:t>	</a:t>
            </a:r>
            <a:r>
              <a:rPr lang="sr-Cyrl-CS" sz="2400" smtClean="0">
                <a:effectLst>
                  <a:outerShdw blurRad="38100" dist="38100" dir="2700000" algn="tl">
                    <a:srgbClr val="C0C0C0"/>
                  </a:outerShdw>
                </a:effectLst>
                <a:latin typeface="Calibri" pitchFamily="34" charset="0"/>
              </a:rPr>
              <a:t>O svim preduzetim radnjama u postupku privremenog oduzimanja digitalnih uređaja potrebno je sačiniti službenu belešku u koju će se uneti i lozinke dobijene od vlasnika uređaja.</a:t>
            </a:r>
            <a:endParaRPr lang="sr-Latn-CS" sz="2400" smtClean="0">
              <a:effectLst>
                <a:outerShdw blurRad="38100" dist="38100" dir="2700000" algn="tl">
                  <a:srgbClr val="C0C0C0"/>
                </a:outerShdw>
              </a:effectLst>
              <a:latin typeface="Calibri" pitchFamily="34" charset="0"/>
            </a:endParaRPr>
          </a:p>
        </p:txBody>
      </p:sp>
      <p:sp>
        <p:nvSpPr>
          <p:cNvPr id="66565" name="Rectangle 5"/>
          <p:cNvSpPr>
            <a:spLocks noGrp="1"/>
          </p:cNvSpPr>
          <p:nvPr>
            <p:ph type="title"/>
          </p:nvPr>
        </p:nvSpPr>
        <p:spPr>
          <a:xfrm>
            <a:off x="0" y="514350"/>
            <a:ext cx="5410200" cy="491729"/>
          </a:xfrm>
        </p:spPr>
        <p:txBody>
          <a:bodyPr>
            <a:normAutofit fontScale="90000"/>
          </a:bodyPr>
          <a:lstStyle/>
          <a:p>
            <a:r>
              <a:rPr lang="sr-Cyrl-CS" sz="2300" b="1" smtClean="0">
                <a:effectLst>
                  <a:outerShdw blurRad="38100" dist="38100" dir="2700000" algn="tl">
                    <a:srgbClr val="C0C0C0"/>
                  </a:outerShdw>
                </a:effectLst>
                <a:latin typeface="Calibri" pitchFamily="34" charset="0"/>
              </a:rPr>
              <a:t>PRIVREMENO ODUZIMANJE OSTALIH DIGITALNIH UREĐAJA NA KOJIMA SE MOGU PRONAĆI ELEKTRONSKI DOKAZI </a:t>
            </a:r>
            <a:br>
              <a:rPr lang="sr-Cyrl-CS" sz="2300" b="1" smtClean="0">
                <a:effectLst>
                  <a:outerShdw blurRad="38100" dist="38100" dir="2700000" algn="tl">
                    <a:srgbClr val="C0C0C0"/>
                  </a:outerShdw>
                </a:effectLst>
                <a:latin typeface="Calibri" pitchFamily="34" charset="0"/>
              </a:rPr>
            </a:br>
            <a:endParaRPr lang="sr-Latn-CS" sz="2300" b="1" smtClean="0">
              <a:effectLst>
                <a:outerShdw blurRad="38100" dist="38100" dir="2700000" algn="tl">
                  <a:srgbClr val="C0C0C0"/>
                </a:outerShdw>
              </a:effectLst>
              <a:latin typeface="Calibri" pitchFamily="34" charset="0"/>
            </a:endParaRPr>
          </a:p>
        </p:txBody>
      </p:sp>
      <p:pic>
        <p:nvPicPr>
          <p:cNvPr id="33796" name="Picture 12" descr="VTK LOGO 3.gif"/>
          <p:cNvPicPr>
            <a:picLocks noChangeAspect="1"/>
          </p:cNvPicPr>
          <p:nvPr/>
        </p:nvPicPr>
        <p:blipFill>
          <a:blip r:embed="rId3"/>
          <a:srcRect/>
          <a:stretch>
            <a:fillRect/>
          </a:stretch>
        </p:blipFill>
        <p:spPr bwMode="auto">
          <a:xfrm>
            <a:off x="6746876" y="250032"/>
            <a:ext cx="849313" cy="594122"/>
          </a:xfrm>
          <a:prstGeom prst="rect">
            <a:avLst/>
          </a:prstGeom>
          <a:noFill/>
          <a:ln w="9525">
            <a:noFill/>
            <a:miter lim="800000"/>
            <a:headEnd/>
            <a:tailEnd/>
          </a:ln>
        </p:spPr>
      </p:pic>
    </p:spTree>
    <p:extLst>
      <p:ext uri="{BB962C8B-B14F-4D97-AF65-F5344CB8AC3E}">
        <p14:creationId xmlns:p14="http://schemas.microsoft.com/office/powerpoint/2010/main" xmlns="" val="28374058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lektronski dokazi.jpg"/>
          <p:cNvPicPr>
            <a:picLocks noGrp="1"/>
          </p:cNvPicPr>
          <p:nvPr>
            <p:ph idx="1"/>
          </p:nvPr>
        </p:nvPicPr>
        <p:blipFill rotWithShape="1">
          <a:blip r:embed="rId2"/>
          <a:srcRect l="-20963" r="-17151"/>
          <a:stretch/>
        </p:blipFill>
        <p:spPr>
          <a:xfrm>
            <a:off x="122238" y="82550"/>
            <a:ext cx="8912225" cy="4511675"/>
          </a:xfrm>
          <a:prstGeom prst="rect">
            <a:avLst/>
          </a:prstGeom>
          <a:ln>
            <a:noFill/>
          </a:ln>
        </p:spPr>
      </p:pic>
    </p:spTree>
    <p:extLst>
      <p:ext uri="{BB962C8B-B14F-4D97-AF65-F5344CB8AC3E}">
        <p14:creationId xmlns:p14="http://schemas.microsoft.com/office/powerpoint/2010/main" xmlns="" val="20863451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Content Placeholder 1" descr="2017-01-25_10-51-34.jpg"/>
          <p:cNvPicPr>
            <a:picLocks noGrp="1" noChangeAspect="1"/>
          </p:cNvPicPr>
          <p:nvPr>
            <p:ph idx="1"/>
          </p:nvPr>
        </p:nvPicPr>
        <p:blipFill>
          <a:blip r:embed="rId3">
            <a:extLst>
              <a:ext uri="{28A0092B-C50C-407E-A947-70E740481C1C}">
                <a14:useLocalDpi xmlns:a14="http://schemas.microsoft.com/office/drawing/2010/main" xmlns="" val="0"/>
              </a:ext>
            </a:extLst>
          </a:blip>
          <a:srcRect l="-18754" r="-18754"/>
          <a:stretch>
            <a:fillRect/>
          </a:stretch>
        </p:blipFill>
        <p:spPr/>
      </p:pic>
      <p:sp>
        <p:nvSpPr>
          <p:cNvPr id="4" name="Title 3"/>
          <p:cNvSpPr>
            <a:spLocks noGrp="1"/>
          </p:cNvSpPr>
          <p:nvPr>
            <p:ph type="title"/>
          </p:nvPr>
        </p:nvSpPr>
        <p:spPr>
          <a:xfrm>
            <a:off x="133153" y="205979"/>
            <a:ext cx="8849527" cy="857250"/>
          </a:xfrm>
        </p:spPr>
        <p:txBody>
          <a:bodyPr>
            <a:noAutofit/>
          </a:bodyPr>
          <a:lstStyle/>
          <a:p>
            <a:r>
              <a:rPr lang="en-US" sz="3200" b="1" dirty="0" smtClean="0"/>
              <a:t>OBAVEZNA INSTRUKCIJA MUP RS</a:t>
            </a:r>
            <a:endParaRPr lang="en-US" sz="3200" dirty="0"/>
          </a:p>
        </p:txBody>
      </p:sp>
    </p:spTree>
    <p:extLst>
      <p:ext uri="{BB962C8B-B14F-4D97-AF65-F5344CB8AC3E}">
        <p14:creationId xmlns:p14="http://schemas.microsoft.com/office/powerpoint/2010/main" xmlns="" val="39860423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Content Placeholder 1" descr="2017-01-25_10-53-23.jpg"/>
          <p:cNvPicPr>
            <a:picLocks noGrp="1" noChangeAspect="1"/>
          </p:cNvPicPr>
          <p:nvPr>
            <p:ph idx="1"/>
          </p:nvPr>
        </p:nvPicPr>
        <p:blipFill>
          <a:blip r:embed="rId3">
            <a:extLst>
              <a:ext uri="{28A0092B-C50C-407E-A947-70E740481C1C}">
                <a14:useLocalDpi xmlns:a14="http://schemas.microsoft.com/office/drawing/2010/main" xmlns="" val="0"/>
              </a:ext>
            </a:extLst>
          </a:blip>
          <a:srcRect l="-18504" r="-18504"/>
          <a:stretch>
            <a:fillRect/>
          </a:stretch>
        </p:blipFill>
        <p:spPr/>
      </p:pic>
      <p:sp>
        <p:nvSpPr>
          <p:cNvPr id="4" name="Title 3"/>
          <p:cNvSpPr>
            <a:spLocks noGrp="1"/>
          </p:cNvSpPr>
          <p:nvPr>
            <p:ph type="title"/>
          </p:nvPr>
        </p:nvSpPr>
        <p:spPr>
          <a:xfrm>
            <a:off x="133153" y="205979"/>
            <a:ext cx="8849527" cy="857250"/>
          </a:xfrm>
        </p:spPr>
        <p:txBody>
          <a:bodyPr>
            <a:noAutofit/>
          </a:bodyPr>
          <a:lstStyle/>
          <a:p>
            <a:r>
              <a:rPr lang="en-US" sz="3200" b="1" dirty="0" smtClean="0"/>
              <a:t>OBAVEZNA INSTRUKCIJA MUP RS</a:t>
            </a:r>
            <a:endParaRPr lang="en-US" sz="3200" dirty="0"/>
          </a:p>
        </p:txBody>
      </p:sp>
    </p:spTree>
    <p:extLst>
      <p:ext uri="{BB962C8B-B14F-4D97-AF65-F5344CB8AC3E}">
        <p14:creationId xmlns:p14="http://schemas.microsoft.com/office/powerpoint/2010/main" xmlns="" val="24943503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3200" b="1" dirty="0" smtClean="0"/>
              <a:t>OBAVEZNA INSTRUKCIJA MUP RS</a:t>
            </a:r>
            <a:endParaRPr lang="en-US" sz="3200" dirty="0"/>
          </a:p>
        </p:txBody>
      </p:sp>
      <p:sp>
        <p:nvSpPr>
          <p:cNvPr id="2" name="Content Placeholder 1"/>
          <p:cNvSpPr>
            <a:spLocks noGrp="1"/>
          </p:cNvSpPr>
          <p:nvPr>
            <p:ph idx="1"/>
          </p:nvPr>
        </p:nvSpPr>
        <p:spPr>
          <a:xfrm>
            <a:off x="457200" y="2338917"/>
            <a:ext cx="8229600" cy="2255706"/>
          </a:xfrm>
        </p:spPr>
        <p:txBody>
          <a:bodyPr>
            <a:normAutofit fontScale="70000" lnSpcReduction="20000"/>
          </a:bodyPr>
          <a:lstStyle/>
          <a:p>
            <a:r>
              <a:rPr lang="en-US" dirty="0" err="1"/>
              <a:t>Utvrdite</a:t>
            </a:r>
            <a:r>
              <a:rPr lang="en-US" dirty="0"/>
              <a:t> </a:t>
            </a:r>
            <a:r>
              <a:rPr lang="en-US" dirty="0" err="1"/>
              <a:t>gde</a:t>
            </a:r>
            <a:r>
              <a:rPr lang="en-US" dirty="0"/>
              <a:t> se </a:t>
            </a:r>
            <a:r>
              <a:rPr lang="en-US" dirty="0" err="1"/>
              <a:t>nalaze</a:t>
            </a:r>
            <a:r>
              <a:rPr lang="en-US" dirty="0"/>
              <a:t> </a:t>
            </a:r>
            <a:r>
              <a:rPr lang="en-US" dirty="0" err="1"/>
              <a:t>računari</a:t>
            </a:r>
            <a:r>
              <a:rPr lang="en-US" dirty="0"/>
              <a:t> </a:t>
            </a:r>
            <a:r>
              <a:rPr lang="en-US" dirty="0" err="1"/>
              <a:t>i</a:t>
            </a:r>
            <a:r>
              <a:rPr lang="en-US" dirty="0"/>
              <a:t> </a:t>
            </a:r>
            <a:r>
              <a:rPr lang="en-US" dirty="0" err="1"/>
              <a:t>druga</a:t>
            </a:r>
            <a:r>
              <a:rPr lang="en-US" dirty="0"/>
              <a:t> </a:t>
            </a:r>
            <a:r>
              <a:rPr lang="en-US" dirty="0" err="1"/>
              <a:t>oprema</a:t>
            </a:r>
            <a:endParaRPr lang="en-US" dirty="0"/>
          </a:p>
          <a:p>
            <a:r>
              <a:rPr lang="en-US" dirty="0" err="1"/>
              <a:t>Udaljite</a:t>
            </a:r>
            <a:r>
              <a:rPr lang="en-US" dirty="0"/>
              <a:t> </a:t>
            </a:r>
            <a:r>
              <a:rPr lang="en-US" dirty="0" err="1"/>
              <a:t>ljude</a:t>
            </a:r>
            <a:r>
              <a:rPr lang="en-US" dirty="0"/>
              <a:t> od </a:t>
            </a:r>
            <a:r>
              <a:rPr lang="en-US" dirty="0" err="1"/>
              <a:t>svih</a:t>
            </a:r>
            <a:r>
              <a:rPr lang="en-US" dirty="0"/>
              <a:t> </a:t>
            </a:r>
            <a:r>
              <a:rPr lang="en-US" dirty="0" err="1"/>
              <a:t>računara</a:t>
            </a:r>
            <a:r>
              <a:rPr lang="en-US" dirty="0"/>
              <a:t> </a:t>
            </a:r>
            <a:r>
              <a:rPr lang="en-US" dirty="0" err="1"/>
              <a:t>i</a:t>
            </a:r>
            <a:r>
              <a:rPr lang="en-US" dirty="0"/>
              <a:t> </a:t>
            </a:r>
            <a:r>
              <a:rPr lang="en-US" dirty="0" err="1"/>
              <a:t>utičnica</a:t>
            </a:r>
            <a:endParaRPr lang="en-US" dirty="0"/>
          </a:p>
          <a:p>
            <a:r>
              <a:rPr lang="en-US" dirty="0" err="1"/>
              <a:t>Utvrdite</a:t>
            </a:r>
            <a:r>
              <a:rPr lang="en-US" dirty="0"/>
              <a:t> </a:t>
            </a:r>
            <a:r>
              <a:rPr lang="en-US" dirty="0" err="1"/>
              <a:t>gde</a:t>
            </a:r>
            <a:r>
              <a:rPr lang="en-US" dirty="0"/>
              <a:t> se </a:t>
            </a:r>
            <a:r>
              <a:rPr lang="en-US" dirty="0" err="1"/>
              <a:t>nalazi</a:t>
            </a:r>
            <a:r>
              <a:rPr lang="en-US" dirty="0"/>
              <a:t> modem / </a:t>
            </a:r>
            <a:r>
              <a:rPr lang="en-US" dirty="0" err="1"/>
              <a:t>ruter</a:t>
            </a:r>
            <a:endParaRPr lang="en-US" dirty="0"/>
          </a:p>
          <a:p>
            <a:r>
              <a:rPr lang="en-US" dirty="0"/>
              <a:t> </a:t>
            </a:r>
            <a:r>
              <a:rPr lang="en-US" dirty="0" err="1"/>
              <a:t>Obezbedite</a:t>
            </a:r>
            <a:r>
              <a:rPr lang="en-US" dirty="0"/>
              <a:t> da se to </a:t>
            </a:r>
            <a:r>
              <a:rPr lang="en-US" dirty="0" err="1"/>
              <a:t>mesto</a:t>
            </a:r>
            <a:r>
              <a:rPr lang="en-US" dirty="0"/>
              <a:t> </a:t>
            </a:r>
            <a:r>
              <a:rPr lang="en-US" dirty="0" err="1"/>
              <a:t>čuva</a:t>
            </a:r>
            <a:r>
              <a:rPr lang="en-US" dirty="0"/>
              <a:t> u </a:t>
            </a:r>
            <a:r>
              <a:rPr lang="en-US" dirty="0" err="1"/>
              <a:t>zatečenom</a:t>
            </a:r>
            <a:r>
              <a:rPr lang="en-US" dirty="0"/>
              <a:t> </a:t>
            </a:r>
            <a:r>
              <a:rPr lang="en-US" dirty="0" err="1"/>
              <a:t>stanju</a:t>
            </a:r>
            <a:r>
              <a:rPr lang="en-US" dirty="0"/>
              <a:t> </a:t>
            </a:r>
          </a:p>
          <a:p>
            <a:r>
              <a:rPr lang="en-US" dirty="0" err="1"/>
              <a:t>Napravite</a:t>
            </a:r>
            <a:r>
              <a:rPr lang="en-US" dirty="0"/>
              <a:t> </a:t>
            </a:r>
            <a:r>
              <a:rPr lang="en-US" dirty="0" err="1"/>
              <a:t>korak</a:t>
            </a:r>
            <a:r>
              <a:rPr lang="en-US" dirty="0"/>
              <a:t> </a:t>
            </a:r>
            <a:r>
              <a:rPr lang="en-US" dirty="0" err="1"/>
              <a:t>unazad</a:t>
            </a:r>
            <a:r>
              <a:rPr lang="en-US" dirty="0"/>
              <a:t> – ne </a:t>
            </a:r>
            <a:r>
              <a:rPr lang="en-US" dirty="0" err="1"/>
              <a:t>dirajte</a:t>
            </a:r>
            <a:r>
              <a:rPr lang="en-US" dirty="0"/>
              <a:t> </a:t>
            </a:r>
          </a:p>
          <a:p>
            <a:r>
              <a:rPr lang="en-US" dirty="0" err="1"/>
              <a:t>Sada</a:t>
            </a:r>
            <a:r>
              <a:rPr lang="en-US" dirty="0"/>
              <a:t> </a:t>
            </a:r>
            <a:r>
              <a:rPr lang="en-US" dirty="0" err="1"/>
              <a:t>razmotrite</a:t>
            </a:r>
            <a:r>
              <a:rPr lang="en-US" dirty="0"/>
              <a:t> </a:t>
            </a:r>
            <a:r>
              <a:rPr lang="en-US" dirty="0" err="1"/>
              <a:t>koje</a:t>
            </a:r>
            <a:r>
              <a:rPr lang="en-US" dirty="0"/>
              <a:t> </a:t>
            </a:r>
            <a:r>
              <a:rPr lang="en-US" dirty="0" err="1"/>
              <a:t>opcije</a:t>
            </a:r>
            <a:r>
              <a:rPr lang="en-US" dirty="0"/>
              <a:t> </a:t>
            </a:r>
            <a:r>
              <a:rPr lang="en-US" dirty="0" err="1"/>
              <a:t>imate</a:t>
            </a:r>
            <a:endParaRPr lang="en-US" dirty="0"/>
          </a:p>
        </p:txBody>
      </p:sp>
      <p:pic>
        <p:nvPicPr>
          <p:cNvPr id="6" name="Picture 7" descr="1.jpg"/>
          <p:cNvPicPr/>
          <p:nvPr/>
        </p:nvPicPr>
        <p:blipFill>
          <a:blip r:embed="rId3"/>
          <a:stretch/>
        </p:blipFill>
        <p:spPr>
          <a:xfrm>
            <a:off x="145509" y="1270000"/>
            <a:ext cx="8573040" cy="866880"/>
          </a:xfrm>
          <a:prstGeom prst="rect">
            <a:avLst/>
          </a:prstGeom>
          <a:ln>
            <a:noFill/>
          </a:ln>
        </p:spPr>
      </p:pic>
    </p:spTree>
    <p:extLst>
      <p:ext uri="{BB962C8B-B14F-4D97-AF65-F5344CB8AC3E}">
        <p14:creationId xmlns:p14="http://schemas.microsoft.com/office/powerpoint/2010/main" xmlns="" val="31514359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08249"/>
            <a:ext cx="8229600" cy="2086373"/>
          </a:xfrm>
        </p:spPr>
        <p:txBody>
          <a:bodyPr>
            <a:normAutofit fontScale="92500" lnSpcReduction="20000"/>
          </a:bodyPr>
          <a:lstStyle/>
          <a:p>
            <a:r>
              <a:rPr lang="en-US" dirty="0"/>
              <a:t>Lice </a:t>
            </a:r>
            <a:r>
              <a:rPr lang="en-US" dirty="0" err="1"/>
              <a:t>može</a:t>
            </a:r>
            <a:r>
              <a:rPr lang="en-US" dirty="0"/>
              <a:t> </a:t>
            </a:r>
            <a:r>
              <a:rPr lang="en-US" dirty="0" err="1"/>
              <a:t>jednim</a:t>
            </a:r>
            <a:r>
              <a:rPr lang="en-US" dirty="0"/>
              <a:t> </a:t>
            </a:r>
            <a:r>
              <a:rPr lang="en-US" dirty="0" err="1"/>
              <a:t>dodirom</a:t>
            </a:r>
            <a:r>
              <a:rPr lang="en-US" dirty="0"/>
              <a:t> </a:t>
            </a:r>
            <a:r>
              <a:rPr lang="en-US" dirty="0" err="1"/>
              <a:t>tastature</a:t>
            </a:r>
            <a:r>
              <a:rPr lang="en-US" dirty="0"/>
              <a:t> </a:t>
            </a:r>
            <a:r>
              <a:rPr lang="en-US" dirty="0" err="1"/>
              <a:t>ili</a:t>
            </a:r>
            <a:r>
              <a:rPr lang="en-US" dirty="0"/>
              <a:t> </a:t>
            </a:r>
            <a:r>
              <a:rPr lang="en-US" dirty="0" err="1"/>
              <a:t>miša</a:t>
            </a:r>
            <a:r>
              <a:rPr lang="en-US" dirty="0"/>
              <a:t> </a:t>
            </a:r>
            <a:r>
              <a:rPr lang="en-US" dirty="0" err="1"/>
              <a:t>zaključati</a:t>
            </a:r>
            <a:r>
              <a:rPr lang="en-US" dirty="0"/>
              <a:t> </a:t>
            </a:r>
            <a:r>
              <a:rPr lang="en-US" dirty="0" err="1"/>
              <a:t>računar</a:t>
            </a:r>
            <a:r>
              <a:rPr lang="en-US" dirty="0"/>
              <a:t> </a:t>
            </a:r>
            <a:r>
              <a:rPr lang="en-US" dirty="0" err="1"/>
              <a:t>ili</a:t>
            </a:r>
            <a:r>
              <a:rPr lang="en-US" dirty="0"/>
              <a:t> </a:t>
            </a:r>
            <a:r>
              <a:rPr lang="en-US" dirty="0" err="1"/>
              <a:t>pokrenuti</a:t>
            </a:r>
            <a:r>
              <a:rPr lang="en-US" dirty="0"/>
              <a:t> </a:t>
            </a:r>
            <a:r>
              <a:rPr lang="en-US" dirty="0" err="1"/>
              <a:t>proces</a:t>
            </a:r>
            <a:r>
              <a:rPr lang="en-US" dirty="0"/>
              <a:t> </a:t>
            </a:r>
            <a:r>
              <a:rPr lang="en-US" dirty="0" err="1"/>
              <a:t>brisanja</a:t>
            </a:r>
            <a:r>
              <a:rPr lang="en-US" dirty="0"/>
              <a:t> </a:t>
            </a:r>
            <a:r>
              <a:rPr lang="en-US" dirty="0" err="1"/>
              <a:t>podataka</a:t>
            </a:r>
            <a:endParaRPr lang="en-US" dirty="0"/>
          </a:p>
          <a:p>
            <a:r>
              <a:rPr lang="en-US" dirty="0"/>
              <a:t>Lice </a:t>
            </a:r>
            <a:r>
              <a:rPr lang="en-US" dirty="0" err="1"/>
              <a:t>može</a:t>
            </a:r>
            <a:r>
              <a:rPr lang="en-US" dirty="0"/>
              <a:t> </a:t>
            </a:r>
            <a:r>
              <a:rPr lang="en-US" dirty="0" err="1"/>
              <a:t>izvlačenjem</a:t>
            </a:r>
            <a:r>
              <a:rPr lang="en-US" dirty="0"/>
              <a:t> </a:t>
            </a:r>
            <a:r>
              <a:rPr lang="en-US" dirty="0" err="1"/>
              <a:t>kabla</a:t>
            </a:r>
            <a:r>
              <a:rPr lang="en-US" dirty="0"/>
              <a:t> </a:t>
            </a:r>
            <a:r>
              <a:rPr lang="en-US" dirty="0" err="1"/>
              <a:t>iz</a:t>
            </a:r>
            <a:r>
              <a:rPr lang="en-US" dirty="0"/>
              <a:t> </a:t>
            </a:r>
            <a:r>
              <a:rPr lang="en-US" dirty="0" err="1"/>
              <a:t>utučnice</a:t>
            </a:r>
            <a:r>
              <a:rPr lang="en-US" dirty="0"/>
              <a:t> </a:t>
            </a:r>
            <a:r>
              <a:rPr lang="en-US" dirty="0" err="1"/>
              <a:t>zaključati</a:t>
            </a:r>
            <a:r>
              <a:rPr lang="en-US" dirty="0"/>
              <a:t> </a:t>
            </a:r>
            <a:r>
              <a:rPr lang="en-US" dirty="0" err="1"/>
              <a:t>računar</a:t>
            </a:r>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smtClean="0"/>
              <a:t>OBAVEZNA INSTRUKCIJA MUP RS</a:t>
            </a:r>
            <a:endParaRPr lang="en-US" sz="3200" dirty="0"/>
          </a:p>
        </p:txBody>
      </p:sp>
      <p:pic>
        <p:nvPicPr>
          <p:cNvPr id="5" name="Picture 7" descr="1.jpg"/>
          <p:cNvPicPr/>
          <p:nvPr/>
        </p:nvPicPr>
        <p:blipFill>
          <a:blip r:embed="rId3"/>
          <a:stretch/>
        </p:blipFill>
        <p:spPr>
          <a:xfrm>
            <a:off x="251339" y="1174749"/>
            <a:ext cx="8573040" cy="866880"/>
          </a:xfrm>
          <a:prstGeom prst="rect">
            <a:avLst/>
          </a:prstGeom>
          <a:ln>
            <a:noFill/>
          </a:ln>
          <a:effectLst>
            <a:outerShdw dist="139498" dir="2700000">
              <a:srgbClr val="333333">
                <a:alpha val="65000"/>
              </a:srgbClr>
            </a:outerShdw>
          </a:effectLst>
        </p:spPr>
      </p:pic>
    </p:spTree>
    <p:extLst>
      <p:ext uri="{BB962C8B-B14F-4D97-AF65-F5344CB8AC3E}">
        <p14:creationId xmlns:p14="http://schemas.microsoft.com/office/powerpoint/2010/main" xmlns="" val="16564300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1742016"/>
          </a:xfrm>
        </p:spPr>
        <p:txBody>
          <a:bodyPr>
            <a:normAutofit fontScale="92500" lnSpcReduction="20000"/>
          </a:bodyPr>
          <a:lstStyle/>
          <a:p>
            <a:r>
              <a:rPr lang="en-US" dirty="0" err="1"/>
              <a:t>Ako</a:t>
            </a:r>
            <a:r>
              <a:rPr lang="en-US" dirty="0"/>
              <a:t> </a:t>
            </a:r>
            <a:r>
              <a:rPr lang="en-US" dirty="0" err="1"/>
              <a:t>oprema</a:t>
            </a:r>
            <a:r>
              <a:rPr lang="en-US" dirty="0"/>
              <a:t> </a:t>
            </a:r>
            <a:r>
              <a:rPr lang="en-US" dirty="0" err="1"/>
              <a:t>nije</a:t>
            </a:r>
            <a:r>
              <a:rPr lang="en-US" dirty="0"/>
              <a:t> </a:t>
            </a:r>
            <a:r>
              <a:rPr lang="en-US" dirty="0" err="1"/>
              <a:t>uključena</a:t>
            </a:r>
            <a:r>
              <a:rPr lang="en-US" dirty="0"/>
              <a:t>, </a:t>
            </a:r>
            <a:r>
              <a:rPr lang="en-US" dirty="0" err="1"/>
              <a:t>ni</a:t>
            </a:r>
            <a:r>
              <a:rPr lang="en-US" dirty="0"/>
              <a:t> u </a:t>
            </a:r>
            <a:r>
              <a:rPr lang="en-US" dirty="0" err="1"/>
              <a:t>kom</a:t>
            </a:r>
            <a:r>
              <a:rPr lang="en-US" dirty="0"/>
              <a:t> </a:t>
            </a:r>
            <a:r>
              <a:rPr lang="en-US" dirty="0" err="1"/>
              <a:t>slučaju</a:t>
            </a:r>
            <a:r>
              <a:rPr lang="en-US" dirty="0"/>
              <a:t> je ne</a:t>
            </a:r>
          </a:p>
          <a:p>
            <a:pPr marL="0" indent="0">
              <a:buNone/>
            </a:pPr>
            <a:r>
              <a:rPr lang="en-US" dirty="0" smtClean="0"/>
              <a:t>    </a:t>
            </a:r>
            <a:r>
              <a:rPr lang="en-US" dirty="0" err="1" smtClean="0"/>
              <a:t>uključujte</a:t>
            </a:r>
            <a:r>
              <a:rPr lang="en-US" dirty="0" smtClean="0"/>
              <a:t> </a:t>
            </a:r>
            <a:r>
              <a:rPr lang="en-US" dirty="0" err="1"/>
              <a:t>jer</a:t>
            </a:r>
            <a:r>
              <a:rPr lang="en-US" dirty="0"/>
              <a:t>:</a:t>
            </a:r>
          </a:p>
          <a:p>
            <a:r>
              <a:rPr lang="en-US" dirty="0" err="1"/>
              <a:t>Uključivanja</a:t>
            </a:r>
            <a:r>
              <a:rPr lang="en-US" dirty="0"/>
              <a:t> </a:t>
            </a:r>
            <a:r>
              <a:rPr lang="en-US" dirty="0" err="1"/>
              <a:t>računara</a:t>
            </a:r>
            <a:r>
              <a:rPr lang="en-US" dirty="0"/>
              <a:t> </a:t>
            </a:r>
            <a:r>
              <a:rPr lang="en-US" dirty="0" err="1"/>
              <a:t>može</a:t>
            </a:r>
            <a:r>
              <a:rPr lang="en-US" dirty="0"/>
              <a:t> </a:t>
            </a:r>
            <a:r>
              <a:rPr lang="en-US" dirty="0" err="1"/>
              <a:t>aktivirati</a:t>
            </a:r>
            <a:r>
              <a:rPr lang="en-US" dirty="0"/>
              <a:t> </a:t>
            </a:r>
            <a:r>
              <a:rPr lang="en-US" dirty="0" err="1"/>
              <a:t>zamke</a:t>
            </a:r>
            <a:r>
              <a:rPr lang="en-US" dirty="0"/>
              <a:t> </a:t>
            </a:r>
            <a:r>
              <a:rPr lang="en-US" dirty="0" err="1"/>
              <a:t>koje</a:t>
            </a:r>
            <a:r>
              <a:rPr lang="en-US" dirty="0"/>
              <a:t> </a:t>
            </a:r>
            <a:r>
              <a:rPr lang="en-US" dirty="0" err="1"/>
              <a:t>uzrokuju</a:t>
            </a:r>
            <a:r>
              <a:rPr lang="en-US" dirty="0"/>
              <a:t> </a:t>
            </a:r>
            <a:r>
              <a:rPr lang="en-US" dirty="0" err="1"/>
              <a:t>uništavanje</a:t>
            </a:r>
            <a:r>
              <a:rPr lang="en-US" dirty="0"/>
              <a:t> </a:t>
            </a:r>
            <a:r>
              <a:rPr lang="en-US" dirty="0" err="1"/>
              <a:t>podataka</a:t>
            </a:r>
            <a:r>
              <a:rPr lang="en-US" dirty="0"/>
              <a:t>.</a:t>
            </a:r>
          </a:p>
        </p:txBody>
      </p:sp>
      <p:sp>
        <p:nvSpPr>
          <p:cNvPr id="4" name="Title 3"/>
          <p:cNvSpPr>
            <a:spLocks noGrp="1"/>
          </p:cNvSpPr>
          <p:nvPr>
            <p:ph type="title"/>
          </p:nvPr>
        </p:nvSpPr>
        <p:spPr>
          <a:xfrm>
            <a:off x="133153" y="205979"/>
            <a:ext cx="8849527" cy="857250"/>
          </a:xfrm>
        </p:spPr>
        <p:txBody>
          <a:bodyPr>
            <a:noAutofit/>
          </a:bodyPr>
          <a:lstStyle/>
          <a:p>
            <a:endParaRPr lang="en-US" sz="3200" dirty="0"/>
          </a:p>
        </p:txBody>
      </p:sp>
      <p:pic>
        <p:nvPicPr>
          <p:cNvPr id="5" name="Picture 9" descr="2.jpg"/>
          <p:cNvPicPr/>
          <p:nvPr/>
        </p:nvPicPr>
        <p:blipFill>
          <a:blip r:embed="rId3"/>
          <a:stretch/>
        </p:blipFill>
        <p:spPr>
          <a:xfrm>
            <a:off x="1855797" y="325847"/>
            <a:ext cx="5791320" cy="555840"/>
          </a:xfrm>
          <a:prstGeom prst="rect">
            <a:avLst/>
          </a:prstGeom>
          <a:ln>
            <a:noFill/>
          </a:ln>
        </p:spPr>
      </p:pic>
    </p:spTree>
    <p:extLst>
      <p:ext uri="{BB962C8B-B14F-4D97-AF65-F5344CB8AC3E}">
        <p14:creationId xmlns:p14="http://schemas.microsoft.com/office/powerpoint/2010/main" xmlns="" val="9497429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1742016"/>
          </a:xfrm>
        </p:spPr>
        <p:txBody>
          <a:bodyPr>
            <a:normAutofit/>
          </a:bodyPr>
          <a:lstStyle/>
          <a:p>
            <a:r>
              <a:rPr lang="en-US" dirty="0" err="1"/>
              <a:t>Ako</a:t>
            </a:r>
            <a:r>
              <a:rPr lang="en-US" dirty="0"/>
              <a:t> je </a:t>
            </a:r>
            <a:r>
              <a:rPr lang="en-US" dirty="0" err="1"/>
              <a:t>oprema</a:t>
            </a:r>
            <a:r>
              <a:rPr lang="en-US" dirty="0"/>
              <a:t> </a:t>
            </a:r>
            <a:r>
              <a:rPr lang="en-US" dirty="0" err="1"/>
              <a:t>uključena</a:t>
            </a:r>
            <a:r>
              <a:rPr lang="en-US" dirty="0"/>
              <a:t> </a:t>
            </a:r>
            <a:r>
              <a:rPr lang="en-US" dirty="0" err="1"/>
              <a:t>ukoliko</a:t>
            </a:r>
            <a:r>
              <a:rPr lang="en-US" dirty="0"/>
              <a:t> </a:t>
            </a:r>
            <a:r>
              <a:rPr lang="en-US" dirty="0" err="1"/>
              <a:t>ste</a:t>
            </a:r>
            <a:r>
              <a:rPr lang="en-US" dirty="0"/>
              <a:t> u </a:t>
            </a:r>
            <a:r>
              <a:rPr lang="en-US" dirty="0" err="1" smtClean="0"/>
              <a:t>mogućnosti</a:t>
            </a:r>
            <a:r>
              <a:rPr lang="en-US" dirty="0" smtClean="0"/>
              <a:t> </a:t>
            </a:r>
            <a:r>
              <a:rPr lang="en-US" dirty="0" err="1" smtClean="0"/>
              <a:t>posavetujte</a:t>
            </a:r>
            <a:r>
              <a:rPr lang="en-US" dirty="0" smtClean="0"/>
              <a:t> </a:t>
            </a:r>
            <a:r>
              <a:rPr lang="en-US" dirty="0"/>
              <a:t>se </a:t>
            </a:r>
            <a:r>
              <a:rPr lang="en-US" dirty="0" err="1"/>
              <a:t>sastručnjakom</a:t>
            </a:r>
            <a:r>
              <a:rPr lang="en-US" dirty="0"/>
              <a:t> </a:t>
            </a:r>
            <a:r>
              <a:rPr lang="en-US" dirty="0" err="1"/>
              <a:t>i</a:t>
            </a:r>
            <a:r>
              <a:rPr lang="en-US" dirty="0"/>
              <a:t> </a:t>
            </a:r>
            <a:r>
              <a:rPr lang="en-US" dirty="0" err="1"/>
              <a:t>poslušajte</a:t>
            </a:r>
            <a:r>
              <a:rPr lang="en-US" dirty="0"/>
              <a:t> </a:t>
            </a:r>
            <a:r>
              <a:rPr lang="en-US" dirty="0" err="1"/>
              <a:t>savet</a:t>
            </a:r>
            <a:r>
              <a:rPr lang="en-US" dirty="0"/>
              <a:t>.</a:t>
            </a:r>
          </a:p>
          <a:p>
            <a:endParaRPr lang="en-US" dirty="0"/>
          </a:p>
        </p:txBody>
      </p:sp>
      <p:sp>
        <p:nvSpPr>
          <p:cNvPr id="4" name="Title 3"/>
          <p:cNvSpPr>
            <a:spLocks noGrp="1"/>
          </p:cNvSpPr>
          <p:nvPr>
            <p:ph type="title"/>
          </p:nvPr>
        </p:nvSpPr>
        <p:spPr>
          <a:xfrm>
            <a:off x="133153" y="205979"/>
            <a:ext cx="8849527" cy="857250"/>
          </a:xfrm>
        </p:spPr>
        <p:txBody>
          <a:bodyPr>
            <a:noAutofit/>
          </a:bodyPr>
          <a:lstStyle/>
          <a:p>
            <a:endParaRPr lang="en-US" sz="3200" dirty="0"/>
          </a:p>
        </p:txBody>
      </p:sp>
      <p:pic>
        <p:nvPicPr>
          <p:cNvPr id="5" name="Picture 9" descr="2.jpg"/>
          <p:cNvPicPr/>
          <p:nvPr/>
        </p:nvPicPr>
        <p:blipFill>
          <a:blip r:embed="rId3"/>
          <a:stretch/>
        </p:blipFill>
        <p:spPr>
          <a:xfrm>
            <a:off x="1855797" y="325847"/>
            <a:ext cx="5791320" cy="555840"/>
          </a:xfrm>
          <a:prstGeom prst="rect">
            <a:avLst/>
          </a:prstGeom>
          <a:ln>
            <a:noFill/>
          </a:ln>
        </p:spPr>
      </p:pic>
    </p:spTree>
    <p:extLst>
      <p:ext uri="{BB962C8B-B14F-4D97-AF65-F5344CB8AC3E}">
        <p14:creationId xmlns:p14="http://schemas.microsoft.com/office/powerpoint/2010/main" xmlns="" val="22059424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29516"/>
          </a:xfrm>
        </p:spPr>
        <p:txBody>
          <a:bodyPr>
            <a:normAutofit fontScale="70000" lnSpcReduction="20000"/>
          </a:bodyPr>
          <a:lstStyle/>
          <a:p>
            <a:pPr lvl="1"/>
            <a:endParaRPr lang="en-US" dirty="0"/>
          </a:p>
          <a:p>
            <a:pPr marL="0" indent="0">
              <a:buNone/>
            </a:pPr>
            <a:r>
              <a:rPr lang="en-US" dirty="0" err="1"/>
              <a:t>Ukoliko</a:t>
            </a:r>
            <a:r>
              <a:rPr lang="en-US" dirty="0"/>
              <a:t> </a:t>
            </a:r>
            <a:r>
              <a:rPr lang="en-US" dirty="0" err="1"/>
              <a:t>niste</a:t>
            </a:r>
            <a:r>
              <a:rPr lang="en-US" dirty="0"/>
              <a:t> u </a:t>
            </a:r>
            <a:r>
              <a:rPr lang="en-US" dirty="0" err="1"/>
              <a:t>mogućnosti</a:t>
            </a:r>
            <a:r>
              <a:rPr lang="en-US" dirty="0"/>
              <a:t> da </a:t>
            </a:r>
            <a:r>
              <a:rPr lang="en-US" dirty="0" err="1" smtClean="0"/>
              <a:t>konsultujete</a:t>
            </a:r>
            <a:r>
              <a:rPr lang="en-US" dirty="0" smtClean="0"/>
              <a:t> </a:t>
            </a:r>
            <a:r>
              <a:rPr lang="en-US" dirty="0" err="1" smtClean="0"/>
              <a:t>stručnjaka</a:t>
            </a:r>
            <a:r>
              <a:rPr lang="en-US" dirty="0" smtClean="0"/>
              <a:t> </a:t>
            </a:r>
            <a:r>
              <a:rPr lang="en-US" dirty="0" err="1"/>
              <a:t>uradite</a:t>
            </a:r>
            <a:r>
              <a:rPr lang="en-US" dirty="0"/>
              <a:t> </a:t>
            </a:r>
            <a:r>
              <a:rPr lang="en-US" dirty="0" err="1"/>
              <a:t>sledeće</a:t>
            </a:r>
            <a:r>
              <a:rPr lang="en-US" dirty="0"/>
              <a:t> </a:t>
            </a:r>
            <a:r>
              <a:rPr lang="en-US" dirty="0" err="1"/>
              <a:t>korake</a:t>
            </a:r>
            <a:r>
              <a:rPr lang="en-US" dirty="0"/>
              <a:t>:</a:t>
            </a:r>
          </a:p>
          <a:p>
            <a:pPr marL="0" indent="0">
              <a:buNone/>
            </a:pPr>
            <a:r>
              <a:rPr lang="en-US" dirty="0"/>
              <a:t> </a:t>
            </a:r>
          </a:p>
          <a:p>
            <a:r>
              <a:rPr lang="en-US" dirty="0" err="1"/>
              <a:t>Pogledajte</a:t>
            </a:r>
            <a:r>
              <a:rPr lang="en-US" dirty="0"/>
              <a:t> </a:t>
            </a:r>
            <a:r>
              <a:rPr lang="en-US" dirty="0" err="1"/>
              <a:t>šta</a:t>
            </a:r>
            <a:r>
              <a:rPr lang="en-US" dirty="0"/>
              <a:t> je </a:t>
            </a:r>
            <a:r>
              <a:rPr lang="en-US" dirty="0" err="1"/>
              <a:t>na</a:t>
            </a:r>
            <a:r>
              <a:rPr lang="en-US" dirty="0"/>
              <a:t> </a:t>
            </a:r>
            <a:r>
              <a:rPr lang="en-US" dirty="0" err="1"/>
              <a:t>ekranu</a:t>
            </a:r>
            <a:r>
              <a:rPr lang="en-US" dirty="0"/>
              <a:t> (</a:t>
            </a:r>
            <a:r>
              <a:rPr lang="en-US" dirty="0" err="1"/>
              <a:t>ako</a:t>
            </a:r>
            <a:r>
              <a:rPr lang="en-US" dirty="0"/>
              <a:t> je </a:t>
            </a:r>
            <a:r>
              <a:rPr lang="en-US" dirty="0" err="1"/>
              <a:t>aktiviran</a:t>
            </a:r>
            <a:r>
              <a:rPr lang="en-US" dirty="0"/>
              <a:t> </a:t>
            </a:r>
            <a:r>
              <a:rPr lang="en-US" dirty="0" err="1"/>
              <a:t>neki</a:t>
            </a:r>
            <a:r>
              <a:rPr lang="en-US" dirty="0"/>
              <a:t> </a:t>
            </a:r>
            <a:r>
              <a:rPr lang="en-US" dirty="0" err="1"/>
              <a:t>proces</a:t>
            </a:r>
            <a:r>
              <a:rPr lang="en-US" dirty="0"/>
              <a:t> </a:t>
            </a:r>
            <a:r>
              <a:rPr lang="en-US" dirty="0" err="1"/>
              <a:t>brisanja</a:t>
            </a:r>
            <a:r>
              <a:rPr lang="en-US" dirty="0"/>
              <a:t> </a:t>
            </a:r>
            <a:r>
              <a:rPr lang="en-US" dirty="0" err="1"/>
              <a:t>podataka</a:t>
            </a:r>
            <a:r>
              <a:rPr lang="en-US" dirty="0"/>
              <a:t>, </a:t>
            </a:r>
            <a:r>
              <a:rPr lang="en-US" dirty="0" err="1"/>
              <a:t>odmah</a:t>
            </a:r>
            <a:r>
              <a:rPr lang="en-US" dirty="0"/>
              <a:t> </a:t>
            </a:r>
            <a:r>
              <a:rPr lang="en-US" dirty="0" err="1"/>
              <a:t>isključite</a:t>
            </a:r>
            <a:r>
              <a:rPr lang="en-US" dirty="0"/>
              <a:t> </a:t>
            </a:r>
            <a:r>
              <a:rPr lang="en-US" dirty="0" err="1"/>
              <a:t>računar</a:t>
            </a:r>
            <a:r>
              <a:rPr lang="en-US" dirty="0"/>
              <a:t> </a:t>
            </a:r>
            <a:r>
              <a:rPr lang="en-US" dirty="0" err="1"/>
              <a:t>iz</a:t>
            </a:r>
            <a:r>
              <a:rPr lang="en-US" dirty="0"/>
              <a:t> </a:t>
            </a:r>
            <a:r>
              <a:rPr lang="en-US" dirty="0" err="1"/>
              <a:t>napajanja</a:t>
            </a:r>
            <a:r>
              <a:rPr lang="en-US" dirty="0"/>
              <a:t>)</a:t>
            </a:r>
          </a:p>
          <a:p>
            <a:r>
              <a:rPr lang="en-US" dirty="0" err="1"/>
              <a:t>Fotografišite</a:t>
            </a:r>
            <a:r>
              <a:rPr lang="en-US" dirty="0"/>
              <a:t> </a:t>
            </a:r>
            <a:r>
              <a:rPr lang="en-US" dirty="0" err="1"/>
              <a:t>ili</a:t>
            </a:r>
            <a:r>
              <a:rPr lang="en-US" dirty="0"/>
              <a:t> </a:t>
            </a:r>
            <a:r>
              <a:rPr lang="en-US" dirty="0" err="1"/>
              <a:t>zabeležite</a:t>
            </a:r>
            <a:r>
              <a:rPr lang="en-US" dirty="0"/>
              <a:t> </a:t>
            </a:r>
            <a:r>
              <a:rPr lang="en-US" dirty="0" err="1"/>
              <a:t>ono</a:t>
            </a:r>
            <a:r>
              <a:rPr lang="en-US" dirty="0"/>
              <a:t> </a:t>
            </a:r>
            <a:r>
              <a:rPr lang="en-US" dirty="0" err="1"/>
              <a:t>što</a:t>
            </a:r>
            <a:r>
              <a:rPr lang="en-US" dirty="0"/>
              <a:t> je </a:t>
            </a:r>
            <a:r>
              <a:rPr lang="en-US" dirty="0" err="1"/>
              <a:t>na</a:t>
            </a:r>
            <a:r>
              <a:rPr lang="en-US" dirty="0"/>
              <a:t> </a:t>
            </a:r>
            <a:r>
              <a:rPr lang="en-US" dirty="0" err="1"/>
              <a:t>ekranu</a:t>
            </a:r>
            <a:endParaRPr lang="en-US" dirty="0"/>
          </a:p>
          <a:p>
            <a:r>
              <a:rPr lang="en-US" dirty="0"/>
              <a:t>Ne </a:t>
            </a:r>
            <a:r>
              <a:rPr lang="en-US" dirty="0" err="1"/>
              <a:t>dodirujte</a:t>
            </a:r>
            <a:r>
              <a:rPr lang="en-US" dirty="0"/>
              <a:t> </a:t>
            </a:r>
            <a:r>
              <a:rPr lang="en-US" dirty="0" err="1"/>
              <a:t>tastaturu</a:t>
            </a:r>
            <a:endParaRPr lang="en-US" dirty="0"/>
          </a:p>
          <a:p>
            <a:r>
              <a:rPr lang="en-US" dirty="0"/>
              <a:t>Ne </a:t>
            </a:r>
            <a:r>
              <a:rPr lang="en-US" dirty="0" err="1"/>
              <a:t>slušajte</a:t>
            </a:r>
            <a:r>
              <a:rPr lang="en-US" dirty="0"/>
              <a:t> </a:t>
            </a:r>
            <a:r>
              <a:rPr lang="en-US" dirty="0" err="1"/>
              <a:t>savet</a:t>
            </a:r>
            <a:r>
              <a:rPr lang="en-US" dirty="0"/>
              <a:t>  </a:t>
            </a:r>
            <a:r>
              <a:rPr lang="en-US" dirty="0" err="1"/>
              <a:t>vlasnika</a:t>
            </a:r>
            <a:r>
              <a:rPr lang="en-US" dirty="0"/>
              <a:t>/</a:t>
            </a:r>
            <a:r>
              <a:rPr lang="en-US" dirty="0" err="1"/>
              <a:t>korisnika</a:t>
            </a:r>
            <a:endParaRPr lang="en-US" dirty="0"/>
          </a:p>
          <a:p>
            <a:r>
              <a:rPr lang="en-US" dirty="0" err="1"/>
              <a:t>Dozvolite</a:t>
            </a:r>
            <a:r>
              <a:rPr lang="en-US" dirty="0"/>
              <a:t> da </a:t>
            </a:r>
            <a:r>
              <a:rPr lang="en-US" dirty="0" err="1"/>
              <a:t>štampač</a:t>
            </a:r>
            <a:r>
              <a:rPr lang="en-US" dirty="0"/>
              <a:t> </a:t>
            </a:r>
            <a:r>
              <a:rPr lang="en-US" dirty="0" err="1"/>
              <a:t>završi</a:t>
            </a:r>
            <a:r>
              <a:rPr lang="en-US" dirty="0"/>
              <a:t> </a:t>
            </a:r>
            <a:r>
              <a:rPr lang="en-US" dirty="0" err="1"/>
              <a:t>štampanje</a:t>
            </a:r>
            <a:endParaRPr lang="en-US" dirty="0"/>
          </a:p>
        </p:txBody>
      </p:sp>
      <p:sp>
        <p:nvSpPr>
          <p:cNvPr id="4" name="Title 3"/>
          <p:cNvSpPr>
            <a:spLocks noGrp="1"/>
          </p:cNvSpPr>
          <p:nvPr>
            <p:ph type="title"/>
          </p:nvPr>
        </p:nvSpPr>
        <p:spPr>
          <a:xfrm>
            <a:off x="133153" y="205979"/>
            <a:ext cx="8849527" cy="857250"/>
          </a:xfrm>
        </p:spPr>
        <p:txBody>
          <a:bodyPr>
            <a:noAutofit/>
          </a:bodyPr>
          <a:lstStyle/>
          <a:p>
            <a:endParaRPr lang="en-US" sz="3200" dirty="0"/>
          </a:p>
        </p:txBody>
      </p:sp>
      <p:pic>
        <p:nvPicPr>
          <p:cNvPr id="5" name="Picture 9" descr="2.jpg"/>
          <p:cNvPicPr/>
          <p:nvPr/>
        </p:nvPicPr>
        <p:blipFill>
          <a:blip r:embed="rId3"/>
          <a:stretch/>
        </p:blipFill>
        <p:spPr>
          <a:xfrm>
            <a:off x="1855797" y="325847"/>
            <a:ext cx="5791320" cy="555840"/>
          </a:xfrm>
          <a:prstGeom prst="rect">
            <a:avLst/>
          </a:prstGeom>
          <a:ln>
            <a:noFill/>
          </a:ln>
        </p:spPr>
      </p:pic>
    </p:spTree>
    <p:extLst>
      <p:ext uri="{BB962C8B-B14F-4D97-AF65-F5344CB8AC3E}">
        <p14:creationId xmlns:p14="http://schemas.microsoft.com/office/powerpoint/2010/main" xmlns="" val="2614631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err="1" smtClean="0"/>
              <a:t>Šta</a:t>
            </a:r>
            <a:r>
              <a:rPr lang="en-US" dirty="0" smtClean="0"/>
              <a:t> je </a:t>
            </a:r>
            <a:r>
              <a:rPr lang="en-US" dirty="0" err="1" smtClean="0"/>
              <a:t>moguće</a:t>
            </a:r>
            <a:r>
              <a:rPr lang="en-US" dirty="0" smtClean="0"/>
              <a:t>, a </a:t>
            </a:r>
            <a:r>
              <a:rPr lang="en-US" dirty="0" err="1" smtClean="0"/>
              <a:t>šta</a:t>
            </a:r>
            <a:r>
              <a:rPr lang="en-US" dirty="0" smtClean="0"/>
              <a:t> ne?</a:t>
            </a:r>
          </a:p>
          <a:p>
            <a:pPr>
              <a:lnSpc>
                <a:spcPct val="100000"/>
              </a:lnSpc>
            </a:pPr>
            <a:r>
              <a:rPr lang="hr-HR" sz="2000" b="1" spc="-1" dirty="0">
                <a:solidFill>
                  <a:srgbClr val="000000"/>
                </a:solidFill>
                <a:uFill>
                  <a:solidFill>
                    <a:srgbClr val="FFFFFF"/>
                  </a:solidFill>
                </a:uFill>
                <a:ea typeface="MS PGothic"/>
              </a:rPr>
              <a:t>Komplikovano:</a:t>
            </a:r>
            <a:endParaRPr lang="x-none" sz="1800" spc="-1" dirty="0">
              <a:solidFill>
                <a:srgbClr val="000000"/>
              </a:solidFill>
              <a:uFill>
                <a:solidFill>
                  <a:srgbClr val="FFFFFF"/>
                </a:solidFill>
              </a:uFill>
            </a:endParaRPr>
          </a:p>
          <a:p>
            <a:pPr marL="0" indent="0">
              <a:lnSpc>
                <a:spcPct val="100000"/>
              </a:lnSpc>
              <a:buNone/>
            </a:pPr>
            <a:endParaRPr lang="x-none" sz="1800"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2000" b="1" spc="-1" dirty="0">
                <a:solidFill>
                  <a:srgbClr val="000000"/>
                </a:solidFill>
                <a:uFill>
                  <a:solidFill>
                    <a:srgbClr val="FFFFFF"/>
                  </a:solidFill>
                </a:uFill>
                <a:ea typeface="MS PGothic"/>
              </a:rPr>
              <a:t>Povrat “wipe” </a:t>
            </a:r>
            <a:r>
              <a:rPr lang="hr-HR" sz="2000" b="1" spc="-1" dirty="0" smtClean="0">
                <a:solidFill>
                  <a:srgbClr val="000000"/>
                </a:solidFill>
                <a:uFill>
                  <a:solidFill>
                    <a:srgbClr val="FFFFFF"/>
                  </a:solidFill>
                </a:uFill>
                <a:ea typeface="MS PGothic"/>
              </a:rPr>
              <a:t>datoteke</a:t>
            </a:r>
            <a:r>
              <a:rPr lang="hr-HR" sz="2000" spc="-1" dirty="0" smtClean="0">
                <a:solidFill>
                  <a:srgbClr val="000000"/>
                </a:solidFill>
                <a:uFill>
                  <a:solidFill>
                    <a:srgbClr val="FFFFFF"/>
                  </a:solidFill>
                </a:uFill>
                <a:ea typeface="MS PGothic"/>
              </a:rPr>
              <a:t> (</a:t>
            </a:r>
            <a:r>
              <a:rPr lang="en-US" sz="1800" dirty="0"/>
              <a:t>Disk </a:t>
            </a:r>
            <a:r>
              <a:rPr lang="en-US" sz="1800" dirty="0" err="1" smtClean="0"/>
              <a:t>WIpe</a:t>
            </a:r>
            <a:r>
              <a:rPr lang="en-US" sz="1800" dirty="0" smtClean="0"/>
              <a:t> </a:t>
            </a:r>
            <a:r>
              <a:rPr lang="en-US" sz="1800" dirty="0"/>
              <a:t>je </a:t>
            </a:r>
            <a:r>
              <a:rPr lang="en-US" sz="1800" dirty="0" err="1" smtClean="0"/>
              <a:t>besplatan</a:t>
            </a:r>
            <a:r>
              <a:rPr lang="en-US" sz="1800" dirty="0" err="1"/>
              <a:t>a</a:t>
            </a:r>
            <a:r>
              <a:rPr lang="en-US" sz="1800" dirty="0" smtClean="0"/>
              <a:t> </a:t>
            </a:r>
            <a:r>
              <a:rPr lang="en-US" sz="1800" dirty="0" err="1"/>
              <a:t>portabl</a:t>
            </a:r>
            <a:r>
              <a:rPr lang="en-US" sz="1800" dirty="0"/>
              <a:t> </a:t>
            </a:r>
            <a:r>
              <a:rPr lang="en-US" sz="1800" dirty="0" smtClean="0"/>
              <a:t>Windows </a:t>
            </a:r>
            <a:r>
              <a:rPr lang="en-US" sz="1800" dirty="0" err="1"/>
              <a:t>aplikacija</a:t>
            </a:r>
            <a:r>
              <a:rPr lang="en-US" sz="1800" dirty="0"/>
              <a:t> </a:t>
            </a:r>
            <a:r>
              <a:rPr lang="en-US" sz="1800" dirty="0" err="1"/>
              <a:t>za</a:t>
            </a:r>
            <a:r>
              <a:rPr lang="en-US" sz="1800" dirty="0"/>
              <a:t> </a:t>
            </a:r>
            <a:r>
              <a:rPr lang="en-US" sz="1800" dirty="0" err="1" smtClean="0"/>
              <a:t>trajno</a:t>
            </a:r>
            <a:r>
              <a:rPr lang="en-US" sz="1800" dirty="0" smtClean="0"/>
              <a:t> </a:t>
            </a:r>
            <a:r>
              <a:rPr lang="en-US" sz="1800" dirty="0" err="1" smtClean="0"/>
              <a:t>uništavanje</a:t>
            </a:r>
            <a:r>
              <a:rPr lang="en-US" sz="1800" dirty="0" smtClean="0"/>
              <a:t> </a:t>
            </a:r>
            <a:r>
              <a:rPr lang="en-US" sz="1800" dirty="0" err="1" smtClean="0"/>
              <a:t>podataka</a:t>
            </a:r>
            <a:r>
              <a:rPr lang="en-US" sz="1800" dirty="0" smtClean="0"/>
              <a:t>. </a:t>
            </a:r>
            <a:r>
              <a:rPr lang="en-US" sz="1800" dirty="0"/>
              <a:t>Sa Disk </a:t>
            </a:r>
            <a:r>
              <a:rPr lang="en-US" sz="1800" dirty="0" err="1"/>
              <a:t>Vipe</a:t>
            </a:r>
            <a:r>
              <a:rPr lang="en-US" sz="1800" dirty="0"/>
              <a:t> </a:t>
            </a:r>
            <a:r>
              <a:rPr lang="en-US" sz="1800" dirty="0" err="1"/>
              <a:t>možete</a:t>
            </a:r>
            <a:r>
              <a:rPr lang="en-US" sz="1800" dirty="0"/>
              <a:t> </a:t>
            </a:r>
            <a:r>
              <a:rPr lang="en-US" sz="1800" dirty="0" err="1"/>
              <a:t>izbrisati</a:t>
            </a:r>
            <a:r>
              <a:rPr lang="en-US" sz="1800" dirty="0"/>
              <a:t> </a:t>
            </a:r>
            <a:r>
              <a:rPr lang="en-US" sz="1800" dirty="0" err="1"/>
              <a:t>sve</a:t>
            </a:r>
            <a:r>
              <a:rPr lang="en-US" sz="1800" dirty="0"/>
              <a:t> </a:t>
            </a:r>
            <a:r>
              <a:rPr lang="en-US" sz="1800" dirty="0" err="1"/>
              <a:t>podatke</a:t>
            </a:r>
            <a:r>
              <a:rPr lang="en-US" sz="1800" dirty="0"/>
              <a:t> </a:t>
            </a:r>
            <a:r>
              <a:rPr lang="en-US" sz="1800" dirty="0" smtClean="0"/>
              <a:t> </a:t>
            </a:r>
            <a:r>
              <a:rPr lang="en-US" sz="1800" dirty="0" err="1"/>
              <a:t>i</a:t>
            </a:r>
            <a:r>
              <a:rPr lang="en-US" sz="1800" dirty="0"/>
              <a:t> </a:t>
            </a:r>
            <a:r>
              <a:rPr lang="en-US" sz="1800" dirty="0" err="1" smtClean="0"/>
              <a:t>sprečiti</a:t>
            </a:r>
            <a:r>
              <a:rPr lang="en-US" sz="1800" dirty="0" smtClean="0"/>
              <a:t> </a:t>
            </a:r>
            <a:r>
              <a:rPr lang="en-US" sz="1800" dirty="0" err="1"/>
              <a:t>oporavak</a:t>
            </a:r>
            <a:r>
              <a:rPr lang="en-US" sz="1800" dirty="0"/>
              <a:t> </a:t>
            </a:r>
            <a:r>
              <a:rPr lang="en-US" sz="1800" dirty="0" err="1"/>
              <a:t>tih</a:t>
            </a:r>
            <a:r>
              <a:rPr lang="en-US" sz="1800" dirty="0"/>
              <a:t> </a:t>
            </a:r>
            <a:r>
              <a:rPr lang="en-US" sz="1800" dirty="0" err="1"/>
              <a:t>podataka</a:t>
            </a:r>
            <a:r>
              <a:rPr lang="en-US" sz="1800" dirty="0" smtClean="0"/>
              <a:t>.)</a:t>
            </a:r>
            <a:endParaRPr lang="x-none" sz="1800" spc="-1" dirty="0">
              <a:solidFill>
                <a:srgbClr val="000000"/>
              </a:solidFill>
              <a:uFill>
                <a:solidFill>
                  <a:srgbClr val="FFFFFF"/>
                </a:solidFill>
              </a:uFill>
            </a:endParaRPr>
          </a:p>
          <a:p>
            <a:pPr marL="0" indent="0">
              <a:lnSpc>
                <a:spcPct val="100000"/>
              </a:lnSpc>
              <a:buNone/>
            </a:pPr>
            <a:r>
              <a:rPr lang="hr-HR" sz="2000" b="1" spc="-1" dirty="0">
                <a:solidFill>
                  <a:srgbClr val="000000"/>
                </a:solidFill>
                <a:uFill>
                  <a:solidFill>
                    <a:srgbClr val="FFFFFF"/>
                  </a:solidFill>
                </a:uFill>
                <a:ea typeface="MS PGothic"/>
              </a:rPr>
              <a:t> </a:t>
            </a:r>
            <a:endParaRPr lang="x-none" sz="1800" spc="-1" dirty="0">
              <a:solidFill>
                <a:srgbClr val="000000"/>
              </a:solidFill>
              <a:uFill>
                <a:solidFill>
                  <a:srgbClr val="FFFFFF"/>
                </a:solidFill>
              </a:uFill>
            </a:endParaRPr>
          </a:p>
          <a:p>
            <a:pPr>
              <a:lnSpc>
                <a:spcPct val="100000"/>
              </a:lnSpc>
            </a:pPr>
            <a:r>
              <a:rPr lang="hr-HR" sz="2000" b="1" spc="-1" dirty="0">
                <a:solidFill>
                  <a:srgbClr val="000000"/>
                </a:solidFill>
                <a:uFill>
                  <a:solidFill>
                    <a:srgbClr val="FFFFFF"/>
                  </a:solidFill>
                </a:uFill>
                <a:ea typeface="MS PGothic"/>
              </a:rPr>
              <a:t>Skoro nemoguće:</a:t>
            </a:r>
            <a:endParaRPr lang="x-none" sz="1800" spc="-1" dirty="0">
              <a:solidFill>
                <a:srgbClr val="000000"/>
              </a:solidFill>
              <a:uFill>
                <a:solidFill>
                  <a:srgbClr val="FFFFFF"/>
                </a:solidFill>
              </a:uFill>
            </a:endParaRPr>
          </a:p>
          <a:p>
            <a:pPr marL="0" indent="0">
              <a:lnSpc>
                <a:spcPct val="100000"/>
              </a:lnSpc>
              <a:buNone/>
            </a:pPr>
            <a:r>
              <a:rPr lang="hr-HR" sz="2000" b="1" spc="-1" dirty="0">
                <a:solidFill>
                  <a:srgbClr val="000000"/>
                </a:solidFill>
                <a:uFill>
                  <a:solidFill>
                    <a:srgbClr val="FFFFFF"/>
                  </a:solidFill>
                </a:uFill>
                <a:ea typeface="MS PGothic"/>
              </a:rPr>
              <a:t> </a:t>
            </a:r>
            <a:endParaRPr lang="x-none" sz="1800"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2000" b="1" spc="-1" dirty="0">
                <a:solidFill>
                  <a:srgbClr val="000000"/>
                </a:solidFill>
                <a:uFill>
                  <a:solidFill>
                    <a:srgbClr val="FFFFFF"/>
                  </a:solidFill>
                </a:uFill>
                <a:ea typeface="MS PGothic"/>
              </a:rPr>
              <a:t>Povrat podataka ako je medij fizički uništen</a:t>
            </a:r>
            <a:endParaRPr lang="x-none" sz="1800"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2000" b="1" spc="-1" dirty="0">
                <a:solidFill>
                  <a:srgbClr val="000000"/>
                </a:solidFill>
                <a:uFill>
                  <a:solidFill>
                    <a:srgbClr val="FFFFFF"/>
                  </a:solidFill>
                </a:uFill>
                <a:ea typeface="MS PGothic"/>
              </a:rPr>
              <a:t>Dekriptovati podatke ako je korišćen barem 128-bitni ključ</a:t>
            </a:r>
            <a:endParaRPr lang="x-none" sz="18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Tree>
    <p:extLst>
      <p:ext uri="{BB962C8B-B14F-4D97-AF65-F5344CB8AC3E}">
        <p14:creationId xmlns:p14="http://schemas.microsoft.com/office/powerpoint/2010/main" xmlns="" val="12100241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6917"/>
            <a:ext cx="8229600" cy="3017706"/>
          </a:xfrm>
        </p:spPr>
        <p:txBody>
          <a:bodyPr>
            <a:normAutofit/>
          </a:bodyPr>
          <a:lstStyle/>
          <a:p>
            <a:pPr marL="514350" indent="-514350">
              <a:buFont typeface="+mj-lt"/>
              <a:buAutoNum type="arabicPeriod"/>
            </a:pPr>
            <a:r>
              <a:rPr lang="en-US" dirty="0" err="1"/>
              <a:t>Isključite</a:t>
            </a:r>
            <a:r>
              <a:rPr lang="en-US" dirty="0"/>
              <a:t> </a:t>
            </a:r>
            <a:r>
              <a:rPr lang="en-US" dirty="0" err="1"/>
              <a:t>računar</a:t>
            </a:r>
            <a:r>
              <a:rPr lang="en-US" dirty="0"/>
              <a:t> </a:t>
            </a:r>
            <a:r>
              <a:rPr lang="en-US" dirty="0" err="1"/>
              <a:t>tako</a:t>
            </a:r>
            <a:r>
              <a:rPr lang="en-US" dirty="0"/>
              <a:t> </a:t>
            </a:r>
            <a:r>
              <a:rPr lang="en-US" dirty="0" err="1"/>
              <a:t>što</a:t>
            </a:r>
            <a:r>
              <a:rPr lang="en-US" dirty="0"/>
              <a:t> </a:t>
            </a:r>
            <a:r>
              <a:rPr lang="en-US" dirty="0" err="1"/>
              <a:t>ćete</a:t>
            </a:r>
            <a:r>
              <a:rPr lang="en-US" dirty="0"/>
              <a:t> </a:t>
            </a:r>
            <a:r>
              <a:rPr lang="en-US" dirty="0" err="1"/>
              <a:t>izvući</a:t>
            </a:r>
            <a:r>
              <a:rPr lang="en-US" dirty="0"/>
              <a:t> </a:t>
            </a:r>
            <a:r>
              <a:rPr lang="en-US" dirty="0" err="1"/>
              <a:t>kabal</a:t>
            </a:r>
            <a:r>
              <a:rPr lang="en-US" dirty="0"/>
              <a:t> </a:t>
            </a:r>
            <a:r>
              <a:rPr lang="en-US" dirty="0" err="1"/>
              <a:t>za</a:t>
            </a:r>
            <a:r>
              <a:rPr lang="en-US" dirty="0"/>
              <a:t> </a:t>
            </a:r>
            <a:r>
              <a:rPr lang="en-US" dirty="0" err="1"/>
              <a:t>napajanje</a:t>
            </a:r>
            <a:endParaRPr lang="en-US" dirty="0"/>
          </a:p>
          <a:p>
            <a:pPr marL="514350" indent="-514350">
              <a:buFont typeface="+mj-lt"/>
              <a:buAutoNum type="arabicPeriod"/>
            </a:pPr>
            <a:r>
              <a:rPr lang="en-US" dirty="0" err="1"/>
              <a:t>Isključite</a:t>
            </a:r>
            <a:r>
              <a:rPr lang="en-US" dirty="0"/>
              <a:t> modem </a:t>
            </a:r>
            <a:r>
              <a:rPr lang="en-US" dirty="0" err="1"/>
              <a:t>na</a:t>
            </a:r>
            <a:r>
              <a:rPr lang="en-US" dirty="0"/>
              <a:t> </a:t>
            </a:r>
            <a:r>
              <a:rPr lang="en-US" dirty="0" err="1"/>
              <a:t>isti</a:t>
            </a:r>
            <a:r>
              <a:rPr lang="en-US" dirty="0"/>
              <a:t> </a:t>
            </a:r>
            <a:r>
              <a:rPr lang="en-US" dirty="0" err="1"/>
              <a:t>način</a:t>
            </a:r>
            <a:endParaRPr lang="en-US" dirty="0"/>
          </a:p>
          <a:p>
            <a:pPr marL="514350" indent="-514350">
              <a:buFont typeface="+mj-lt"/>
              <a:buAutoNum type="arabicPeriod"/>
            </a:pPr>
            <a:r>
              <a:rPr lang="en-US" dirty="0" err="1"/>
              <a:t>Isključite</a:t>
            </a:r>
            <a:r>
              <a:rPr lang="en-US" dirty="0"/>
              <a:t> </a:t>
            </a:r>
            <a:r>
              <a:rPr lang="en-US" dirty="0" err="1"/>
              <a:t>štampač</a:t>
            </a:r>
            <a:r>
              <a:rPr lang="en-US" dirty="0"/>
              <a:t> </a:t>
            </a:r>
            <a:r>
              <a:rPr lang="en-US" dirty="0" err="1"/>
              <a:t>na</a:t>
            </a:r>
            <a:r>
              <a:rPr lang="en-US" dirty="0"/>
              <a:t> </a:t>
            </a:r>
            <a:r>
              <a:rPr lang="en-US" dirty="0" err="1"/>
              <a:t>isti</a:t>
            </a:r>
            <a:r>
              <a:rPr lang="en-US" dirty="0"/>
              <a:t> </a:t>
            </a:r>
            <a:r>
              <a:rPr lang="en-US" dirty="0" err="1"/>
              <a:t>način</a:t>
            </a:r>
            <a:endParaRPr lang="en-US" dirty="0"/>
          </a:p>
          <a:p>
            <a:pPr marL="0" indent="0">
              <a:buNone/>
            </a:pPr>
            <a:endParaRPr lang="en-US" dirty="0"/>
          </a:p>
        </p:txBody>
      </p:sp>
      <p:sp>
        <p:nvSpPr>
          <p:cNvPr id="2" name="Title 1"/>
          <p:cNvSpPr>
            <a:spLocks noGrp="1"/>
          </p:cNvSpPr>
          <p:nvPr>
            <p:ph type="title"/>
          </p:nvPr>
        </p:nvSpPr>
        <p:spPr/>
        <p:txBody>
          <a:bodyPr/>
          <a:lstStyle/>
          <a:p>
            <a:endParaRPr lang="en-US"/>
          </a:p>
        </p:txBody>
      </p:sp>
      <p:pic>
        <p:nvPicPr>
          <p:cNvPr id="5" name="Picture 5" descr="11.jpg"/>
          <p:cNvPicPr/>
          <p:nvPr/>
        </p:nvPicPr>
        <p:blipFill>
          <a:blip r:embed="rId3"/>
          <a:stretch/>
        </p:blipFill>
        <p:spPr>
          <a:xfrm>
            <a:off x="856730" y="205979"/>
            <a:ext cx="7315560" cy="1233360"/>
          </a:xfrm>
          <a:prstGeom prst="rect">
            <a:avLst/>
          </a:prstGeom>
          <a:ln>
            <a:noFill/>
          </a:ln>
        </p:spPr>
      </p:pic>
    </p:spTree>
    <p:extLst>
      <p:ext uri="{BB962C8B-B14F-4D97-AF65-F5344CB8AC3E}">
        <p14:creationId xmlns:p14="http://schemas.microsoft.com/office/powerpoint/2010/main" xmlns="" val="2047686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0417"/>
            <a:ext cx="8229600" cy="2954206"/>
          </a:xfrm>
        </p:spPr>
        <p:txBody>
          <a:bodyPr>
            <a:normAutofit/>
          </a:bodyPr>
          <a:lstStyle/>
          <a:p>
            <a:r>
              <a:rPr lang="en-US" dirty="0"/>
              <a:t>4. </a:t>
            </a:r>
            <a:r>
              <a:rPr lang="en-US" dirty="0" err="1"/>
              <a:t>Fotografišite</a:t>
            </a:r>
            <a:r>
              <a:rPr lang="en-US" dirty="0"/>
              <a:t> </a:t>
            </a:r>
            <a:r>
              <a:rPr lang="en-US" dirty="0" err="1"/>
              <a:t>veze</a:t>
            </a:r>
            <a:r>
              <a:rPr lang="en-US" dirty="0"/>
              <a:t> </a:t>
            </a:r>
            <a:r>
              <a:rPr lang="en-US" dirty="0" err="1"/>
              <a:t>za</a:t>
            </a:r>
            <a:r>
              <a:rPr lang="en-US" dirty="0"/>
              <a:t> </a:t>
            </a:r>
            <a:r>
              <a:rPr lang="en-US" dirty="0" err="1"/>
              <a:t>svu</a:t>
            </a:r>
            <a:r>
              <a:rPr lang="en-US" dirty="0"/>
              <a:t> </a:t>
            </a:r>
            <a:r>
              <a:rPr lang="en-US" dirty="0" err="1"/>
              <a:t>opremu</a:t>
            </a:r>
            <a:r>
              <a:rPr lang="en-US" dirty="0"/>
              <a:t>.</a:t>
            </a:r>
          </a:p>
          <a:p>
            <a:r>
              <a:rPr lang="en-US" dirty="0"/>
              <a:t>5. </a:t>
            </a:r>
            <a:r>
              <a:rPr lang="en-US" dirty="0" err="1"/>
              <a:t>Označite</a:t>
            </a:r>
            <a:r>
              <a:rPr lang="en-US" dirty="0"/>
              <a:t> </a:t>
            </a:r>
            <a:r>
              <a:rPr lang="en-US" dirty="0" err="1"/>
              <a:t>sve</a:t>
            </a:r>
            <a:r>
              <a:rPr lang="en-US" dirty="0"/>
              <a:t> </a:t>
            </a:r>
            <a:r>
              <a:rPr lang="en-US" dirty="0" err="1"/>
              <a:t>veze</a:t>
            </a:r>
            <a:r>
              <a:rPr lang="en-US" dirty="0"/>
              <a:t> </a:t>
            </a:r>
            <a:r>
              <a:rPr lang="en-US" dirty="0" err="1"/>
              <a:t>sa</a:t>
            </a:r>
            <a:r>
              <a:rPr lang="en-US" dirty="0"/>
              <a:t> </a:t>
            </a:r>
            <a:r>
              <a:rPr lang="en-US" dirty="0" err="1"/>
              <a:t>svom</a:t>
            </a:r>
            <a:r>
              <a:rPr lang="en-US" dirty="0"/>
              <a:t> </a:t>
            </a:r>
            <a:r>
              <a:rPr lang="en-US" dirty="0" err="1"/>
              <a:t>opremom</a:t>
            </a:r>
            <a:r>
              <a:rPr lang="en-US" dirty="0"/>
              <a:t> </a:t>
            </a:r>
            <a:r>
              <a:rPr lang="en-US" dirty="0" err="1"/>
              <a:t>zbog</a:t>
            </a:r>
            <a:r>
              <a:rPr lang="en-US" dirty="0"/>
              <a:t> </a:t>
            </a:r>
            <a:r>
              <a:rPr lang="en-US" dirty="0" err="1"/>
              <a:t>kasnijeg</a:t>
            </a:r>
            <a:r>
              <a:rPr lang="en-US" dirty="0"/>
              <a:t> </a:t>
            </a:r>
            <a:r>
              <a:rPr lang="en-US" dirty="0" err="1"/>
              <a:t>korišćenja</a:t>
            </a:r>
            <a:endParaRPr lang="en-US" dirty="0"/>
          </a:p>
          <a:p>
            <a:endParaRPr lang="en-US" dirty="0"/>
          </a:p>
        </p:txBody>
      </p:sp>
      <p:sp>
        <p:nvSpPr>
          <p:cNvPr id="2" name="Title 1"/>
          <p:cNvSpPr>
            <a:spLocks noGrp="1"/>
          </p:cNvSpPr>
          <p:nvPr>
            <p:ph type="title"/>
          </p:nvPr>
        </p:nvSpPr>
        <p:spPr/>
        <p:txBody>
          <a:bodyPr/>
          <a:lstStyle/>
          <a:p>
            <a:endParaRPr lang="en-US" dirty="0"/>
          </a:p>
        </p:txBody>
      </p:sp>
      <p:pic>
        <p:nvPicPr>
          <p:cNvPr id="5" name="Picture 5" descr="13.jpg"/>
          <p:cNvPicPr/>
          <p:nvPr/>
        </p:nvPicPr>
        <p:blipFill>
          <a:blip r:embed="rId3"/>
          <a:stretch/>
        </p:blipFill>
        <p:spPr>
          <a:xfrm>
            <a:off x="457200" y="205979"/>
            <a:ext cx="8534520" cy="1314720"/>
          </a:xfrm>
          <a:prstGeom prst="rect">
            <a:avLst/>
          </a:prstGeom>
          <a:ln>
            <a:noFill/>
          </a:ln>
        </p:spPr>
      </p:pic>
    </p:spTree>
    <p:extLst>
      <p:ext uri="{BB962C8B-B14F-4D97-AF65-F5344CB8AC3E}">
        <p14:creationId xmlns:p14="http://schemas.microsoft.com/office/powerpoint/2010/main" xmlns="" val="5585561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4249"/>
            <a:ext cx="8229600" cy="2340373"/>
          </a:xfrm>
        </p:spPr>
        <p:txBody>
          <a:bodyPr>
            <a:normAutofit fontScale="77500" lnSpcReduction="20000"/>
          </a:bodyPr>
          <a:lstStyle/>
          <a:p>
            <a:r>
              <a:rPr lang="en-US" dirty="0"/>
              <a:t>6. </a:t>
            </a:r>
            <a:r>
              <a:rPr lang="en-US" dirty="0" err="1"/>
              <a:t>Pretražite</a:t>
            </a:r>
            <a:r>
              <a:rPr lang="en-US" dirty="0"/>
              <a:t> </a:t>
            </a:r>
            <a:r>
              <a:rPr lang="en-US" dirty="0" err="1"/>
              <a:t>prostor</a:t>
            </a:r>
            <a:r>
              <a:rPr lang="en-US" dirty="0"/>
              <a:t> </a:t>
            </a:r>
            <a:r>
              <a:rPr lang="en-US" dirty="0" err="1"/>
              <a:t>kako</a:t>
            </a:r>
            <a:r>
              <a:rPr lang="en-US" dirty="0"/>
              <a:t> bi </a:t>
            </a:r>
            <a:r>
              <a:rPr lang="en-US" dirty="0" err="1"/>
              <a:t>pronašli</a:t>
            </a:r>
            <a:r>
              <a:rPr lang="en-US" dirty="0"/>
              <a:t> </a:t>
            </a:r>
            <a:r>
              <a:rPr lang="en-US" dirty="0" err="1"/>
              <a:t>lozinke</a:t>
            </a:r>
            <a:r>
              <a:rPr lang="en-US" dirty="0"/>
              <a:t> </a:t>
            </a:r>
            <a:r>
              <a:rPr lang="en-US" dirty="0" err="1"/>
              <a:t>ili</a:t>
            </a:r>
            <a:r>
              <a:rPr lang="en-US" dirty="0"/>
              <a:t> </a:t>
            </a:r>
            <a:r>
              <a:rPr lang="en-US" dirty="0" err="1"/>
              <a:t>druge</a:t>
            </a:r>
            <a:r>
              <a:rPr lang="en-US" dirty="0"/>
              <a:t> </a:t>
            </a:r>
            <a:r>
              <a:rPr lang="en-US" dirty="0" err="1"/>
              <a:t>relevantne</a:t>
            </a:r>
            <a:r>
              <a:rPr lang="en-US" dirty="0"/>
              <a:t> </a:t>
            </a:r>
            <a:r>
              <a:rPr lang="en-US" dirty="0" err="1"/>
              <a:t>informacije</a:t>
            </a:r>
            <a:r>
              <a:rPr lang="en-US" dirty="0"/>
              <a:t>.</a:t>
            </a:r>
          </a:p>
          <a:p>
            <a:r>
              <a:rPr lang="en-US" dirty="0"/>
              <a:t> </a:t>
            </a:r>
          </a:p>
          <a:p>
            <a:r>
              <a:rPr lang="en-US" dirty="0"/>
              <a:t>7. </a:t>
            </a:r>
            <a:r>
              <a:rPr lang="en-US" dirty="0" err="1"/>
              <a:t>Pitajte</a:t>
            </a:r>
            <a:r>
              <a:rPr lang="en-US" dirty="0"/>
              <a:t> </a:t>
            </a:r>
            <a:r>
              <a:rPr lang="en-US" dirty="0" err="1"/>
              <a:t>korisnika</a:t>
            </a:r>
            <a:r>
              <a:rPr lang="en-US" dirty="0"/>
              <a:t> da li </a:t>
            </a:r>
            <a:r>
              <a:rPr lang="en-US" dirty="0" err="1"/>
              <a:t>ima</a:t>
            </a:r>
            <a:r>
              <a:rPr lang="en-US" dirty="0"/>
              <a:t> </a:t>
            </a:r>
            <a:r>
              <a:rPr lang="en-US" dirty="0" err="1"/>
              <a:t>lozinke</a:t>
            </a:r>
            <a:r>
              <a:rPr lang="en-US" dirty="0"/>
              <a:t> </a:t>
            </a:r>
            <a:r>
              <a:rPr lang="en-US" dirty="0" err="1"/>
              <a:t>i</a:t>
            </a:r>
            <a:r>
              <a:rPr lang="en-US" dirty="0"/>
              <a:t> </a:t>
            </a:r>
            <a:r>
              <a:rPr lang="en-US" dirty="0" err="1"/>
              <a:t>obavezno</a:t>
            </a:r>
            <a:r>
              <a:rPr lang="en-US" dirty="0"/>
              <a:t> </a:t>
            </a:r>
            <a:r>
              <a:rPr lang="en-US" dirty="0" err="1"/>
              <a:t>ih</a:t>
            </a:r>
            <a:r>
              <a:rPr lang="en-US" dirty="0"/>
              <a:t> </a:t>
            </a:r>
            <a:r>
              <a:rPr lang="en-US" dirty="0" err="1"/>
              <a:t>zabeležite</a:t>
            </a:r>
            <a:endParaRPr lang="en-US" dirty="0"/>
          </a:p>
          <a:p>
            <a:r>
              <a:rPr lang="en-US" dirty="0"/>
              <a:t>(</a:t>
            </a:r>
            <a:r>
              <a:rPr lang="en-US" dirty="0" err="1"/>
              <a:t>lozinke</a:t>
            </a:r>
            <a:r>
              <a:rPr lang="en-US" dirty="0"/>
              <a:t> </a:t>
            </a:r>
            <a:r>
              <a:rPr lang="en-US" dirty="0" err="1"/>
              <a:t>za</a:t>
            </a:r>
            <a:r>
              <a:rPr lang="en-US" dirty="0"/>
              <a:t> </a:t>
            </a:r>
            <a:r>
              <a:rPr lang="en-US" dirty="0" err="1"/>
              <a:t>kompjuter</a:t>
            </a:r>
            <a:r>
              <a:rPr lang="en-US" dirty="0"/>
              <a:t>, </a:t>
            </a:r>
            <a:r>
              <a:rPr lang="en-US" dirty="0" err="1"/>
              <a:t>elektronske</a:t>
            </a:r>
            <a:r>
              <a:rPr lang="en-US" dirty="0"/>
              <a:t> </a:t>
            </a:r>
            <a:r>
              <a:rPr lang="en-US" dirty="0" err="1"/>
              <a:t>adrese</a:t>
            </a:r>
            <a:r>
              <a:rPr lang="en-US" dirty="0"/>
              <a:t> </a:t>
            </a:r>
            <a:r>
              <a:rPr lang="en-US" dirty="0" err="1"/>
              <a:t>i</a:t>
            </a:r>
            <a:r>
              <a:rPr lang="en-US" dirty="0"/>
              <a:t> </a:t>
            </a:r>
            <a:r>
              <a:rPr lang="en-US" dirty="0" err="1"/>
              <a:t>druge</a:t>
            </a:r>
            <a:r>
              <a:rPr lang="en-US" dirty="0"/>
              <a:t> </a:t>
            </a:r>
            <a:r>
              <a:rPr lang="en-US" dirty="0" err="1"/>
              <a:t>naloge</a:t>
            </a:r>
            <a:r>
              <a:rPr lang="en-US" dirty="0"/>
              <a:t> </a:t>
            </a:r>
            <a:r>
              <a:rPr lang="en-US" dirty="0" err="1"/>
              <a:t>na</a:t>
            </a:r>
            <a:r>
              <a:rPr lang="en-US" dirty="0"/>
              <a:t> </a:t>
            </a:r>
            <a:r>
              <a:rPr lang="en-US" dirty="0" err="1"/>
              <a:t>internetu</a:t>
            </a:r>
            <a:r>
              <a:rPr lang="en-US" dirty="0"/>
              <a:t>)</a:t>
            </a:r>
          </a:p>
          <a:p>
            <a:endParaRPr lang="en-US" dirty="0"/>
          </a:p>
        </p:txBody>
      </p:sp>
      <p:pic>
        <p:nvPicPr>
          <p:cNvPr id="5" name="Picture 5" descr="14.jpg"/>
          <p:cNvPicPr/>
          <p:nvPr/>
        </p:nvPicPr>
        <p:blipFill>
          <a:blip r:embed="rId3"/>
          <a:stretch/>
        </p:blipFill>
        <p:spPr>
          <a:xfrm>
            <a:off x="372254" y="114300"/>
            <a:ext cx="8573040" cy="2057400"/>
          </a:xfrm>
          <a:prstGeom prst="rect">
            <a:avLst/>
          </a:prstGeom>
          <a:ln>
            <a:noFill/>
          </a:ln>
        </p:spPr>
      </p:pic>
    </p:spTree>
    <p:extLst>
      <p:ext uri="{BB962C8B-B14F-4D97-AF65-F5344CB8AC3E}">
        <p14:creationId xmlns:p14="http://schemas.microsoft.com/office/powerpoint/2010/main" xmlns="" val="31877078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err="1"/>
              <a:t>Prilikom</a:t>
            </a:r>
            <a:r>
              <a:rPr lang="en-US" dirty="0"/>
              <a:t> </a:t>
            </a:r>
            <a:r>
              <a:rPr lang="en-US" dirty="0" err="1"/>
              <a:t>pakovanja</a:t>
            </a:r>
            <a:r>
              <a:rPr lang="en-US" dirty="0"/>
              <a:t> </a:t>
            </a:r>
            <a:r>
              <a:rPr lang="en-US" dirty="0" err="1"/>
              <a:t>računara</a:t>
            </a:r>
            <a:r>
              <a:rPr lang="en-US" dirty="0"/>
              <a:t> </a:t>
            </a:r>
            <a:r>
              <a:rPr lang="en-US" dirty="0" err="1"/>
              <a:t>i</a:t>
            </a:r>
            <a:r>
              <a:rPr lang="en-US" dirty="0"/>
              <a:t> </a:t>
            </a:r>
            <a:r>
              <a:rPr lang="en-US" dirty="0" err="1"/>
              <a:t>drugih</a:t>
            </a:r>
            <a:r>
              <a:rPr lang="en-US" dirty="0"/>
              <a:t> </a:t>
            </a:r>
            <a:r>
              <a:rPr lang="en-US" dirty="0" err="1"/>
              <a:t>uređaja</a:t>
            </a:r>
            <a:r>
              <a:rPr lang="en-US" dirty="0"/>
              <a:t> </a:t>
            </a:r>
            <a:r>
              <a:rPr lang="en-US" dirty="0" err="1"/>
              <a:t>koje</a:t>
            </a:r>
            <a:r>
              <a:rPr lang="en-US" dirty="0"/>
              <a:t> </a:t>
            </a:r>
            <a:r>
              <a:rPr lang="en-US" dirty="0" err="1"/>
              <a:t>oduzimate</a:t>
            </a:r>
            <a:r>
              <a:rPr lang="en-US" dirty="0"/>
              <a:t> </a:t>
            </a:r>
            <a:r>
              <a:rPr lang="en-US" dirty="0" err="1"/>
              <a:t>voditi</a:t>
            </a:r>
            <a:r>
              <a:rPr lang="en-US" dirty="0"/>
              <a:t> </a:t>
            </a:r>
            <a:r>
              <a:rPr lang="en-US" dirty="0" err="1"/>
              <a:t>računa</a:t>
            </a:r>
            <a:r>
              <a:rPr lang="en-US" dirty="0"/>
              <a:t> da </a:t>
            </a:r>
            <a:r>
              <a:rPr lang="en-US" dirty="0" err="1"/>
              <a:t>svi</a:t>
            </a:r>
            <a:r>
              <a:rPr lang="en-US" dirty="0"/>
              <a:t> </a:t>
            </a:r>
            <a:r>
              <a:rPr lang="en-US" dirty="0" err="1"/>
              <a:t>delovi</a:t>
            </a:r>
            <a:r>
              <a:rPr lang="en-US" dirty="0"/>
              <a:t> </a:t>
            </a:r>
            <a:r>
              <a:rPr lang="en-US" dirty="0" err="1"/>
              <a:t>koji</a:t>
            </a:r>
            <a:r>
              <a:rPr lang="en-US" dirty="0"/>
              <a:t> bi se </a:t>
            </a:r>
            <a:r>
              <a:rPr lang="en-US" dirty="0" err="1"/>
              <a:t>mogli</a:t>
            </a:r>
            <a:r>
              <a:rPr lang="en-US" dirty="0"/>
              <a:t> </a:t>
            </a:r>
            <a:r>
              <a:rPr lang="en-US" dirty="0" err="1"/>
              <a:t>priključiti</a:t>
            </a:r>
            <a:r>
              <a:rPr lang="en-US" dirty="0"/>
              <a:t> </a:t>
            </a:r>
            <a:r>
              <a:rPr lang="en-US" dirty="0" err="1"/>
              <a:t>na</a:t>
            </a:r>
            <a:r>
              <a:rPr lang="en-US" dirty="0"/>
              <a:t> </a:t>
            </a:r>
            <a:r>
              <a:rPr lang="en-US" dirty="0" err="1"/>
              <a:t>napajanje</a:t>
            </a:r>
            <a:r>
              <a:rPr lang="en-US" dirty="0"/>
              <a:t> </a:t>
            </a:r>
            <a:r>
              <a:rPr lang="en-US" dirty="0" err="1"/>
              <a:t>budu</a:t>
            </a:r>
            <a:r>
              <a:rPr lang="en-US" dirty="0"/>
              <a:t> </a:t>
            </a:r>
            <a:r>
              <a:rPr lang="en-US" dirty="0" err="1"/>
              <a:t>zaštićeni</a:t>
            </a:r>
            <a:r>
              <a:rPr lang="en-US" dirty="0"/>
              <a:t>.</a:t>
            </a:r>
          </a:p>
          <a:p>
            <a:r>
              <a:rPr lang="en-US" dirty="0"/>
              <a:t> </a:t>
            </a:r>
          </a:p>
          <a:p>
            <a:r>
              <a:rPr lang="en-US" dirty="0" err="1"/>
              <a:t>Računar</a:t>
            </a:r>
            <a:r>
              <a:rPr lang="en-US" dirty="0"/>
              <a:t> </a:t>
            </a:r>
            <a:r>
              <a:rPr lang="en-US" dirty="0" err="1"/>
              <a:t>zaštitite</a:t>
            </a:r>
            <a:r>
              <a:rPr lang="en-US" dirty="0"/>
              <a:t> </a:t>
            </a:r>
            <a:r>
              <a:rPr lang="en-US" dirty="0" err="1"/>
              <a:t>i</a:t>
            </a:r>
            <a:r>
              <a:rPr lang="en-US" dirty="0"/>
              <a:t> od </a:t>
            </a:r>
            <a:r>
              <a:rPr lang="en-US" dirty="0" err="1"/>
              <a:t>mogućnosti</a:t>
            </a:r>
            <a:r>
              <a:rPr lang="en-US" dirty="0"/>
              <a:t> </a:t>
            </a:r>
            <a:r>
              <a:rPr lang="en-US" dirty="0" err="1"/>
              <a:t>odstravnjivanja</a:t>
            </a:r>
            <a:r>
              <a:rPr lang="en-US" dirty="0"/>
              <a:t> hard </a:t>
            </a:r>
            <a:r>
              <a:rPr lang="en-US" dirty="0" err="1"/>
              <a:t>diska</a:t>
            </a:r>
            <a:r>
              <a:rPr lang="en-US" dirty="0"/>
              <a:t> </a:t>
            </a:r>
            <a:r>
              <a:rPr lang="en-US" dirty="0" err="1"/>
              <a:t>ili</a:t>
            </a:r>
            <a:r>
              <a:rPr lang="en-US" dirty="0"/>
              <a:t> </a:t>
            </a:r>
            <a:r>
              <a:rPr lang="en-US" dirty="0" err="1"/>
              <a:t>drugih</a:t>
            </a:r>
            <a:r>
              <a:rPr lang="en-US" dirty="0"/>
              <a:t> </a:t>
            </a:r>
            <a:r>
              <a:rPr lang="en-US" dirty="0" err="1"/>
              <a:t>komponenti</a:t>
            </a:r>
            <a:r>
              <a:rPr lang="en-US" dirty="0"/>
              <a:t> </a:t>
            </a:r>
            <a:r>
              <a:rPr lang="en-US" dirty="0" err="1"/>
              <a:t>unutar</a:t>
            </a:r>
            <a:r>
              <a:rPr lang="en-US" dirty="0"/>
              <a:t> </a:t>
            </a:r>
            <a:r>
              <a:rPr lang="en-US" dirty="0" err="1"/>
              <a:t>njega</a:t>
            </a:r>
            <a:r>
              <a:rPr lang="en-US" dirty="0"/>
              <a:t> (</a:t>
            </a:r>
            <a:r>
              <a:rPr lang="en-US" dirty="0" err="1"/>
              <a:t>šrafove</a:t>
            </a:r>
            <a:r>
              <a:rPr lang="en-US" dirty="0"/>
              <a:t> </a:t>
            </a:r>
            <a:r>
              <a:rPr lang="en-US" dirty="0" err="1"/>
              <a:t>na</a:t>
            </a:r>
            <a:r>
              <a:rPr lang="en-US" dirty="0"/>
              <a:t> </a:t>
            </a:r>
            <a:r>
              <a:rPr lang="en-US" dirty="0" err="1"/>
              <a:t>stranicama</a:t>
            </a:r>
            <a:r>
              <a:rPr lang="en-US" dirty="0"/>
              <a:t> </a:t>
            </a:r>
            <a:r>
              <a:rPr lang="en-US" dirty="0" err="1"/>
              <a:t>i</a:t>
            </a:r>
            <a:r>
              <a:rPr lang="en-US" dirty="0"/>
              <a:t> sl.)</a:t>
            </a:r>
          </a:p>
        </p:txBody>
      </p:sp>
      <p:sp>
        <p:nvSpPr>
          <p:cNvPr id="4" name="Title 3"/>
          <p:cNvSpPr>
            <a:spLocks noGrp="1"/>
          </p:cNvSpPr>
          <p:nvPr>
            <p:ph type="title"/>
          </p:nvPr>
        </p:nvSpPr>
        <p:spPr>
          <a:xfrm>
            <a:off x="133153" y="205979"/>
            <a:ext cx="8849527" cy="857250"/>
          </a:xfrm>
        </p:spPr>
        <p:txBody>
          <a:bodyPr>
            <a:noAutofit/>
          </a:bodyPr>
          <a:lstStyle/>
          <a:p>
            <a:r>
              <a:rPr lang="en-US" sz="3200" b="1" dirty="0" err="1" smtClean="0"/>
              <a:t>Pretres</a:t>
            </a:r>
            <a:r>
              <a:rPr lang="en-US" sz="3200" b="1" dirty="0" smtClean="0"/>
              <a:t>, </a:t>
            </a:r>
            <a:r>
              <a:rPr lang="en-US" sz="3200" b="1" dirty="0" err="1" smtClean="0"/>
              <a:t>oduzimanje</a:t>
            </a:r>
            <a:r>
              <a:rPr lang="en-US" sz="3200" b="1" dirty="0" smtClean="0"/>
              <a:t> </a:t>
            </a:r>
            <a:r>
              <a:rPr lang="en-US" sz="3200" b="1" dirty="0" err="1" smtClean="0"/>
              <a:t>i</a:t>
            </a:r>
            <a:r>
              <a:rPr lang="en-US" sz="3200" b="1" dirty="0" smtClean="0"/>
              <a:t> </a:t>
            </a:r>
            <a:r>
              <a:rPr lang="en-US" sz="3200" b="1" dirty="0" err="1" smtClean="0"/>
              <a:t>čuvanje</a:t>
            </a:r>
            <a:r>
              <a:rPr lang="en-US" sz="3200" b="1" dirty="0" smtClean="0"/>
              <a:t> el. </a:t>
            </a:r>
            <a:r>
              <a:rPr lang="en-US" sz="3200" b="1" dirty="0" err="1" smtClean="0"/>
              <a:t>dokaza</a:t>
            </a:r>
            <a:endParaRPr lang="en-US" sz="3200" dirty="0"/>
          </a:p>
        </p:txBody>
      </p:sp>
    </p:spTree>
    <p:extLst>
      <p:ext uri="{BB962C8B-B14F-4D97-AF65-F5344CB8AC3E}">
        <p14:creationId xmlns:p14="http://schemas.microsoft.com/office/powerpoint/2010/main" xmlns="" val="33120598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1456266"/>
          </a:xfrm>
        </p:spPr>
        <p:txBody>
          <a:bodyPr>
            <a:normAutofit fontScale="62500" lnSpcReduction="20000"/>
          </a:bodyPr>
          <a:lstStyle/>
          <a:p>
            <a:r>
              <a:rPr lang="en-US" dirty="0" err="1"/>
              <a:t>Prilikom</a:t>
            </a:r>
            <a:r>
              <a:rPr lang="en-US" dirty="0"/>
              <a:t> </a:t>
            </a:r>
            <a:r>
              <a:rPr lang="en-US" dirty="0" err="1"/>
              <a:t>popisivanja</a:t>
            </a:r>
            <a:r>
              <a:rPr lang="en-US" dirty="0"/>
              <a:t> </a:t>
            </a:r>
            <a:r>
              <a:rPr lang="en-US" dirty="0" err="1"/>
              <a:t>opreme</a:t>
            </a:r>
            <a:r>
              <a:rPr lang="en-US" dirty="0"/>
              <a:t> u </a:t>
            </a:r>
            <a:r>
              <a:rPr lang="en-US" dirty="0" err="1"/>
              <a:t>potvrdi</a:t>
            </a:r>
            <a:r>
              <a:rPr lang="en-US" dirty="0"/>
              <a:t> je </a:t>
            </a:r>
            <a:r>
              <a:rPr lang="en-US" dirty="0" err="1"/>
              <a:t>potrebno</a:t>
            </a:r>
            <a:r>
              <a:rPr lang="en-US" dirty="0"/>
              <a:t> </a:t>
            </a:r>
            <a:r>
              <a:rPr lang="en-US" dirty="0" err="1"/>
              <a:t>navesti</a:t>
            </a:r>
            <a:r>
              <a:rPr lang="en-US" dirty="0"/>
              <a:t> </a:t>
            </a:r>
            <a:r>
              <a:rPr lang="en-US" dirty="0" err="1"/>
              <a:t>ime</a:t>
            </a:r>
            <a:r>
              <a:rPr lang="en-US" dirty="0"/>
              <a:t> </a:t>
            </a:r>
            <a:r>
              <a:rPr lang="en-US" dirty="0" err="1"/>
              <a:t>uređaja</a:t>
            </a:r>
            <a:r>
              <a:rPr lang="en-US" dirty="0"/>
              <a:t>, </a:t>
            </a:r>
            <a:r>
              <a:rPr lang="en-US" dirty="0" err="1"/>
              <a:t>marku</a:t>
            </a:r>
            <a:r>
              <a:rPr lang="en-US" dirty="0"/>
              <a:t>, model, </a:t>
            </a:r>
            <a:r>
              <a:rPr lang="en-US" dirty="0" err="1"/>
              <a:t>serijski</a:t>
            </a:r>
            <a:r>
              <a:rPr lang="en-US" dirty="0"/>
              <a:t> </a:t>
            </a:r>
            <a:r>
              <a:rPr lang="en-US" dirty="0" err="1"/>
              <a:t>broj</a:t>
            </a:r>
            <a:r>
              <a:rPr lang="en-US" dirty="0"/>
              <a:t>, </a:t>
            </a:r>
            <a:r>
              <a:rPr lang="en-US" dirty="0" err="1"/>
              <a:t>kapacitet</a:t>
            </a:r>
            <a:r>
              <a:rPr lang="en-US" dirty="0"/>
              <a:t> (</a:t>
            </a:r>
            <a:r>
              <a:rPr lang="en-US" dirty="0" err="1"/>
              <a:t>kod</a:t>
            </a:r>
            <a:r>
              <a:rPr lang="en-US" dirty="0"/>
              <a:t> </a:t>
            </a:r>
            <a:r>
              <a:rPr lang="en-US" dirty="0" err="1"/>
              <a:t>memorijskih</a:t>
            </a:r>
            <a:r>
              <a:rPr lang="en-US" dirty="0"/>
              <a:t> </a:t>
            </a:r>
            <a:r>
              <a:rPr lang="en-US" dirty="0" err="1"/>
              <a:t>uređaja</a:t>
            </a:r>
            <a:r>
              <a:rPr lang="en-US" dirty="0"/>
              <a:t>), IMEI </a:t>
            </a:r>
            <a:r>
              <a:rPr lang="en-US" dirty="0" err="1"/>
              <a:t>broj</a:t>
            </a:r>
            <a:r>
              <a:rPr lang="en-US" dirty="0"/>
              <a:t> (</a:t>
            </a:r>
            <a:r>
              <a:rPr lang="en-US" dirty="0" err="1"/>
              <a:t>kod</a:t>
            </a:r>
            <a:r>
              <a:rPr lang="en-US" dirty="0"/>
              <a:t> </a:t>
            </a:r>
            <a:r>
              <a:rPr lang="en-US" dirty="0" err="1"/>
              <a:t>telefona</a:t>
            </a:r>
            <a:r>
              <a:rPr lang="en-US" dirty="0"/>
              <a:t>)</a:t>
            </a:r>
          </a:p>
          <a:p>
            <a:pPr marL="0" indent="0">
              <a:buNone/>
            </a:pPr>
            <a:r>
              <a:rPr lang="en-US" dirty="0"/>
              <a:t> </a:t>
            </a:r>
          </a:p>
          <a:p>
            <a:r>
              <a:rPr lang="en-US" dirty="0" err="1"/>
              <a:t>Ikoliko</a:t>
            </a:r>
            <a:r>
              <a:rPr lang="en-US" dirty="0"/>
              <a:t> </a:t>
            </a:r>
            <a:r>
              <a:rPr lang="en-US" dirty="0" err="1"/>
              <a:t>računar</a:t>
            </a:r>
            <a:r>
              <a:rPr lang="en-US" dirty="0"/>
              <a:t> </a:t>
            </a:r>
            <a:r>
              <a:rPr lang="en-US" dirty="0" err="1"/>
              <a:t>nema</a:t>
            </a:r>
            <a:r>
              <a:rPr lang="en-US" dirty="0"/>
              <a:t> </a:t>
            </a:r>
            <a:r>
              <a:rPr lang="en-US" dirty="0" err="1"/>
              <a:t>serijski</a:t>
            </a:r>
            <a:r>
              <a:rPr lang="en-US" dirty="0"/>
              <a:t> </a:t>
            </a:r>
            <a:r>
              <a:rPr lang="en-US" dirty="0" err="1"/>
              <a:t>broj</a:t>
            </a:r>
            <a:r>
              <a:rPr lang="en-US" dirty="0"/>
              <a:t> </a:t>
            </a:r>
            <a:r>
              <a:rPr lang="en-US" dirty="0" err="1"/>
              <a:t>opišite</a:t>
            </a:r>
            <a:r>
              <a:rPr lang="en-US" dirty="0"/>
              <a:t> </a:t>
            </a:r>
            <a:r>
              <a:rPr lang="en-US" dirty="0" err="1"/>
              <a:t>izgled</a:t>
            </a:r>
            <a:r>
              <a:rPr lang="en-US" dirty="0"/>
              <a:t> </a:t>
            </a:r>
            <a:r>
              <a:rPr lang="en-US" dirty="0" err="1"/>
              <a:t>što</a:t>
            </a:r>
            <a:r>
              <a:rPr lang="en-US" dirty="0"/>
              <a:t> </a:t>
            </a:r>
            <a:r>
              <a:rPr lang="en-US" dirty="0" err="1"/>
              <a:t>detaljnije</a:t>
            </a:r>
            <a:endParaRPr lang="en-US" dirty="0"/>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err="1" smtClean="0"/>
              <a:t>Pretres</a:t>
            </a:r>
            <a:r>
              <a:rPr lang="en-US" sz="3200" b="1" dirty="0" smtClean="0"/>
              <a:t>, </a:t>
            </a:r>
            <a:r>
              <a:rPr lang="en-US" sz="3200" b="1" dirty="0" err="1" smtClean="0"/>
              <a:t>oduzimanje</a:t>
            </a:r>
            <a:r>
              <a:rPr lang="en-US" sz="3200" b="1" dirty="0" smtClean="0"/>
              <a:t> </a:t>
            </a:r>
            <a:r>
              <a:rPr lang="en-US" sz="3200" b="1" dirty="0" err="1" smtClean="0"/>
              <a:t>i</a:t>
            </a:r>
            <a:r>
              <a:rPr lang="en-US" sz="3200" b="1" dirty="0" smtClean="0"/>
              <a:t> </a:t>
            </a:r>
            <a:r>
              <a:rPr lang="en-US" sz="3200" b="1" dirty="0" err="1" smtClean="0"/>
              <a:t>čuvanje</a:t>
            </a:r>
            <a:r>
              <a:rPr lang="en-US" sz="3200" b="1" dirty="0" smtClean="0"/>
              <a:t> el. </a:t>
            </a:r>
            <a:r>
              <a:rPr lang="en-US" sz="3200" b="1" dirty="0" err="1" smtClean="0"/>
              <a:t>dokaza</a:t>
            </a:r>
            <a:endParaRPr lang="en-US" sz="3200" dirty="0"/>
          </a:p>
        </p:txBody>
      </p:sp>
    </p:spTree>
    <p:extLst>
      <p:ext uri="{BB962C8B-B14F-4D97-AF65-F5344CB8AC3E}">
        <p14:creationId xmlns:p14="http://schemas.microsoft.com/office/powerpoint/2010/main" xmlns="" val="24393017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266016"/>
          </a:xfrm>
        </p:spPr>
        <p:txBody>
          <a:bodyPr>
            <a:normAutofit fontScale="85000" lnSpcReduction="10000"/>
          </a:bodyPr>
          <a:lstStyle/>
          <a:p>
            <a:r>
              <a:rPr lang="en-US" dirty="0"/>
              <a:t>Transport </a:t>
            </a:r>
            <a:r>
              <a:rPr lang="en-US" dirty="0" err="1"/>
              <a:t>dokaza</a:t>
            </a:r>
            <a:endParaRPr lang="en-US" dirty="0"/>
          </a:p>
          <a:p>
            <a:r>
              <a:rPr lang="en-US" dirty="0"/>
              <a:t> </a:t>
            </a:r>
          </a:p>
          <a:p>
            <a:r>
              <a:rPr lang="en-US" dirty="0"/>
              <a:t> </a:t>
            </a:r>
            <a:r>
              <a:rPr lang="en-US" dirty="0" err="1"/>
              <a:t>Nemojte</a:t>
            </a:r>
            <a:r>
              <a:rPr lang="en-US" dirty="0"/>
              <a:t> </a:t>
            </a:r>
            <a:r>
              <a:rPr lang="en-US" dirty="0" err="1"/>
              <a:t>stavljati</a:t>
            </a:r>
            <a:r>
              <a:rPr lang="en-US" dirty="0"/>
              <a:t> </a:t>
            </a:r>
            <a:r>
              <a:rPr lang="en-US" dirty="0" err="1"/>
              <a:t>opremu</a:t>
            </a:r>
            <a:r>
              <a:rPr lang="en-US" dirty="0"/>
              <a:t> </a:t>
            </a:r>
            <a:r>
              <a:rPr lang="en-US" dirty="0" err="1"/>
              <a:t>blizu</a:t>
            </a:r>
            <a:r>
              <a:rPr lang="en-US" dirty="0"/>
              <a:t> </a:t>
            </a:r>
            <a:r>
              <a:rPr lang="en-US" dirty="0" err="1"/>
              <a:t>bilo</a:t>
            </a:r>
            <a:r>
              <a:rPr lang="en-US" dirty="0"/>
              <a:t> </a:t>
            </a:r>
            <a:r>
              <a:rPr lang="en-US" dirty="0" err="1"/>
              <a:t>kakvih</a:t>
            </a:r>
            <a:r>
              <a:rPr lang="en-US" dirty="0"/>
              <a:t> </a:t>
            </a:r>
            <a:r>
              <a:rPr lang="en-US" dirty="0" err="1"/>
              <a:t>elektromagnetnih</a:t>
            </a:r>
            <a:r>
              <a:rPr lang="en-US" dirty="0"/>
              <a:t> </a:t>
            </a:r>
            <a:r>
              <a:rPr lang="en-US" dirty="0" err="1"/>
              <a:t>izvora</a:t>
            </a:r>
            <a:r>
              <a:rPr lang="en-US" dirty="0"/>
              <a:t> </a:t>
            </a:r>
            <a:r>
              <a:rPr lang="en-US" dirty="0" err="1"/>
              <a:t>kao</a:t>
            </a:r>
            <a:r>
              <a:rPr lang="en-US" dirty="0"/>
              <a:t> </a:t>
            </a:r>
            <a:r>
              <a:rPr lang="en-US" dirty="0" err="1"/>
              <a:t>što</a:t>
            </a:r>
            <a:r>
              <a:rPr lang="en-US" dirty="0"/>
              <a:t> je </a:t>
            </a:r>
            <a:r>
              <a:rPr lang="en-US" dirty="0" err="1"/>
              <a:t>npr</a:t>
            </a:r>
            <a:r>
              <a:rPr lang="en-US" dirty="0"/>
              <a:t>. </a:t>
            </a:r>
            <a:r>
              <a:rPr lang="en-US" dirty="0" err="1"/>
              <a:t>policijski</a:t>
            </a:r>
            <a:r>
              <a:rPr lang="en-US" dirty="0"/>
              <a:t> radio.</a:t>
            </a:r>
          </a:p>
          <a:p>
            <a:r>
              <a:rPr lang="en-US" dirty="0"/>
              <a:t>    </a:t>
            </a:r>
          </a:p>
          <a:p>
            <a:r>
              <a:rPr lang="en-US" dirty="0" err="1"/>
              <a:t>Imajte</a:t>
            </a:r>
            <a:r>
              <a:rPr lang="en-US" dirty="0"/>
              <a:t> </a:t>
            </a:r>
            <a:r>
              <a:rPr lang="en-US" dirty="0" err="1"/>
              <a:t>na</a:t>
            </a:r>
            <a:r>
              <a:rPr lang="en-US" dirty="0"/>
              <a:t> </a:t>
            </a:r>
            <a:r>
              <a:rPr lang="en-US" dirty="0" err="1"/>
              <a:t>umu</a:t>
            </a:r>
            <a:r>
              <a:rPr lang="en-US" dirty="0"/>
              <a:t>, </a:t>
            </a:r>
            <a:r>
              <a:rPr lang="en-US" dirty="0" err="1"/>
              <a:t>računari</a:t>
            </a:r>
            <a:r>
              <a:rPr lang="en-US" dirty="0"/>
              <a:t> </a:t>
            </a:r>
            <a:r>
              <a:rPr lang="en-US" dirty="0" err="1"/>
              <a:t>su</a:t>
            </a:r>
            <a:r>
              <a:rPr lang="en-US" dirty="0"/>
              <a:t> </a:t>
            </a:r>
            <a:r>
              <a:rPr lang="en-US" dirty="0" err="1"/>
              <a:t>dokaz</a:t>
            </a:r>
            <a:r>
              <a:rPr lang="en-US" dirty="0"/>
              <a:t>. </a:t>
            </a:r>
            <a:r>
              <a:rPr lang="en-US" dirty="0" err="1"/>
              <a:t>Dokazi</a:t>
            </a:r>
            <a:r>
              <a:rPr lang="en-US" dirty="0"/>
              <a:t> se </a:t>
            </a:r>
            <a:r>
              <a:rPr lang="en-US" dirty="0" err="1"/>
              <a:t>moraju</a:t>
            </a:r>
            <a:r>
              <a:rPr lang="en-US" dirty="0"/>
              <a:t> </a:t>
            </a:r>
            <a:r>
              <a:rPr lang="en-US" dirty="0" err="1"/>
              <a:t>održavati</a:t>
            </a:r>
            <a:r>
              <a:rPr lang="en-US" dirty="0"/>
              <a:t> u </a:t>
            </a:r>
            <a:r>
              <a:rPr lang="en-US" dirty="0" err="1"/>
              <a:t>svom</a:t>
            </a:r>
            <a:r>
              <a:rPr lang="en-US" dirty="0"/>
              <a:t> </a:t>
            </a:r>
            <a:r>
              <a:rPr lang="en-US" dirty="0" err="1"/>
              <a:t>prvobitnom</a:t>
            </a:r>
            <a:r>
              <a:rPr lang="en-US" dirty="0"/>
              <a:t> </a:t>
            </a:r>
            <a:r>
              <a:rPr lang="en-US" dirty="0" err="1"/>
              <a:t>stanju</a:t>
            </a:r>
            <a:r>
              <a:rPr lang="en-US" dirty="0"/>
              <a:t>. </a:t>
            </a:r>
          </a:p>
        </p:txBody>
      </p:sp>
      <p:sp>
        <p:nvSpPr>
          <p:cNvPr id="4" name="Title 3"/>
          <p:cNvSpPr>
            <a:spLocks noGrp="1"/>
          </p:cNvSpPr>
          <p:nvPr>
            <p:ph type="title"/>
          </p:nvPr>
        </p:nvSpPr>
        <p:spPr>
          <a:xfrm>
            <a:off x="133153" y="205979"/>
            <a:ext cx="8849527" cy="857250"/>
          </a:xfrm>
        </p:spPr>
        <p:txBody>
          <a:bodyPr>
            <a:noAutofit/>
          </a:bodyPr>
          <a:lstStyle/>
          <a:p>
            <a:r>
              <a:rPr lang="en-US" sz="3200" b="1" dirty="0" err="1" smtClean="0"/>
              <a:t>Pretres</a:t>
            </a:r>
            <a:r>
              <a:rPr lang="en-US" sz="3200" b="1" dirty="0" smtClean="0"/>
              <a:t>, </a:t>
            </a:r>
            <a:r>
              <a:rPr lang="en-US" sz="3200" b="1" dirty="0" err="1" smtClean="0"/>
              <a:t>oduzimanje</a:t>
            </a:r>
            <a:r>
              <a:rPr lang="en-US" sz="3200" b="1" dirty="0" smtClean="0"/>
              <a:t> </a:t>
            </a:r>
            <a:r>
              <a:rPr lang="en-US" sz="3200" b="1" dirty="0" err="1" smtClean="0"/>
              <a:t>i</a:t>
            </a:r>
            <a:r>
              <a:rPr lang="en-US" sz="3200" b="1" dirty="0" smtClean="0"/>
              <a:t> </a:t>
            </a:r>
            <a:r>
              <a:rPr lang="en-US" sz="3200" b="1" dirty="0" err="1" smtClean="0"/>
              <a:t>čuvanje</a:t>
            </a:r>
            <a:r>
              <a:rPr lang="en-US" sz="3200" b="1" dirty="0" smtClean="0"/>
              <a:t> el. </a:t>
            </a:r>
            <a:r>
              <a:rPr lang="en-US" sz="3200" b="1" dirty="0" err="1" smtClean="0"/>
              <a:t>dokaza</a:t>
            </a:r>
            <a:endParaRPr lang="en-US" sz="3200" dirty="0"/>
          </a:p>
        </p:txBody>
      </p:sp>
    </p:spTree>
    <p:extLst>
      <p:ext uri="{BB962C8B-B14F-4D97-AF65-F5344CB8AC3E}">
        <p14:creationId xmlns:p14="http://schemas.microsoft.com/office/powerpoint/2010/main" xmlns="" val="3030571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err="1"/>
              <a:t>Kada</a:t>
            </a:r>
            <a:r>
              <a:rPr lang="en-US" dirty="0"/>
              <a:t> se </a:t>
            </a:r>
            <a:r>
              <a:rPr lang="en-US" dirty="0" err="1"/>
              <a:t>informacije</a:t>
            </a:r>
            <a:r>
              <a:rPr lang="en-US" dirty="0"/>
              <a:t> </a:t>
            </a:r>
            <a:r>
              <a:rPr lang="en-US" dirty="0" err="1"/>
              <a:t>posmatraju</a:t>
            </a:r>
            <a:r>
              <a:rPr lang="en-US" dirty="0"/>
              <a:t> </a:t>
            </a:r>
            <a:r>
              <a:rPr lang="en-US" dirty="0" err="1"/>
              <a:t>na</a:t>
            </a:r>
            <a:r>
              <a:rPr lang="en-US" dirty="0"/>
              <a:t> </a:t>
            </a:r>
            <a:r>
              <a:rPr lang="en-US" dirty="0" err="1"/>
              <a:t>kompjuteru</a:t>
            </a:r>
            <a:r>
              <a:rPr lang="en-US" dirty="0"/>
              <a:t>, </a:t>
            </a:r>
            <a:r>
              <a:rPr lang="en-US" dirty="0" err="1"/>
              <a:t>datumi</a:t>
            </a:r>
            <a:r>
              <a:rPr lang="en-US" dirty="0"/>
              <a:t> </a:t>
            </a:r>
            <a:r>
              <a:rPr lang="en-US" dirty="0" err="1"/>
              <a:t>datoteka</a:t>
            </a:r>
            <a:r>
              <a:rPr lang="en-US" dirty="0"/>
              <a:t> </a:t>
            </a:r>
            <a:r>
              <a:rPr lang="en-US" dirty="0" err="1"/>
              <a:t>mogu</a:t>
            </a:r>
            <a:r>
              <a:rPr lang="en-US" dirty="0"/>
              <a:t> da se </a:t>
            </a:r>
            <a:r>
              <a:rPr lang="en-US" dirty="0" err="1"/>
              <a:t>promene</a:t>
            </a:r>
            <a:r>
              <a:rPr lang="en-US" dirty="0"/>
              <a:t>. To </a:t>
            </a:r>
            <a:r>
              <a:rPr lang="en-US" dirty="0" err="1"/>
              <a:t>može</a:t>
            </a:r>
            <a:r>
              <a:rPr lang="en-US" dirty="0"/>
              <a:t> da </a:t>
            </a:r>
            <a:r>
              <a:rPr lang="en-US" dirty="0" err="1"/>
              <a:t>izazove</a:t>
            </a:r>
            <a:r>
              <a:rPr lang="en-US" dirty="0"/>
              <a:t> </a:t>
            </a:r>
            <a:r>
              <a:rPr lang="en-US" dirty="0" err="1"/>
              <a:t>zabrinutost</a:t>
            </a:r>
            <a:r>
              <a:rPr lang="en-US" dirty="0"/>
              <a:t> </a:t>
            </a:r>
            <a:r>
              <a:rPr lang="en-US" dirty="0" err="1"/>
              <a:t>tokom</a:t>
            </a:r>
            <a:r>
              <a:rPr lang="en-US" dirty="0"/>
              <a:t> </a:t>
            </a:r>
            <a:r>
              <a:rPr lang="en-US" dirty="0" err="1"/>
              <a:t>sudskih</a:t>
            </a:r>
            <a:r>
              <a:rPr lang="en-US" dirty="0"/>
              <a:t> </a:t>
            </a:r>
            <a:r>
              <a:rPr lang="en-US" dirty="0" err="1"/>
              <a:t>postupaka</a:t>
            </a:r>
            <a:r>
              <a:rPr lang="en-US" dirty="0"/>
              <a:t>. </a:t>
            </a:r>
          </a:p>
          <a:p>
            <a:pPr marL="0" indent="0">
              <a:buNone/>
            </a:pPr>
            <a:r>
              <a:rPr lang="en-US" dirty="0"/>
              <a:t> </a:t>
            </a:r>
          </a:p>
          <a:p>
            <a:r>
              <a:rPr lang="en-US" dirty="0" err="1"/>
              <a:t>Tradicionalne</a:t>
            </a:r>
            <a:r>
              <a:rPr lang="en-US" dirty="0"/>
              <a:t> </a:t>
            </a:r>
            <a:r>
              <a:rPr lang="en-US" dirty="0" err="1"/>
              <a:t>rezervne</a:t>
            </a:r>
            <a:r>
              <a:rPr lang="en-US" dirty="0"/>
              <a:t> </a:t>
            </a:r>
            <a:r>
              <a:rPr lang="en-US" dirty="0" err="1"/>
              <a:t>kopije</a:t>
            </a:r>
            <a:r>
              <a:rPr lang="en-US" dirty="0"/>
              <a:t> </a:t>
            </a:r>
            <a:r>
              <a:rPr lang="en-US" dirty="0" err="1"/>
              <a:t>i</a:t>
            </a:r>
            <a:r>
              <a:rPr lang="en-US" dirty="0"/>
              <a:t> </a:t>
            </a:r>
            <a:r>
              <a:rPr lang="en-US" dirty="0" err="1"/>
              <a:t>kopije</a:t>
            </a:r>
            <a:r>
              <a:rPr lang="en-US" dirty="0"/>
              <a:t> </a:t>
            </a:r>
            <a:r>
              <a:rPr lang="en-US" dirty="0" err="1"/>
              <a:t>sistema</a:t>
            </a:r>
            <a:r>
              <a:rPr lang="en-US" dirty="0"/>
              <a:t> </a:t>
            </a:r>
            <a:r>
              <a:rPr lang="en-US" dirty="0" err="1"/>
              <a:t>neće</a:t>
            </a:r>
            <a:r>
              <a:rPr lang="en-US" dirty="0"/>
              <a:t> </a:t>
            </a:r>
            <a:r>
              <a:rPr lang="en-US" dirty="0" err="1"/>
              <a:t>snimiti</a:t>
            </a:r>
            <a:r>
              <a:rPr lang="en-US" dirty="0"/>
              <a:t> </a:t>
            </a:r>
            <a:r>
              <a:rPr lang="en-US" dirty="0" err="1"/>
              <a:t>sve</a:t>
            </a:r>
            <a:r>
              <a:rPr lang="en-US" dirty="0"/>
              <a:t> </a:t>
            </a:r>
            <a:r>
              <a:rPr lang="en-US" dirty="0" err="1"/>
              <a:t>informacije</a:t>
            </a:r>
            <a:r>
              <a:rPr lang="en-US" dirty="0"/>
              <a:t> u </a:t>
            </a:r>
            <a:r>
              <a:rPr lang="en-US" dirty="0" err="1"/>
              <a:t>okviru</a:t>
            </a:r>
            <a:r>
              <a:rPr lang="en-US" dirty="0"/>
              <a:t> </a:t>
            </a:r>
            <a:r>
              <a:rPr lang="en-US" dirty="0" err="1"/>
              <a:t>računarskog</a:t>
            </a:r>
            <a:r>
              <a:rPr lang="en-US" dirty="0"/>
              <a:t> </a:t>
            </a:r>
            <a:r>
              <a:rPr lang="en-US" dirty="0" err="1"/>
              <a:t>sistema</a:t>
            </a:r>
            <a:r>
              <a:rPr lang="en-US" dirty="0"/>
              <a:t>, </a:t>
            </a:r>
            <a:r>
              <a:rPr lang="en-US" dirty="0" err="1"/>
              <a:t>dokaz</a:t>
            </a:r>
            <a:r>
              <a:rPr lang="en-US" dirty="0"/>
              <a:t> </a:t>
            </a:r>
            <a:r>
              <a:rPr lang="en-US" dirty="0" err="1"/>
              <a:t>može</a:t>
            </a:r>
            <a:r>
              <a:rPr lang="en-US" dirty="0"/>
              <a:t> da se </a:t>
            </a:r>
            <a:r>
              <a:rPr lang="en-US" dirty="0" err="1"/>
              <a:t>izgubi</a:t>
            </a:r>
            <a:r>
              <a:rPr lang="en-US" dirty="0"/>
              <a:t>.</a:t>
            </a:r>
          </a:p>
        </p:txBody>
      </p:sp>
      <p:sp>
        <p:nvSpPr>
          <p:cNvPr id="4" name="Title 3"/>
          <p:cNvSpPr>
            <a:spLocks noGrp="1"/>
          </p:cNvSpPr>
          <p:nvPr>
            <p:ph type="title"/>
          </p:nvPr>
        </p:nvSpPr>
        <p:spPr>
          <a:xfrm>
            <a:off x="133153" y="205979"/>
            <a:ext cx="8849527" cy="857250"/>
          </a:xfrm>
        </p:spPr>
        <p:txBody>
          <a:bodyPr>
            <a:noAutofit/>
          </a:bodyPr>
          <a:lstStyle/>
          <a:p>
            <a:r>
              <a:rPr lang="en-US" sz="3200" b="1" dirty="0">
                <a:latin typeface="+mn-lt"/>
              </a:rPr>
              <a:t>OBAVEZNA INSTRUKCIJA</a:t>
            </a:r>
          </a:p>
        </p:txBody>
      </p:sp>
    </p:spTree>
    <p:extLst>
      <p:ext uri="{BB962C8B-B14F-4D97-AF65-F5344CB8AC3E}">
        <p14:creationId xmlns:p14="http://schemas.microsoft.com/office/powerpoint/2010/main" xmlns="" val="7194000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err="1"/>
              <a:t>Ukoliko</a:t>
            </a:r>
            <a:r>
              <a:rPr lang="en-US" dirty="0"/>
              <a:t> je </a:t>
            </a:r>
            <a:r>
              <a:rPr lang="en-US" dirty="0" err="1"/>
              <a:t>uređaj</a:t>
            </a:r>
            <a:r>
              <a:rPr lang="en-US" dirty="0"/>
              <a:t> </a:t>
            </a:r>
            <a:r>
              <a:rPr lang="en-US" dirty="0" err="1"/>
              <a:t>isključen</a:t>
            </a:r>
            <a:r>
              <a:rPr lang="en-US" dirty="0"/>
              <a:t>:</a:t>
            </a:r>
          </a:p>
          <a:p>
            <a:r>
              <a:rPr lang="en-US" dirty="0"/>
              <a:t> </a:t>
            </a:r>
            <a:r>
              <a:rPr lang="en-US" dirty="0" err="1"/>
              <a:t>nemojte</a:t>
            </a:r>
            <a:r>
              <a:rPr lang="en-US" dirty="0"/>
              <a:t> da </a:t>
            </a:r>
            <a:r>
              <a:rPr lang="en-US" dirty="0" err="1"/>
              <a:t>ga</a:t>
            </a:r>
            <a:r>
              <a:rPr lang="en-US" dirty="0"/>
              <a:t> </a:t>
            </a:r>
            <a:r>
              <a:rPr lang="en-US" dirty="0" err="1"/>
              <a:t>uključujete</a:t>
            </a:r>
            <a:endParaRPr lang="en-US" dirty="0"/>
          </a:p>
          <a:p>
            <a:r>
              <a:rPr lang="en-US" dirty="0" err="1"/>
              <a:t>Ukoliko</a:t>
            </a:r>
            <a:r>
              <a:rPr lang="en-US" dirty="0"/>
              <a:t> je </a:t>
            </a:r>
            <a:r>
              <a:rPr lang="en-US" dirty="0" err="1"/>
              <a:t>uređaj</a:t>
            </a:r>
            <a:r>
              <a:rPr lang="en-US" dirty="0"/>
              <a:t> </a:t>
            </a:r>
            <a:r>
              <a:rPr lang="en-US" dirty="0" err="1"/>
              <a:t>uključen</a:t>
            </a:r>
            <a:r>
              <a:rPr lang="en-US" dirty="0"/>
              <a:t>:</a:t>
            </a:r>
          </a:p>
          <a:p>
            <a:r>
              <a:rPr lang="en-US" dirty="0" err="1"/>
              <a:t>Fotografišite</a:t>
            </a:r>
            <a:r>
              <a:rPr lang="en-US" dirty="0"/>
              <a:t> </a:t>
            </a:r>
            <a:r>
              <a:rPr lang="en-US" dirty="0" err="1"/>
              <a:t>ili</a:t>
            </a:r>
            <a:r>
              <a:rPr lang="en-US" dirty="0"/>
              <a:t> </a:t>
            </a:r>
            <a:r>
              <a:rPr lang="en-US" dirty="0" err="1"/>
              <a:t>zabeležite</a:t>
            </a:r>
            <a:r>
              <a:rPr lang="en-US" dirty="0"/>
              <a:t> </a:t>
            </a:r>
            <a:r>
              <a:rPr lang="en-US" dirty="0" err="1"/>
              <a:t>sve</a:t>
            </a:r>
            <a:r>
              <a:rPr lang="en-US" dirty="0"/>
              <a:t> </a:t>
            </a:r>
            <a:r>
              <a:rPr lang="en-US" dirty="0" err="1"/>
              <a:t>što</a:t>
            </a:r>
            <a:r>
              <a:rPr lang="en-US" dirty="0"/>
              <a:t> se </a:t>
            </a:r>
            <a:r>
              <a:rPr lang="en-US" dirty="0" err="1"/>
              <a:t>nalazi</a:t>
            </a:r>
            <a:r>
              <a:rPr lang="en-US" dirty="0"/>
              <a:t> </a:t>
            </a:r>
            <a:r>
              <a:rPr lang="en-US" dirty="0" err="1"/>
              <a:t>na</a:t>
            </a:r>
            <a:r>
              <a:rPr lang="en-US" dirty="0"/>
              <a:t> </a:t>
            </a:r>
            <a:r>
              <a:rPr lang="en-US" dirty="0" err="1"/>
              <a:t>ekranu</a:t>
            </a:r>
            <a:r>
              <a:rPr lang="en-US" dirty="0"/>
              <a:t>  </a:t>
            </a:r>
          </a:p>
          <a:p>
            <a:r>
              <a:rPr lang="en-US" dirty="0" err="1"/>
              <a:t>Zabeležite</a:t>
            </a:r>
            <a:r>
              <a:rPr lang="en-US" dirty="0"/>
              <a:t> </a:t>
            </a:r>
            <a:r>
              <a:rPr lang="en-US" dirty="0" err="1"/>
              <a:t>vreme</a:t>
            </a:r>
            <a:r>
              <a:rPr lang="en-US" dirty="0"/>
              <a:t> </a:t>
            </a:r>
            <a:r>
              <a:rPr lang="en-US" dirty="0" err="1"/>
              <a:t>i</a:t>
            </a:r>
            <a:r>
              <a:rPr lang="en-US" dirty="0"/>
              <a:t> datum </a:t>
            </a:r>
            <a:r>
              <a:rPr lang="en-US" dirty="0" err="1"/>
              <a:t>na</a:t>
            </a:r>
            <a:r>
              <a:rPr lang="en-US" dirty="0"/>
              <a:t> </a:t>
            </a:r>
            <a:r>
              <a:rPr lang="en-US" dirty="0" err="1"/>
              <a:t>uređaju</a:t>
            </a:r>
            <a:r>
              <a:rPr lang="en-US" dirty="0"/>
              <a:t> </a:t>
            </a:r>
            <a:r>
              <a:rPr lang="en-US" dirty="0" err="1"/>
              <a:t>i</a:t>
            </a:r>
            <a:r>
              <a:rPr lang="en-US" dirty="0"/>
              <a:t> </a:t>
            </a:r>
            <a:r>
              <a:rPr lang="en-US" dirty="0" err="1"/>
              <a:t>trenutno</a:t>
            </a:r>
            <a:r>
              <a:rPr lang="en-US" dirty="0"/>
              <a:t> </a:t>
            </a:r>
            <a:r>
              <a:rPr lang="en-US" dirty="0" err="1"/>
              <a:t>vreme</a:t>
            </a:r>
            <a:r>
              <a:rPr lang="en-US" dirty="0"/>
              <a:t> </a:t>
            </a:r>
            <a:r>
              <a:rPr lang="en-US" dirty="0" err="1"/>
              <a:t>i</a:t>
            </a:r>
            <a:r>
              <a:rPr lang="en-US" dirty="0"/>
              <a:t> datum </a:t>
            </a:r>
          </a:p>
          <a:p>
            <a:r>
              <a:rPr lang="en-US" dirty="0" err="1"/>
              <a:t>Za</a:t>
            </a:r>
            <a:r>
              <a:rPr lang="en-US" dirty="0"/>
              <a:t> </a:t>
            </a:r>
            <a:r>
              <a:rPr lang="en-US" dirty="0" err="1"/>
              <a:t>uobičajeno</a:t>
            </a:r>
            <a:r>
              <a:rPr lang="en-US" dirty="0"/>
              <a:t> </a:t>
            </a:r>
            <a:r>
              <a:rPr lang="en-US" dirty="0" err="1"/>
              <a:t>oduzimanje</a:t>
            </a:r>
            <a:r>
              <a:rPr lang="en-US" dirty="0"/>
              <a:t> – </a:t>
            </a:r>
            <a:r>
              <a:rPr lang="en-US" dirty="0" err="1"/>
              <a:t>isključite</a:t>
            </a:r>
            <a:r>
              <a:rPr lang="en-US" dirty="0"/>
              <a:t> </a:t>
            </a:r>
            <a:r>
              <a:rPr lang="en-US" dirty="0" err="1"/>
              <a:t>telefon</a:t>
            </a:r>
            <a:r>
              <a:rPr lang="en-US" dirty="0"/>
              <a:t>.</a:t>
            </a:r>
          </a:p>
          <a:p>
            <a:r>
              <a:rPr lang="en-US" dirty="0" err="1"/>
              <a:t>Za</a:t>
            </a:r>
            <a:r>
              <a:rPr lang="en-US" dirty="0"/>
              <a:t> </a:t>
            </a:r>
            <a:r>
              <a:rPr lang="en-US" dirty="0" err="1"/>
              <a:t>slučajeve</a:t>
            </a:r>
            <a:r>
              <a:rPr lang="en-US" dirty="0"/>
              <a:t> </a:t>
            </a:r>
            <a:r>
              <a:rPr lang="en-US" dirty="0" err="1"/>
              <a:t>životne</a:t>
            </a:r>
            <a:r>
              <a:rPr lang="en-US" dirty="0"/>
              <a:t> </a:t>
            </a:r>
            <a:r>
              <a:rPr lang="en-US" dirty="0" err="1"/>
              <a:t>ugroženosti</a:t>
            </a:r>
            <a:r>
              <a:rPr lang="en-US" dirty="0"/>
              <a:t> – </a:t>
            </a:r>
            <a:r>
              <a:rPr lang="en-US" dirty="0" err="1"/>
              <a:t>ostavite</a:t>
            </a:r>
            <a:r>
              <a:rPr lang="en-US" dirty="0"/>
              <a:t> </a:t>
            </a:r>
            <a:r>
              <a:rPr lang="en-US" dirty="0" err="1"/>
              <a:t>uređaj</a:t>
            </a:r>
            <a:r>
              <a:rPr lang="en-US" dirty="0"/>
              <a:t> </a:t>
            </a:r>
            <a:r>
              <a:rPr lang="en-US" dirty="0" err="1"/>
              <a:t>uključen</a:t>
            </a:r>
            <a:r>
              <a:rPr lang="en-US" dirty="0"/>
              <a:t>.</a:t>
            </a:r>
          </a:p>
          <a:p>
            <a:r>
              <a:rPr lang="en-US" dirty="0" err="1"/>
              <a:t>Nemojte</a:t>
            </a:r>
            <a:r>
              <a:rPr lang="en-US" dirty="0"/>
              <a:t> </a:t>
            </a:r>
            <a:r>
              <a:rPr lang="en-US" dirty="0" err="1"/>
              <a:t>padati</a:t>
            </a:r>
            <a:r>
              <a:rPr lang="en-US" dirty="0"/>
              <a:t> u </a:t>
            </a:r>
            <a:r>
              <a:rPr lang="en-US" dirty="0" err="1"/>
              <a:t>iskušenje</a:t>
            </a:r>
            <a:r>
              <a:rPr lang="en-US" dirty="0"/>
              <a:t> da </a:t>
            </a:r>
            <a:r>
              <a:rPr lang="en-US" dirty="0" err="1"/>
              <a:t>pretražujete</a:t>
            </a:r>
            <a:r>
              <a:rPr lang="en-US" dirty="0"/>
              <a:t> </a:t>
            </a:r>
            <a:r>
              <a:rPr lang="en-US" dirty="0" err="1"/>
              <a:t>po</a:t>
            </a:r>
            <a:r>
              <a:rPr lang="en-US" dirty="0"/>
              <a:t> </a:t>
            </a:r>
            <a:r>
              <a:rPr lang="en-US" dirty="0" err="1"/>
              <a:t>uređaju</a:t>
            </a:r>
            <a:r>
              <a:rPr lang="en-US" dirty="0"/>
              <a:t> </a:t>
            </a:r>
            <a:r>
              <a:rPr lang="en-US" dirty="0" err="1"/>
              <a:t>tražeći</a:t>
            </a:r>
            <a:r>
              <a:rPr lang="en-US" dirty="0"/>
              <a:t> </a:t>
            </a:r>
            <a:r>
              <a:rPr lang="en-US" dirty="0" err="1"/>
              <a:t>dokaze</a:t>
            </a:r>
            <a:r>
              <a:rPr lang="en-US" dirty="0"/>
              <a:t> </a:t>
            </a:r>
          </a:p>
          <a:p>
            <a:r>
              <a:rPr lang="en-US" dirty="0" err="1"/>
              <a:t>Dokumentujte</a:t>
            </a:r>
            <a:r>
              <a:rPr lang="en-US" dirty="0"/>
              <a:t> </a:t>
            </a:r>
            <a:r>
              <a:rPr lang="en-US" dirty="0" err="1"/>
              <a:t>sve</a:t>
            </a:r>
            <a:r>
              <a:rPr lang="en-US" dirty="0"/>
              <a:t> </a:t>
            </a:r>
            <a:r>
              <a:rPr lang="en-US" dirty="0" err="1"/>
              <a:t>korake</a:t>
            </a:r>
            <a:r>
              <a:rPr lang="en-US" dirty="0"/>
              <a:t> </a:t>
            </a:r>
            <a:r>
              <a:rPr lang="en-US" dirty="0" err="1"/>
              <a:t>koje</a:t>
            </a:r>
            <a:r>
              <a:rPr lang="en-US" dirty="0"/>
              <a:t> </a:t>
            </a:r>
            <a:r>
              <a:rPr lang="en-US" dirty="0" err="1"/>
              <a:t>ste</a:t>
            </a:r>
            <a:r>
              <a:rPr lang="en-US" dirty="0"/>
              <a:t> </a:t>
            </a:r>
            <a:r>
              <a:rPr lang="en-US" dirty="0" err="1"/>
              <a:t>preduzeli</a:t>
            </a:r>
            <a:r>
              <a:rPr lang="en-US" dirty="0"/>
              <a:t> </a:t>
            </a:r>
            <a:r>
              <a:rPr lang="en-US" dirty="0" err="1"/>
              <a:t>prilikom</a:t>
            </a:r>
            <a:r>
              <a:rPr lang="en-US" dirty="0"/>
              <a:t> </a:t>
            </a:r>
            <a:r>
              <a:rPr lang="en-US" dirty="0" err="1"/>
              <a:t>oduzimanja</a:t>
            </a:r>
            <a:r>
              <a:rPr lang="en-US" dirty="0"/>
              <a:t> </a:t>
            </a:r>
            <a:r>
              <a:rPr lang="en-US" dirty="0" err="1"/>
              <a:t>uređaja</a:t>
            </a:r>
            <a:r>
              <a:rPr lang="en-US" dirty="0"/>
              <a:t> </a:t>
            </a:r>
            <a:r>
              <a:rPr lang="en-US" dirty="0" err="1"/>
              <a:t>i</a:t>
            </a:r>
            <a:r>
              <a:rPr lang="en-US" dirty="0"/>
              <a:t> </a:t>
            </a:r>
            <a:r>
              <a:rPr lang="en-US" dirty="0" err="1"/>
              <a:t>komponenti</a:t>
            </a:r>
            <a:r>
              <a:rPr lang="en-US" dirty="0"/>
              <a:t> </a:t>
            </a:r>
          </a:p>
        </p:txBody>
      </p:sp>
      <p:sp>
        <p:nvSpPr>
          <p:cNvPr id="4" name="Title 3"/>
          <p:cNvSpPr>
            <a:spLocks noGrp="1"/>
          </p:cNvSpPr>
          <p:nvPr>
            <p:ph type="title"/>
          </p:nvPr>
        </p:nvSpPr>
        <p:spPr/>
        <p:txBody>
          <a:bodyPr/>
          <a:lstStyle/>
          <a:p>
            <a:r>
              <a:rPr lang="en-US" dirty="0" err="1" smtClean="0">
                <a:latin typeface="+mn-lt"/>
              </a:rPr>
              <a:t>Mobilni</a:t>
            </a:r>
            <a:r>
              <a:rPr lang="en-US" dirty="0" smtClean="0">
                <a:latin typeface="+mn-lt"/>
              </a:rPr>
              <a:t> </a:t>
            </a:r>
            <a:r>
              <a:rPr lang="en-US" dirty="0" err="1" smtClean="0">
                <a:latin typeface="+mn-lt"/>
              </a:rPr>
              <a:t>telefoni</a:t>
            </a:r>
            <a:endParaRPr lang="en-US" dirty="0">
              <a:latin typeface="+mn-lt"/>
            </a:endParaRPr>
          </a:p>
        </p:txBody>
      </p:sp>
      <p:pic>
        <p:nvPicPr>
          <p:cNvPr id="5" name="Picture 4" descr="telefoni.jpg"/>
          <p:cNvPicPr/>
          <p:nvPr/>
        </p:nvPicPr>
        <p:blipFill>
          <a:blip r:embed="rId3"/>
          <a:stretch/>
        </p:blipFill>
        <p:spPr>
          <a:xfrm>
            <a:off x="6185240" y="857250"/>
            <a:ext cx="2323760" cy="1264783"/>
          </a:xfrm>
          <a:prstGeom prst="rect">
            <a:avLst/>
          </a:prstGeom>
          <a:ln>
            <a:noFill/>
          </a:ln>
        </p:spPr>
      </p:pic>
    </p:spTree>
    <p:extLst>
      <p:ext uri="{BB962C8B-B14F-4D97-AF65-F5344CB8AC3E}">
        <p14:creationId xmlns:p14="http://schemas.microsoft.com/office/powerpoint/2010/main" xmlns="" val="1455347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err="1"/>
              <a:t>Stavite</a:t>
            </a:r>
            <a:r>
              <a:rPr lang="en-US" dirty="0"/>
              <a:t> </a:t>
            </a:r>
            <a:r>
              <a:rPr lang="en-US" dirty="0" err="1"/>
              <a:t>telefon</a:t>
            </a:r>
            <a:r>
              <a:rPr lang="en-US" dirty="0"/>
              <a:t> u </a:t>
            </a:r>
            <a:r>
              <a:rPr lang="en-US" dirty="0" err="1"/>
              <a:t>torbu</a:t>
            </a:r>
            <a:r>
              <a:rPr lang="en-US" dirty="0"/>
              <a:t> </a:t>
            </a:r>
            <a:r>
              <a:rPr lang="en-US" dirty="0" err="1"/>
              <a:t>sa</a:t>
            </a:r>
            <a:r>
              <a:rPr lang="en-US" dirty="0"/>
              <a:t> </a:t>
            </a:r>
            <a:r>
              <a:rPr lang="en-US" dirty="0" err="1"/>
              <a:t>efektom</a:t>
            </a:r>
            <a:r>
              <a:rPr lang="en-US" dirty="0"/>
              <a:t> </a:t>
            </a:r>
            <a:r>
              <a:rPr lang="en-US" dirty="0" err="1"/>
              <a:t>Faradejevog</a:t>
            </a:r>
            <a:r>
              <a:rPr lang="en-US" dirty="0"/>
              <a:t> </a:t>
            </a:r>
            <a:r>
              <a:rPr lang="en-US" dirty="0" err="1"/>
              <a:t>kaveza</a:t>
            </a:r>
            <a:r>
              <a:rPr lang="en-US" dirty="0"/>
              <a:t> </a:t>
            </a:r>
          </a:p>
          <a:p>
            <a:r>
              <a:rPr lang="en-US" dirty="0" err="1"/>
              <a:t>Pitajte</a:t>
            </a:r>
            <a:r>
              <a:rPr lang="en-US" dirty="0"/>
              <a:t> </a:t>
            </a:r>
            <a:r>
              <a:rPr lang="en-US" dirty="0" err="1"/>
              <a:t>vlasnika</a:t>
            </a:r>
            <a:r>
              <a:rPr lang="en-US" dirty="0"/>
              <a:t> </a:t>
            </a:r>
            <a:r>
              <a:rPr lang="en-US" dirty="0" err="1"/>
              <a:t>za</a:t>
            </a:r>
            <a:r>
              <a:rPr lang="en-US" dirty="0"/>
              <a:t> </a:t>
            </a:r>
            <a:r>
              <a:rPr lang="en-US" dirty="0" err="1"/>
              <a:t>sve</a:t>
            </a:r>
            <a:r>
              <a:rPr lang="en-US" dirty="0"/>
              <a:t> PIN </a:t>
            </a:r>
            <a:r>
              <a:rPr lang="en-US" dirty="0" err="1"/>
              <a:t>brojeve</a:t>
            </a:r>
            <a:r>
              <a:rPr lang="en-US" dirty="0"/>
              <a:t> </a:t>
            </a:r>
            <a:r>
              <a:rPr lang="en-US" dirty="0" err="1"/>
              <a:t>ili</a:t>
            </a:r>
            <a:r>
              <a:rPr lang="en-US" dirty="0"/>
              <a:t> </a:t>
            </a:r>
            <a:r>
              <a:rPr lang="en-US" dirty="0" err="1"/>
              <a:t>lozinke</a:t>
            </a:r>
            <a:r>
              <a:rPr lang="en-US" dirty="0"/>
              <a:t> </a:t>
            </a:r>
          </a:p>
          <a:p>
            <a:r>
              <a:rPr lang="en-US" dirty="0" err="1"/>
              <a:t>Oduzmite</a:t>
            </a:r>
            <a:r>
              <a:rPr lang="en-US" dirty="0"/>
              <a:t> </a:t>
            </a:r>
            <a:r>
              <a:rPr lang="en-US" dirty="0" err="1"/>
              <a:t>sve</a:t>
            </a:r>
            <a:r>
              <a:rPr lang="en-US" dirty="0"/>
              <a:t> </a:t>
            </a:r>
            <a:r>
              <a:rPr lang="en-US" dirty="0" err="1"/>
              <a:t>kablove</a:t>
            </a:r>
            <a:r>
              <a:rPr lang="en-US" dirty="0"/>
              <a:t> (</a:t>
            </a:r>
            <a:r>
              <a:rPr lang="en-US" dirty="0" err="1"/>
              <a:t>uključujući</a:t>
            </a:r>
            <a:r>
              <a:rPr lang="en-US" dirty="0"/>
              <a:t> one </a:t>
            </a:r>
            <a:r>
              <a:rPr lang="en-US" dirty="0" err="1"/>
              <a:t>za</a:t>
            </a:r>
            <a:r>
              <a:rPr lang="en-US" dirty="0"/>
              <a:t> </a:t>
            </a:r>
            <a:r>
              <a:rPr lang="en-US" dirty="0" err="1"/>
              <a:t>napajanje</a:t>
            </a:r>
            <a:r>
              <a:rPr lang="en-US" dirty="0"/>
              <a:t> </a:t>
            </a:r>
            <a:r>
              <a:rPr lang="en-US" dirty="0" err="1"/>
              <a:t>strujom</a:t>
            </a:r>
            <a:r>
              <a:rPr lang="en-US" dirty="0"/>
              <a:t>) </a:t>
            </a:r>
            <a:r>
              <a:rPr lang="en-US" dirty="0" err="1"/>
              <a:t>i</a:t>
            </a:r>
            <a:r>
              <a:rPr lang="en-US" dirty="0"/>
              <a:t> </a:t>
            </a:r>
            <a:r>
              <a:rPr lang="en-US" dirty="0" err="1"/>
              <a:t>prenosite</a:t>
            </a:r>
            <a:r>
              <a:rPr lang="en-US" dirty="0"/>
              <a:t> </a:t>
            </a:r>
            <a:r>
              <a:rPr lang="en-US" dirty="0" err="1"/>
              <a:t>ih</a:t>
            </a:r>
            <a:r>
              <a:rPr lang="en-US" dirty="0"/>
              <a:t> </a:t>
            </a:r>
            <a:r>
              <a:rPr lang="en-US" dirty="0" err="1"/>
              <a:t>sa</a:t>
            </a:r>
            <a:r>
              <a:rPr lang="en-US" dirty="0"/>
              <a:t> </a:t>
            </a:r>
            <a:r>
              <a:rPr lang="en-US" dirty="0" err="1"/>
              <a:t>uređajem</a:t>
            </a:r>
            <a:r>
              <a:rPr lang="en-US" dirty="0"/>
              <a:t> </a:t>
            </a:r>
          </a:p>
          <a:p>
            <a:r>
              <a:rPr lang="en-US" dirty="0" err="1"/>
              <a:t>Oduzmite</a:t>
            </a:r>
            <a:r>
              <a:rPr lang="en-US" dirty="0"/>
              <a:t> </a:t>
            </a:r>
            <a:r>
              <a:rPr lang="en-US" dirty="0" err="1"/>
              <a:t>sve</a:t>
            </a:r>
            <a:r>
              <a:rPr lang="en-US" dirty="0"/>
              <a:t> </a:t>
            </a:r>
            <a:r>
              <a:rPr lang="en-US" dirty="0" err="1"/>
              <a:t>uređaje</a:t>
            </a:r>
            <a:r>
              <a:rPr lang="en-US" dirty="0"/>
              <a:t> </a:t>
            </a:r>
            <a:r>
              <a:rPr lang="en-US" dirty="0" err="1"/>
              <a:t>za</a:t>
            </a:r>
            <a:r>
              <a:rPr lang="en-US" dirty="0"/>
              <a:t> </a:t>
            </a:r>
            <a:r>
              <a:rPr lang="en-US" dirty="0" err="1"/>
              <a:t>skladištenje</a:t>
            </a:r>
            <a:r>
              <a:rPr lang="en-US" dirty="0"/>
              <a:t> </a:t>
            </a:r>
            <a:r>
              <a:rPr lang="en-US" dirty="0" err="1"/>
              <a:t>podataka</a:t>
            </a:r>
            <a:r>
              <a:rPr lang="en-US" dirty="0"/>
              <a:t> (</a:t>
            </a:r>
            <a:r>
              <a:rPr lang="en-US" dirty="0" err="1"/>
              <a:t>memorijske</a:t>
            </a:r>
            <a:r>
              <a:rPr lang="en-US" dirty="0"/>
              <a:t> </a:t>
            </a:r>
            <a:r>
              <a:rPr lang="en-US" dirty="0" err="1"/>
              <a:t>kartice</a:t>
            </a:r>
            <a:r>
              <a:rPr lang="en-US" dirty="0"/>
              <a:t>)</a:t>
            </a:r>
          </a:p>
        </p:txBody>
      </p:sp>
      <p:sp>
        <p:nvSpPr>
          <p:cNvPr id="4" name="Title 3"/>
          <p:cNvSpPr>
            <a:spLocks noGrp="1"/>
          </p:cNvSpPr>
          <p:nvPr>
            <p:ph type="title"/>
          </p:nvPr>
        </p:nvSpPr>
        <p:spPr/>
        <p:txBody>
          <a:bodyPr/>
          <a:lstStyle/>
          <a:p>
            <a:r>
              <a:rPr lang="en-US" dirty="0" err="1" smtClean="0">
                <a:latin typeface="+mn-lt"/>
              </a:rPr>
              <a:t>Mobilni</a:t>
            </a:r>
            <a:r>
              <a:rPr lang="en-US" dirty="0" smtClean="0">
                <a:latin typeface="+mn-lt"/>
              </a:rPr>
              <a:t> </a:t>
            </a:r>
            <a:r>
              <a:rPr lang="en-US" dirty="0" err="1" smtClean="0">
                <a:latin typeface="+mn-lt"/>
              </a:rPr>
              <a:t>telefoni</a:t>
            </a:r>
            <a:endParaRPr lang="en-US" dirty="0">
              <a:latin typeface="+mn-lt"/>
            </a:endParaRPr>
          </a:p>
        </p:txBody>
      </p:sp>
      <p:pic>
        <p:nvPicPr>
          <p:cNvPr id="5" name="Picture 4" descr="telefoni.jpg"/>
          <p:cNvPicPr/>
          <p:nvPr/>
        </p:nvPicPr>
        <p:blipFill>
          <a:blip r:embed="rId3"/>
          <a:stretch/>
        </p:blipFill>
        <p:spPr>
          <a:xfrm>
            <a:off x="6185240" y="857250"/>
            <a:ext cx="2323760" cy="1264783"/>
          </a:xfrm>
          <a:prstGeom prst="rect">
            <a:avLst/>
          </a:prstGeom>
          <a:ln>
            <a:noFill/>
          </a:ln>
        </p:spPr>
      </p:pic>
    </p:spTree>
    <p:extLst>
      <p:ext uri="{BB962C8B-B14F-4D97-AF65-F5344CB8AC3E}">
        <p14:creationId xmlns:p14="http://schemas.microsoft.com/office/powerpoint/2010/main" xmlns="" val="20599398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Ostala</a:t>
            </a:r>
            <a:r>
              <a:rPr lang="en-US" dirty="0" smtClean="0"/>
              <a:t> </a:t>
            </a:r>
            <a:r>
              <a:rPr lang="en-US" dirty="0" err="1" smtClean="0"/>
              <a:t>digitalna</a:t>
            </a:r>
            <a:r>
              <a:rPr lang="en-US" dirty="0" smtClean="0"/>
              <a:t> </a:t>
            </a:r>
            <a:r>
              <a:rPr lang="en-US" dirty="0" err="1" smtClean="0"/>
              <a:t>oprema</a:t>
            </a:r>
            <a:r>
              <a:rPr lang="en-US" dirty="0" smtClean="0"/>
              <a:t>.</a:t>
            </a:r>
            <a:endParaRPr lang="en-US" dirty="0"/>
          </a:p>
        </p:txBody>
      </p:sp>
      <p:pic>
        <p:nvPicPr>
          <p:cNvPr id="5" name="Picture 2" descr="C:\Users\Vesna\AppData\Local\Microsoft\Windows\Temporary Internet Files\Content.IE5\OWLZNFWV\MC900439422[1].jpg"/>
          <p:cNvPicPr>
            <a:picLocks noGrp="1"/>
          </p:cNvPicPr>
          <p:nvPr>
            <p:ph idx="1"/>
          </p:nvPr>
        </p:nvPicPr>
        <p:blipFill>
          <a:blip r:embed="rId3"/>
          <a:srcRect l="-71221" r="-71221"/>
          <a:stretch/>
        </p:blipFill>
        <p:spPr>
          <a:prstGeom prst="rect">
            <a:avLst/>
          </a:prstGeom>
          <a:ln>
            <a:noFill/>
          </a:ln>
        </p:spPr>
      </p:pic>
      <p:sp>
        <p:nvSpPr>
          <p:cNvPr id="2" name="TextBox 1"/>
          <p:cNvSpPr txBox="1"/>
          <p:nvPr/>
        </p:nvSpPr>
        <p:spPr>
          <a:xfrm>
            <a:off x="4773084" y="1799167"/>
            <a:ext cx="1312333" cy="1200329"/>
          </a:xfrm>
          <a:prstGeom prst="rect">
            <a:avLst/>
          </a:prstGeom>
          <a:noFill/>
        </p:spPr>
        <p:txBody>
          <a:bodyPr wrap="square" rtlCol="0">
            <a:spAutoFit/>
          </a:bodyPr>
          <a:lstStyle/>
          <a:p>
            <a:r>
              <a:rPr lang="en-US" b="1" dirty="0" err="1" smtClean="0">
                <a:solidFill>
                  <a:schemeClr val="bg1"/>
                </a:solidFill>
              </a:rPr>
              <a:t>Nje</a:t>
            </a:r>
            <a:r>
              <a:rPr lang="en-US" b="1" dirty="0" smtClean="0">
                <a:solidFill>
                  <a:schemeClr val="bg1"/>
                </a:solidFill>
              </a:rPr>
              <a:t> </a:t>
            </a:r>
            <a:r>
              <a:rPr lang="en-US" b="1" dirty="0" err="1" smtClean="0">
                <a:solidFill>
                  <a:schemeClr val="bg1"/>
                </a:solidFill>
              </a:rPr>
              <a:t>važna</a:t>
            </a:r>
            <a:r>
              <a:rPr lang="en-US" b="1" dirty="0" smtClean="0">
                <a:solidFill>
                  <a:schemeClr val="bg1"/>
                </a:solidFill>
              </a:rPr>
              <a:t> </a:t>
            </a:r>
            <a:r>
              <a:rPr lang="en-US" b="1" dirty="0" err="1" smtClean="0">
                <a:solidFill>
                  <a:schemeClr val="bg1"/>
                </a:solidFill>
              </a:rPr>
              <a:t>samo</a:t>
            </a:r>
            <a:r>
              <a:rPr lang="en-US" b="1" dirty="0" smtClean="0">
                <a:solidFill>
                  <a:schemeClr val="bg1"/>
                </a:solidFill>
              </a:rPr>
              <a:t> </a:t>
            </a:r>
            <a:r>
              <a:rPr lang="en-US" b="1" dirty="0" err="1" smtClean="0">
                <a:solidFill>
                  <a:schemeClr val="bg1"/>
                </a:solidFill>
              </a:rPr>
              <a:t>siva</a:t>
            </a:r>
            <a:endParaRPr lang="en-US" b="1" dirty="0" smtClean="0">
              <a:solidFill>
                <a:schemeClr val="bg1"/>
              </a:solidFill>
            </a:endParaRPr>
          </a:p>
          <a:p>
            <a:r>
              <a:rPr lang="en-US" b="1" dirty="0" err="1">
                <a:solidFill>
                  <a:schemeClr val="bg1"/>
                </a:solidFill>
              </a:rPr>
              <a:t>k</a:t>
            </a:r>
            <a:r>
              <a:rPr lang="en-US" b="1" dirty="0" err="1" smtClean="0">
                <a:solidFill>
                  <a:schemeClr val="bg1"/>
                </a:solidFill>
              </a:rPr>
              <a:t>utija</a:t>
            </a:r>
            <a:r>
              <a:rPr lang="en-US" b="1" dirty="0" smtClean="0">
                <a:solidFill>
                  <a:schemeClr val="bg1"/>
                </a:solidFill>
              </a:rPr>
              <a:t> u </a:t>
            </a:r>
            <a:r>
              <a:rPr lang="en-US" b="1" dirty="0" err="1" smtClean="0">
                <a:solidFill>
                  <a:schemeClr val="bg1"/>
                </a:solidFill>
              </a:rPr>
              <a:t>ćošku</a:t>
            </a:r>
            <a:r>
              <a:rPr lang="en-US" b="1" dirty="0" smtClean="0">
                <a:solidFill>
                  <a:schemeClr val="bg1"/>
                </a:solidFill>
              </a:rPr>
              <a:t> </a:t>
            </a:r>
            <a:r>
              <a:rPr lang="en-US" b="1" dirty="0" err="1" smtClean="0">
                <a:solidFill>
                  <a:schemeClr val="bg1"/>
                </a:solidFill>
              </a:rPr>
              <a:t>sobe</a:t>
            </a:r>
            <a:r>
              <a:rPr lang="en-U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xmlns="" val="121980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lnSpc>
                <a:spcPct val="100000"/>
              </a:lnSpc>
            </a:pPr>
            <a:r>
              <a:rPr lang="hr-HR" sz="2400" b="1" u="sng" spc="-1" dirty="0">
                <a:solidFill>
                  <a:srgbClr val="000000"/>
                </a:solidFill>
                <a:uFill>
                  <a:solidFill>
                    <a:srgbClr val="FFFFFF"/>
                  </a:solidFill>
                </a:uFill>
                <a:latin typeface="Verdana"/>
              </a:rPr>
              <a:t>Prikupljanje dokaza na propisan način</a:t>
            </a:r>
            <a:endParaRPr lang="x-none" sz="1800" spc="-1" dirty="0">
              <a:solidFill>
                <a:srgbClr val="000000"/>
              </a:solidFill>
              <a:uFill>
                <a:solidFill>
                  <a:srgbClr val="FFFFFF"/>
                </a:solidFill>
              </a:uFill>
            </a:endParaRPr>
          </a:p>
          <a:p>
            <a:pPr marL="0" indent="0" algn="just">
              <a:lnSpc>
                <a:spcPct val="100000"/>
              </a:lnSpc>
              <a:buNone/>
            </a:pPr>
            <a:r>
              <a:rPr lang="hr-HR" sz="2400" b="1" spc="-1" dirty="0">
                <a:solidFill>
                  <a:srgbClr val="000000"/>
                </a:solidFill>
                <a:uFill>
                  <a:solidFill>
                    <a:srgbClr val="FFFFFF"/>
                  </a:solidFill>
                </a:uFill>
                <a:latin typeface="Verdana"/>
              </a:rPr>
              <a:t> </a:t>
            </a:r>
            <a:endParaRPr lang="x-none" sz="1800" spc="-1" dirty="0">
              <a:solidFill>
                <a:srgbClr val="000000"/>
              </a:solidFill>
              <a:uFill>
                <a:solidFill>
                  <a:srgbClr val="FFFFFF"/>
                </a:solidFill>
              </a:uFill>
            </a:endParaRPr>
          </a:p>
          <a:p>
            <a:pPr algn="just">
              <a:lnSpc>
                <a:spcPct val="100000"/>
              </a:lnSpc>
            </a:pPr>
            <a:r>
              <a:rPr lang="hr-HR" sz="2000" b="1" spc="-1" dirty="0">
                <a:solidFill>
                  <a:srgbClr val="000000"/>
                </a:solidFill>
                <a:uFill>
                  <a:solidFill>
                    <a:srgbClr val="FFFFFF"/>
                  </a:solidFill>
                </a:uFill>
                <a:latin typeface="Verdana"/>
              </a:rPr>
              <a:t>Osigurati:</a:t>
            </a:r>
            <a:endParaRPr lang="x-none" sz="1800" spc="-1" dirty="0">
              <a:solidFill>
                <a:srgbClr val="000000"/>
              </a:solidFill>
              <a:uFill>
                <a:solidFill>
                  <a:srgbClr val="FFFFFF"/>
                </a:solidFill>
              </a:uFill>
            </a:endParaRPr>
          </a:p>
          <a:p>
            <a:pPr marL="0" indent="0" algn="just">
              <a:lnSpc>
                <a:spcPct val="100000"/>
              </a:lnSpc>
              <a:buNone/>
            </a:pPr>
            <a:r>
              <a:rPr lang="hr-HR" sz="2000" b="1" spc="-1" dirty="0">
                <a:solidFill>
                  <a:srgbClr val="000000"/>
                </a:solidFill>
                <a:uFill>
                  <a:solidFill>
                    <a:srgbClr val="FFFFFF"/>
                  </a:solidFill>
                </a:uFill>
                <a:latin typeface="Verdana"/>
              </a:rPr>
              <a:t> </a:t>
            </a:r>
            <a:endParaRPr lang="x-none" sz="1800" spc="-1" dirty="0">
              <a:solidFill>
                <a:srgbClr val="000000"/>
              </a:solidFill>
              <a:uFill>
                <a:solidFill>
                  <a:srgbClr val="FFFFFF"/>
                </a:solidFill>
              </a:uFill>
            </a:endParaRPr>
          </a:p>
          <a:p>
            <a:pPr marL="457200" lvl="1" algn="just">
              <a:lnSpc>
                <a:spcPct val="100000"/>
              </a:lnSpc>
              <a:buClr>
                <a:srgbClr val="333333"/>
              </a:buClr>
              <a:buSzPct val="60000"/>
              <a:buFont typeface="Verdana"/>
              <a:buChar char="•"/>
            </a:pPr>
            <a:r>
              <a:rPr lang="hr-HR" sz="2000" b="1" spc="-1" dirty="0">
                <a:solidFill>
                  <a:srgbClr val="000000"/>
                </a:solidFill>
                <a:uFill>
                  <a:solidFill>
                    <a:srgbClr val="FFFFFF"/>
                  </a:solidFill>
                </a:uFill>
                <a:latin typeface="Verdana"/>
                <a:ea typeface="Arial"/>
              </a:rPr>
              <a:t>Autentičnost</a:t>
            </a:r>
            <a:endParaRPr lang="x-none" sz="1800" spc="-1" dirty="0">
              <a:solidFill>
                <a:srgbClr val="000000"/>
              </a:solidFill>
              <a:uFill>
                <a:solidFill>
                  <a:srgbClr val="FFFFFF"/>
                </a:solidFill>
              </a:uFill>
            </a:endParaRPr>
          </a:p>
          <a:p>
            <a:pPr marL="457200" lvl="1" algn="just">
              <a:lnSpc>
                <a:spcPct val="100000"/>
              </a:lnSpc>
              <a:buClr>
                <a:srgbClr val="333333"/>
              </a:buClr>
              <a:buSzPct val="60000"/>
              <a:buFont typeface="Verdana"/>
              <a:buChar char="•"/>
            </a:pPr>
            <a:r>
              <a:rPr lang="hr-HR" sz="2000" b="1" spc="-1" dirty="0">
                <a:solidFill>
                  <a:srgbClr val="000000"/>
                </a:solidFill>
                <a:uFill>
                  <a:solidFill>
                    <a:srgbClr val="FFFFFF"/>
                  </a:solidFill>
                </a:uFill>
                <a:latin typeface="Verdana"/>
                <a:ea typeface="Arial"/>
              </a:rPr>
              <a:t>Integritet</a:t>
            </a:r>
            <a:endParaRPr lang="x-none" sz="1800" spc="-1" dirty="0">
              <a:solidFill>
                <a:srgbClr val="000000"/>
              </a:solidFill>
              <a:uFill>
                <a:solidFill>
                  <a:srgbClr val="FFFFFF"/>
                </a:solidFill>
              </a:uFill>
            </a:endParaRPr>
          </a:p>
          <a:p>
            <a:pPr marL="457200" lvl="1" algn="just">
              <a:lnSpc>
                <a:spcPct val="100000"/>
              </a:lnSpc>
              <a:buClr>
                <a:srgbClr val="333333"/>
              </a:buClr>
              <a:buSzPct val="60000"/>
              <a:buFont typeface="Verdana"/>
              <a:buChar char="•"/>
            </a:pPr>
            <a:r>
              <a:rPr lang="hr-HR" sz="2000" b="1" spc="-1" dirty="0">
                <a:solidFill>
                  <a:srgbClr val="000000"/>
                </a:solidFill>
                <a:uFill>
                  <a:solidFill>
                    <a:srgbClr val="FFFFFF"/>
                  </a:solidFill>
                </a:uFill>
                <a:latin typeface="Verdana"/>
                <a:ea typeface="Arial"/>
              </a:rPr>
              <a:t>Odgovornost </a:t>
            </a:r>
            <a:r>
              <a:rPr lang="hr-HR" sz="2000" b="1" spc="-1" dirty="0" smtClean="0">
                <a:solidFill>
                  <a:srgbClr val="000000"/>
                </a:solidFill>
                <a:uFill>
                  <a:solidFill>
                    <a:srgbClr val="FFFFFF"/>
                  </a:solidFill>
                </a:uFill>
                <a:latin typeface="Verdana"/>
                <a:ea typeface="Arial"/>
              </a:rPr>
              <a:t>policijskog službenika - istražitelja</a:t>
            </a:r>
            <a:endParaRPr lang="x-none" sz="1800" spc="-1" dirty="0">
              <a:solidFill>
                <a:srgbClr val="000000"/>
              </a:solidFill>
              <a:uFill>
                <a:solidFill>
                  <a:srgbClr val="FFFFFF"/>
                </a:solidFill>
              </a:uFill>
            </a:endParaRPr>
          </a:p>
          <a:p>
            <a:pPr marL="0" indent="0" algn="just">
              <a:lnSpc>
                <a:spcPct val="100000"/>
              </a:lnSpc>
              <a:buNone/>
            </a:pPr>
            <a:r>
              <a:rPr lang="hr-HR" sz="2000" b="1" spc="-1" dirty="0">
                <a:solidFill>
                  <a:srgbClr val="000000"/>
                </a:solidFill>
                <a:uFill>
                  <a:solidFill>
                    <a:srgbClr val="FFFFFF"/>
                  </a:solidFill>
                </a:uFill>
                <a:latin typeface="Verdana"/>
              </a:rPr>
              <a:t> </a:t>
            </a:r>
            <a:endParaRPr lang="x-none" sz="1800" spc="-1" dirty="0">
              <a:solidFill>
                <a:srgbClr val="000000"/>
              </a:solidFill>
              <a:uFill>
                <a:solidFill>
                  <a:srgbClr val="FFFFFF"/>
                </a:solidFill>
              </a:uFill>
            </a:endParaRPr>
          </a:p>
          <a:p>
            <a:pPr algn="just">
              <a:lnSpc>
                <a:spcPct val="100000"/>
              </a:lnSpc>
            </a:pPr>
            <a:r>
              <a:rPr lang="hr-HR" sz="2000" b="1" spc="-1" dirty="0">
                <a:solidFill>
                  <a:srgbClr val="000000"/>
                </a:solidFill>
                <a:uFill>
                  <a:solidFill>
                    <a:srgbClr val="FFFFFF"/>
                  </a:solidFill>
                </a:uFill>
                <a:latin typeface="Verdana"/>
              </a:rPr>
              <a:t>Kompjuterska forenzika kombinuje: </a:t>
            </a:r>
            <a:endParaRPr lang="x-none" sz="1800" spc="-1" dirty="0">
              <a:solidFill>
                <a:srgbClr val="000000"/>
              </a:solidFill>
              <a:uFill>
                <a:solidFill>
                  <a:srgbClr val="FFFFFF"/>
                </a:solidFill>
              </a:uFill>
            </a:endParaRPr>
          </a:p>
          <a:p>
            <a:pPr marL="0" indent="0" algn="just">
              <a:lnSpc>
                <a:spcPct val="100000"/>
              </a:lnSpc>
              <a:buNone/>
            </a:pPr>
            <a:r>
              <a:rPr lang="hr-HR" sz="2000" b="1" spc="-1" dirty="0">
                <a:solidFill>
                  <a:srgbClr val="000000"/>
                </a:solidFill>
                <a:uFill>
                  <a:solidFill>
                    <a:srgbClr val="FFFFFF"/>
                  </a:solidFill>
                </a:uFill>
                <a:latin typeface="Verdana"/>
              </a:rPr>
              <a:t> </a:t>
            </a:r>
            <a:endParaRPr lang="x-none" sz="1800" spc="-1" dirty="0">
              <a:solidFill>
                <a:srgbClr val="000000"/>
              </a:solidFill>
              <a:uFill>
                <a:solidFill>
                  <a:srgbClr val="FFFFFF"/>
                </a:solidFill>
              </a:uFill>
            </a:endParaRPr>
          </a:p>
          <a:p>
            <a:pPr marL="457200" lvl="1" algn="just">
              <a:lnSpc>
                <a:spcPct val="100000"/>
              </a:lnSpc>
              <a:buClr>
                <a:srgbClr val="333333"/>
              </a:buClr>
              <a:buSzPct val="60000"/>
              <a:buFont typeface="Verdana"/>
              <a:buChar char="•"/>
            </a:pPr>
            <a:r>
              <a:rPr lang="hr-HR" sz="2000" b="1" spc="-1" dirty="0">
                <a:solidFill>
                  <a:srgbClr val="000000"/>
                </a:solidFill>
                <a:uFill>
                  <a:solidFill>
                    <a:srgbClr val="FFFFFF"/>
                  </a:solidFill>
                </a:uFill>
                <a:latin typeface="Verdana"/>
                <a:ea typeface="Arial"/>
              </a:rPr>
              <a:t>Pravo</a:t>
            </a:r>
            <a:endParaRPr lang="x-none" sz="1800" spc="-1" dirty="0">
              <a:solidFill>
                <a:srgbClr val="000000"/>
              </a:solidFill>
              <a:uFill>
                <a:solidFill>
                  <a:srgbClr val="FFFFFF"/>
                </a:solidFill>
              </a:uFill>
            </a:endParaRPr>
          </a:p>
          <a:p>
            <a:pPr marL="457200" lvl="1" algn="just">
              <a:lnSpc>
                <a:spcPct val="100000"/>
              </a:lnSpc>
              <a:buClr>
                <a:srgbClr val="333333"/>
              </a:buClr>
              <a:buSzPct val="60000"/>
              <a:buFont typeface="Verdana"/>
              <a:buChar char="•"/>
            </a:pPr>
            <a:r>
              <a:rPr lang="hr-HR" sz="2000" b="1" spc="-1" dirty="0">
                <a:solidFill>
                  <a:srgbClr val="000000"/>
                </a:solidFill>
                <a:uFill>
                  <a:solidFill>
                    <a:srgbClr val="FFFFFF"/>
                  </a:solidFill>
                </a:uFill>
                <a:latin typeface="Verdana"/>
                <a:ea typeface="Arial"/>
              </a:rPr>
              <a:t>Računarska znanja  </a:t>
            </a:r>
            <a:r>
              <a:rPr lang="hr-HR" sz="1800" spc="-1" dirty="0">
                <a:solidFill>
                  <a:srgbClr val="FFFFFF"/>
                </a:solidFill>
                <a:uFill>
                  <a:solidFill>
                    <a:srgbClr val="FFFFFF"/>
                  </a:solidFill>
                </a:uFill>
                <a:latin typeface="Verdana"/>
                <a:ea typeface="Arial"/>
              </a:rPr>
              <a:t>(tehničke kvalifikacije)</a:t>
            </a:r>
            <a:endParaRPr lang="x-none" sz="18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Tree>
    <p:extLst>
      <p:ext uri="{BB962C8B-B14F-4D97-AF65-F5344CB8AC3E}">
        <p14:creationId xmlns:p14="http://schemas.microsoft.com/office/powerpoint/2010/main" xmlns="" val="27418069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err="1"/>
              <a:t>Za</a:t>
            </a:r>
            <a:r>
              <a:rPr lang="en-US" dirty="0"/>
              <a:t> </a:t>
            </a:r>
            <a:r>
              <a:rPr lang="en-US" dirty="0" err="1"/>
              <a:t>rekonstrukciju</a:t>
            </a:r>
            <a:r>
              <a:rPr lang="en-US" dirty="0"/>
              <a:t> </a:t>
            </a:r>
            <a:r>
              <a:rPr lang="en-US" dirty="0" err="1"/>
              <a:t>sistema</a:t>
            </a:r>
            <a:r>
              <a:rPr lang="en-US" dirty="0"/>
              <a:t>:</a:t>
            </a:r>
          </a:p>
          <a:p>
            <a:pPr marL="0" indent="0">
              <a:buNone/>
            </a:pPr>
            <a:endParaRPr lang="en-US" dirty="0"/>
          </a:p>
          <a:p>
            <a:r>
              <a:rPr lang="en-US" dirty="0"/>
              <a:t>KUĆIŠTE –</a:t>
            </a:r>
            <a:r>
              <a:rPr lang="en-US" dirty="0" err="1"/>
              <a:t>uređaj</a:t>
            </a:r>
            <a:r>
              <a:rPr lang="en-US" dirty="0"/>
              <a:t> u </a:t>
            </a:r>
            <a:r>
              <a:rPr lang="en-US" dirty="0" err="1"/>
              <a:t>kome</a:t>
            </a:r>
            <a:r>
              <a:rPr lang="en-US" dirty="0"/>
              <a:t> </a:t>
            </a:r>
            <a:r>
              <a:rPr lang="en-US" dirty="0" err="1"/>
              <a:t>su</a:t>
            </a:r>
            <a:r>
              <a:rPr lang="en-US" dirty="0"/>
              <a:t> </a:t>
            </a:r>
            <a:r>
              <a:rPr lang="en-US" dirty="0" err="1"/>
              <a:t>smešteni</a:t>
            </a:r>
            <a:r>
              <a:rPr lang="en-US" dirty="0"/>
              <a:t> </a:t>
            </a:r>
            <a:r>
              <a:rPr lang="en-US" dirty="0" err="1"/>
              <a:t>matična</a:t>
            </a:r>
            <a:r>
              <a:rPr lang="en-US" dirty="0"/>
              <a:t> </a:t>
            </a:r>
            <a:r>
              <a:rPr lang="en-US" dirty="0" err="1"/>
              <a:t>ploča</a:t>
            </a:r>
            <a:r>
              <a:rPr lang="en-US" dirty="0"/>
              <a:t>, </a:t>
            </a:r>
            <a:r>
              <a:rPr lang="en-US" dirty="0" err="1"/>
              <a:t>procesor</a:t>
            </a:r>
            <a:r>
              <a:rPr lang="en-US" dirty="0"/>
              <a:t>, hard disk, </a:t>
            </a:r>
            <a:r>
              <a:rPr lang="en-US" dirty="0" err="1"/>
              <a:t>memorija</a:t>
            </a:r>
            <a:r>
              <a:rPr lang="en-US" dirty="0"/>
              <a:t> </a:t>
            </a:r>
            <a:r>
              <a:rPr lang="en-US" dirty="0" err="1"/>
              <a:t>i</a:t>
            </a:r>
            <a:r>
              <a:rPr lang="en-US" dirty="0"/>
              <a:t> </a:t>
            </a:r>
          </a:p>
          <a:p>
            <a:r>
              <a:rPr lang="en-US" dirty="0"/>
              <a:t> </a:t>
            </a:r>
            <a:r>
              <a:rPr lang="en-US" dirty="0" err="1"/>
              <a:t>ostali</a:t>
            </a:r>
            <a:r>
              <a:rPr lang="en-US" dirty="0"/>
              <a:t> </a:t>
            </a:r>
            <a:r>
              <a:rPr lang="en-US" dirty="0" err="1"/>
              <a:t>delovi</a:t>
            </a:r>
            <a:endParaRPr lang="en-US" dirty="0"/>
          </a:p>
          <a:p>
            <a:pPr marL="0" indent="0">
              <a:buNone/>
            </a:pPr>
            <a:r>
              <a:rPr lang="en-US" dirty="0"/>
              <a:t> </a:t>
            </a:r>
          </a:p>
          <a:p>
            <a:r>
              <a:rPr lang="en-US" dirty="0"/>
              <a:t>MONITOR </a:t>
            </a:r>
          </a:p>
          <a:p>
            <a:pPr marL="0" indent="0">
              <a:buNone/>
            </a:pPr>
            <a:r>
              <a:rPr lang="en-US" dirty="0"/>
              <a:t> </a:t>
            </a:r>
          </a:p>
          <a:p>
            <a:r>
              <a:rPr lang="en-US" dirty="0"/>
              <a:t>TASTATURU I MIŠ </a:t>
            </a:r>
          </a:p>
          <a:p>
            <a:endParaRPr lang="en-US" dirty="0"/>
          </a:p>
          <a:p>
            <a:r>
              <a:rPr lang="en-US" dirty="0"/>
              <a:t>SVE KABLOVE (</a:t>
            </a:r>
            <a:r>
              <a:rPr lang="en-US" dirty="0" err="1"/>
              <a:t>uključujući</a:t>
            </a:r>
            <a:r>
              <a:rPr lang="en-US" dirty="0"/>
              <a:t> </a:t>
            </a:r>
            <a:r>
              <a:rPr lang="en-US" dirty="0" err="1"/>
              <a:t>kablove</a:t>
            </a:r>
            <a:r>
              <a:rPr lang="en-US" dirty="0"/>
              <a:t> </a:t>
            </a:r>
            <a:r>
              <a:rPr lang="en-US" dirty="0" err="1"/>
              <a:t>za</a:t>
            </a:r>
            <a:r>
              <a:rPr lang="en-US" dirty="0"/>
              <a:t> </a:t>
            </a:r>
            <a:r>
              <a:rPr lang="en-US" dirty="0" err="1"/>
              <a:t>struju</a:t>
            </a:r>
            <a:r>
              <a:rPr lang="en-US" dirty="0"/>
              <a:t>)</a:t>
            </a:r>
          </a:p>
        </p:txBody>
      </p:sp>
      <p:sp>
        <p:nvSpPr>
          <p:cNvPr id="4" name="Title 3"/>
          <p:cNvSpPr>
            <a:spLocks noGrp="1"/>
          </p:cNvSpPr>
          <p:nvPr>
            <p:ph type="title"/>
          </p:nvPr>
        </p:nvSpPr>
        <p:spPr/>
        <p:txBody>
          <a:bodyPr/>
          <a:lstStyle/>
          <a:p>
            <a:r>
              <a:rPr lang="en-US" dirty="0" err="1" smtClean="0"/>
              <a:t>Šta</a:t>
            </a:r>
            <a:r>
              <a:rPr lang="en-US" dirty="0" smtClean="0"/>
              <a:t> bi </a:t>
            </a:r>
            <a:r>
              <a:rPr lang="en-US" dirty="0" err="1" smtClean="0"/>
              <a:t>trebalo</a:t>
            </a:r>
            <a:r>
              <a:rPr lang="en-US" dirty="0" smtClean="0"/>
              <a:t> </a:t>
            </a:r>
            <a:r>
              <a:rPr lang="en-US" dirty="0" err="1" smtClean="0"/>
              <a:t>oduzeti</a:t>
            </a:r>
            <a:r>
              <a:rPr lang="en-US" dirty="0" smtClean="0"/>
              <a:t>???</a:t>
            </a:r>
            <a:endParaRPr lang="en-US" dirty="0"/>
          </a:p>
        </p:txBody>
      </p:sp>
      <p:pic>
        <p:nvPicPr>
          <p:cNvPr id="7" name="Picture 6"/>
          <p:cNvPicPr/>
          <p:nvPr/>
        </p:nvPicPr>
        <p:blipFill>
          <a:blip r:embed="rId3"/>
          <a:stretch/>
        </p:blipFill>
        <p:spPr>
          <a:xfrm>
            <a:off x="4025620" y="2276703"/>
            <a:ext cx="2967480" cy="1482840"/>
          </a:xfrm>
          <a:prstGeom prst="rect">
            <a:avLst/>
          </a:prstGeom>
          <a:ln>
            <a:noFill/>
          </a:ln>
        </p:spPr>
      </p:pic>
    </p:spTree>
    <p:extLst>
      <p:ext uri="{BB962C8B-B14F-4D97-AF65-F5344CB8AC3E}">
        <p14:creationId xmlns:p14="http://schemas.microsoft.com/office/powerpoint/2010/main" xmlns="" val="21969751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Ostala</a:t>
            </a:r>
            <a:r>
              <a:rPr lang="en-US" dirty="0" smtClean="0"/>
              <a:t> </a:t>
            </a:r>
            <a:r>
              <a:rPr lang="en-US" dirty="0" err="1" smtClean="0"/>
              <a:t>digitalna</a:t>
            </a:r>
            <a:r>
              <a:rPr lang="en-US" dirty="0" smtClean="0"/>
              <a:t> </a:t>
            </a:r>
            <a:r>
              <a:rPr lang="en-US" dirty="0" err="1" smtClean="0"/>
              <a:t>oprema</a:t>
            </a:r>
            <a:r>
              <a:rPr lang="en-US" dirty="0" smtClean="0"/>
              <a:t>.</a:t>
            </a:r>
            <a:endParaRPr lang="en-US" dirty="0"/>
          </a:p>
        </p:txBody>
      </p:sp>
      <p:sp>
        <p:nvSpPr>
          <p:cNvPr id="6" name="Rectangle 5"/>
          <p:cNvSpPr/>
          <p:nvPr/>
        </p:nvSpPr>
        <p:spPr>
          <a:xfrm>
            <a:off x="243415" y="1063229"/>
            <a:ext cx="8530167" cy="2031325"/>
          </a:xfrm>
          <a:prstGeom prst="rect">
            <a:avLst/>
          </a:prstGeom>
        </p:spPr>
        <p:txBody>
          <a:bodyPr wrap="square">
            <a:spAutoFit/>
          </a:bodyPr>
          <a:lstStyle/>
          <a:p>
            <a:endParaRPr lang="en-US" dirty="0"/>
          </a:p>
          <a:p>
            <a:pPr marL="285750" indent="-285750">
              <a:buFont typeface="Arial"/>
              <a:buChar char="•"/>
            </a:pPr>
            <a:r>
              <a:rPr lang="en-US" dirty="0"/>
              <a:t>HARD DISKOVE – </a:t>
            </a:r>
            <a:r>
              <a:rPr lang="en-US" dirty="0" err="1"/>
              <a:t>koji</a:t>
            </a:r>
            <a:r>
              <a:rPr lang="en-US" dirty="0"/>
              <a:t> </a:t>
            </a:r>
            <a:r>
              <a:rPr lang="en-US" dirty="0" err="1"/>
              <a:t>nisu</a:t>
            </a:r>
            <a:r>
              <a:rPr lang="en-US" dirty="0"/>
              <a:t> </a:t>
            </a:r>
            <a:r>
              <a:rPr lang="en-US" dirty="0" err="1"/>
              <a:t>ugrađeni</a:t>
            </a:r>
            <a:r>
              <a:rPr lang="en-US" dirty="0"/>
              <a:t> u </a:t>
            </a:r>
            <a:r>
              <a:rPr lang="en-US" dirty="0" err="1"/>
              <a:t>računar</a:t>
            </a:r>
            <a:r>
              <a:rPr lang="en-US" dirty="0"/>
              <a:t> </a:t>
            </a:r>
          </a:p>
          <a:p>
            <a:r>
              <a:rPr lang="en-US" dirty="0"/>
              <a:t> </a:t>
            </a:r>
          </a:p>
          <a:p>
            <a:pPr marL="285750" indent="-285750">
              <a:buFont typeface="Arial"/>
              <a:buChar char="•"/>
            </a:pPr>
            <a:r>
              <a:rPr lang="en-US" dirty="0"/>
              <a:t>DONGLOVE (male </a:t>
            </a:r>
            <a:r>
              <a:rPr lang="en-US" dirty="0" err="1"/>
              <a:t>konektore</a:t>
            </a:r>
            <a:r>
              <a:rPr lang="en-US" dirty="0"/>
              <a:t> </a:t>
            </a:r>
            <a:r>
              <a:rPr lang="en-US" dirty="0" err="1"/>
              <a:t>uključene</a:t>
            </a:r>
            <a:r>
              <a:rPr lang="en-US" dirty="0"/>
              <a:t> u </a:t>
            </a:r>
            <a:r>
              <a:rPr lang="en-US" dirty="0" err="1"/>
              <a:t>zadrnji</a:t>
            </a:r>
            <a:r>
              <a:rPr lang="en-US" dirty="0"/>
              <a:t> </a:t>
            </a:r>
            <a:r>
              <a:rPr lang="en-US" dirty="0" err="1"/>
              <a:t>deo</a:t>
            </a:r>
            <a:r>
              <a:rPr lang="en-US" dirty="0"/>
              <a:t> </a:t>
            </a:r>
            <a:r>
              <a:rPr lang="en-US" dirty="0" err="1"/>
              <a:t>uređaja</a:t>
            </a:r>
            <a:r>
              <a:rPr lang="en-US" dirty="0"/>
              <a:t>, </a:t>
            </a:r>
            <a:r>
              <a:rPr lang="en-US" dirty="0" err="1"/>
              <a:t>obično</a:t>
            </a:r>
            <a:r>
              <a:rPr lang="en-US" dirty="0"/>
              <a:t> u </a:t>
            </a:r>
            <a:r>
              <a:rPr lang="en-US" dirty="0" err="1"/>
              <a:t>priključak</a:t>
            </a:r>
            <a:r>
              <a:rPr lang="en-US" dirty="0"/>
              <a:t> </a:t>
            </a:r>
            <a:r>
              <a:rPr lang="en-US" dirty="0" err="1"/>
              <a:t>označen</a:t>
            </a:r>
            <a:r>
              <a:rPr lang="en-US" dirty="0"/>
              <a:t> </a:t>
            </a:r>
            <a:r>
              <a:rPr lang="en-US" dirty="0" err="1"/>
              <a:t>sa</a:t>
            </a:r>
            <a:r>
              <a:rPr lang="en-US" dirty="0"/>
              <a:t> PRINTER or LPT1 )</a:t>
            </a:r>
          </a:p>
          <a:p>
            <a:r>
              <a:rPr lang="en-US" dirty="0"/>
              <a:t> </a:t>
            </a:r>
          </a:p>
          <a:p>
            <a:pPr marL="285750" indent="-285750">
              <a:buFont typeface="Arial"/>
              <a:buChar char="•"/>
            </a:pPr>
            <a:r>
              <a:rPr lang="en-US" dirty="0"/>
              <a:t> MODEME</a:t>
            </a:r>
          </a:p>
        </p:txBody>
      </p:sp>
      <p:sp>
        <p:nvSpPr>
          <p:cNvPr id="7" name="TextShape 1"/>
          <p:cNvSpPr txBox="1"/>
          <p:nvPr/>
        </p:nvSpPr>
        <p:spPr>
          <a:xfrm>
            <a:off x="243415" y="530280"/>
            <a:ext cx="10972800" cy="4525920"/>
          </a:xfrm>
          <a:prstGeom prst="rect">
            <a:avLst/>
          </a:prstGeom>
          <a:noFill/>
          <a:ln>
            <a:noFill/>
          </a:ln>
        </p:spPr>
        <p:txBody>
          <a:bodyPr/>
          <a:lstStyle/>
          <a:p>
            <a:r>
              <a:rPr lang="en-US" sz="1800" b="1" strike="noStrike" spc="-1" dirty="0">
                <a:solidFill>
                  <a:srgbClr val="000000"/>
                </a:solidFill>
                <a:uFill>
                  <a:solidFill>
                    <a:srgbClr val="FFFFFF"/>
                  </a:solidFill>
                </a:uFill>
                <a:latin typeface="Arial"/>
              </a:rPr>
              <a:t> </a:t>
            </a:r>
            <a:r>
              <a:rPr lang="en-US" sz="1800" b="1" strike="noStrike" spc="-1" dirty="0" smtClean="0">
                <a:solidFill>
                  <a:srgbClr val="000000"/>
                </a:solidFill>
                <a:uFill>
                  <a:solidFill>
                    <a:srgbClr val="FFFFFF"/>
                  </a:solidFill>
                </a:uFill>
                <a:latin typeface="Arial"/>
              </a:rPr>
              <a:t> </a:t>
            </a:r>
            <a:endParaRPr lang="x-none"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xmlns="" val="591241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2"/>
          <p:cNvPicPr/>
          <p:nvPr/>
        </p:nvPicPr>
        <p:blipFill>
          <a:blip r:embed="rId3"/>
          <a:stretch/>
        </p:blipFill>
        <p:spPr>
          <a:xfrm>
            <a:off x="6491520" y="750990"/>
            <a:ext cx="2209680" cy="1800000"/>
          </a:xfrm>
          <a:prstGeom prst="rect">
            <a:avLst/>
          </a:prstGeom>
          <a:ln>
            <a:noFill/>
          </a:ln>
        </p:spPr>
      </p:pic>
      <p:pic>
        <p:nvPicPr>
          <p:cNvPr id="7" name="Picture 3"/>
          <p:cNvPicPr/>
          <p:nvPr/>
        </p:nvPicPr>
        <p:blipFill>
          <a:blip r:embed="rId4"/>
          <a:stretch/>
        </p:blipFill>
        <p:spPr>
          <a:xfrm>
            <a:off x="0" y="263520"/>
            <a:ext cx="2692440" cy="1847880"/>
          </a:xfrm>
          <a:prstGeom prst="rect">
            <a:avLst/>
          </a:prstGeom>
          <a:ln>
            <a:noFill/>
          </a:ln>
        </p:spPr>
      </p:pic>
      <p:sp>
        <p:nvSpPr>
          <p:cNvPr id="8" name="CustomShape 1"/>
          <p:cNvSpPr/>
          <p:nvPr/>
        </p:nvSpPr>
        <p:spPr>
          <a:xfrm>
            <a:off x="293870" y="2333520"/>
            <a:ext cx="124596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GB" sz="1800" b="1" strike="noStrike" spc="-1" dirty="0">
                <a:solidFill>
                  <a:srgbClr val="000000"/>
                </a:solidFill>
                <a:uFill>
                  <a:solidFill>
                    <a:srgbClr val="FFFFFF"/>
                  </a:solidFill>
                </a:uFill>
                <a:latin typeface="Calibri"/>
              </a:rPr>
              <a:t>Home Hub </a:t>
            </a:r>
            <a:endParaRPr lang="x-none" sz="1800" b="0" strike="noStrike" spc="-1" dirty="0">
              <a:solidFill>
                <a:srgbClr val="000000"/>
              </a:solidFill>
              <a:uFill>
                <a:solidFill>
                  <a:srgbClr val="FFFFFF"/>
                </a:solidFill>
              </a:uFill>
              <a:latin typeface="Arial"/>
            </a:endParaRPr>
          </a:p>
        </p:txBody>
      </p:sp>
      <p:sp>
        <p:nvSpPr>
          <p:cNvPr id="9" name="CustomShape 2"/>
          <p:cNvSpPr/>
          <p:nvPr/>
        </p:nvSpPr>
        <p:spPr>
          <a:xfrm>
            <a:off x="6964200" y="2537783"/>
            <a:ext cx="126432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1800" b="1" strike="noStrike" spc="-1" dirty="0" err="1">
                <a:solidFill>
                  <a:srgbClr val="000000"/>
                </a:solidFill>
                <a:uFill>
                  <a:solidFill>
                    <a:srgbClr val="FFFFFF"/>
                  </a:solidFill>
                </a:uFill>
                <a:latin typeface="Calibri"/>
              </a:rPr>
              <a:t>WiFi</a:t>
            </a:r>
            <a:r>
              <a:rPr lang="en-US" sz="1800" b="1" strike="noStrike" spc="-1" dirty="0">
                <a:solidFill>
                  <a:srgbClr val="000000"/>
                </a:solidFill>
                <a:uFill>
                  <a:solidFill>
                    <a:srgbClr val="FFFFFF"/>
                  </a:solidFill>
                </a:uFill>
                <a:latin typeface="Calibri"/>
              </a:rPr>
              <a:t> </a:t>
            </a:r>
            <a:r>
              <a:rPr lang="en-US" b="1" spc="-1" dirty="0" err="1" smtClean="0">
                <a:solidFill>
                  <a:srgbClr val="000000"/>
                </a:solidFill>
                <a:uFill>
                  <a:solidFill>
                    <a:srgbClr val="FFFFFF"/>
                  </a:solidFill>
                </a:uFill>
                <a:latin typeface="Calibri"/>
              </a:rPr>
              <a:t>ruter</a:t>
            </a:r>
            <a:r>
              <a:rPr lang="en-US" sz="1800" b="1" strike="noStrike" spc="-1" dirty="0" smtClean="0">
                <a:solidFill>
                  <a:srgbClr val="000000"/>
                </a:solidFill>
                <a:uFill>
                  <a:solidFill>
                    <a:srgbClr val="FFFFFF"/>
                  </a:solidFill>
                </a:uFill>
                <a:latin typeface="Calibri"/>
              </a:rPr>
              <a:t> </a:t>
            </a:r>
            <a:endParaRPr lang="x-none" sz="1800" b="0" strike="noStrike" spc="-1" dirty="0">
              <a:solidFill>
                <a:srgbClr val="000000"/>
              </a:solidFill>
              <a:uFill>
                <a:solidFill>
                  <a:srgbClr val="FFFFFF"/>
                </a:solidFill>
              </a:uFill>
              <a:latin typeface="Arial"/>
            </a:endParaRPr>
          </a:p>
        </p:txBody>
      </p:sp>
      <p:pic>
        <p:nvPicPr>
          <p:cNvPr id="10" name="Picture 4"/>
          <p:cNvPicPr/>
          <p:nvPr/>
        </p:nvPicPr>
        <p:blipFill>
          <a:blip r:embed="rId5"/>
          <a:stretch/>
        </p:blipFill>
        <p:spPr>
          <a:xfrm>
            <a:off x="205014" y="2906063"/>
            <a:ext cx="2197080" cy="1648080"/>
          </a:xfrm>
          <a:prstGeom prst="rect">
            <a:avLst/>
          </a:prstGeom>
          <a:ln>
            <a:noFill/>
          </a:ln>
        </p:spPr>
      </p:pic>
      <p:pic>
        <p:nvPicPr>
          <p:cNvPr id="11" name="Picture 5"/>
          <p:cNvPicPr/>
          <p:nvPr/>
        </p:nvPicPr>
        <p:blipFill>
          <a:blip r:embed="rId6"/>
          <a:stretch/>
        </p:blipFill>
        <p:spPr>
          <a:xfrm>
            <a:off x="5926320" y="3138897"/>
            <a:ext cx="3048120" cy="1157936"/>
          </a:xfrm>
          <a:prstGeom prst="rect">
            <a:avLst/>
          </a:prstGeom>
          <a:ln>
            <a:noFill/>
          </a:ln>
        </p:spPr>
      </p:pic>
      <p:sp>
        <p:nvSpPr>
          <p:cNvPr id="12" name="CustomShape 3"/>
          <p:cNvSpPr/>
          <p:nvPr/>
        </p:nvSpPr>
        <p:spPr>
          <a:xfrm>
            <a:off x="8504640" y="5686560"/>
            <a:ext cx="95796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1800" b="1" strike="noStrike" spc="-1">
                <a:solidFill>
                  <a:srgbClr val="000000"/>
                </a:solidFill>
                <a:uFill>
                  <a:solidFill>
                    <a:srgbClr val="FFFFFF"/>
                  </a:solidFill>
                </a:uFill>
                <a:latin typeface="Calibri"/>
              </a:rPr>
              <a:t>Модем </a:t>
            </a:r>
            <a:endParaRPr lang="x-none" sz="1800" b="0" strike="noStrike" spc="-1">
              <a:solidFill>
                <a:srgbClr val="000000"/>
              </a:solidFill>
              <a:uFill>
                <a:solidFill>
                  <a:srgbClr val="FFFFFF"/>
                </a:solidFill>
              </a:uFill>
              <a:latin typeface="Arial"/>
            </a:endParaRPr>
          </a:p>
        </p:txBody>
      </p:sp>
      <p:sp>
        <p:nvSpPr>
          <p:cNvPr id="13" name="CustomShape 4"/>
          <p:cNvSpPr/>
          <p:nvPr/>
        </p:nvSpPr>
        <p:spPr>
          <a:xfrm>
            <a:off x="2294280" y="5686560"/>
            <a:ext cx="95796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1800" b="1" strike="noStrike" spc="-1">
                <a:solidFill>
                  <a:srgbClr val="000000"/>
                </a:solidFill>
                <a:uFill>
                  <a:solidFill>
                    <a:srgbClr val="FFFFFF"/>
                  </a:solidFill>
                </a:uFill>
                <a:latin typeface="Calibri"/>
              </a:rPr>
              <a:t>Модем </a:t>
            </a:r>
            <a:endParaRPr lang="x-none" sz="1800" b="0" strike="noStrike" spc="-1">
              <a:solidFill>
                <a:srgbClr val="000000"/>
              </a:solidFill>
              <a:uFill>
                <a:solidFill>
                  <a:srgbClr val="FFFFFF"/>
                </a:solidFill>
              </a:uFill>
              <a:latin typeface="Arial"/>
            </a:endParaRPr>
          </a:p>
        </p:txBody>
      </p:sp>
      <p:sp>
        <p:nvSpPr>
          <p:cNvPr id="14" name="CustomShape 5"/>
          <p:cNvSpPr/>
          <p:nvPr/>
        </p:nvSpPr>
        <p:spPr>
          <a:xfrm>
            <a:off x="2823290" y="217440"/>
            <a:ext cx="402732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sr-Latn-CS" sz="1800" b="1" u="sng" strike="noStrike" spc="-1" dirty="0" smtClean="0">
                <a:solidFill>
                  <a:srgbClr val="000000"/>
                </a:solidFill>
                <a:uFill>
                  <a:solidFill>
                    <a:srgbClr val="FFFFFF"/>
                  </a:solidFill>
                </a:uFill>
                <a:latin typeface="Calibri"/>
              </a:rPr>
              <a:t>Kućne mreže </a:t>
            </a:r>
            <a:r>
              <a:rPr lang="mr-IN" sz="1800" b="1" u="sng" strike="noStrike" spc="-1" dirty="0" smtClean="0">
                <a:solidFill>
                  <a:srgbClr val="000000"/>
                </a:solidFill>
                <a:uFill>
                  <a:solidFill>
                    <a:srgbClr val="FFFFFF"/>
                  </a:solidFill>
                </a:uFill>
                <a:latin typeface="Calibri"/>
              </a:rPr>
              <a:t>–</a:t>
            </a:r>
            <a:r>
              <a:rPr lang="sr-Latn-CS" sz="1800" b="1" u="sng" strike="noStrike" spc="-1" dirty="0" smtClean="0">
                <a:solidFill>
                  <a:srgbClr val="000000"/>
                </a:solidFill>
                <a:uFill>
                  <a:solidFill>
                    <a:srgbClr val="FFFFFF"/>
                  </a:solidFill>
                </a:uFill>
                <a:latin typeface="Calibri"/>
              </a:rPr>
              <a:t> šta je potrebno znati ?</a:t>
            </a:r>
            <a:endParaRPr lang="x-none" sz="1800" b="0" strike="noStrike" spc="-1" dirty="0">
              <a:solidFill>
                <a:srgbClr val="000000"/>
              </a:solidFill>
              <a:uFill>
                <a:solidFill>
                  <a:srgbClr val="FFFFFF"/>
                </a:solidFill>
              </a:uFill>
              <a:latin typeface="Arial"/>
            </a:endParaRPr>
          </a:p>
        </p:txBody>
      </p:sp>
      <p:pic>
        <p:nvPicPr>
          <p:cNvPr id="15" name="Picture 6"/>
          <p:cNvPicPr/>
          <p:nvPr/>
        </p:nvPicPr>
        <p:blipFill>
          <a:blip r:embed="rId7"/>
          <a:stretch/>
        </p:blipFill>
        <p:spPr>
          <a:xfrm>
            <a:off x="3000960" y="1675207"/>
            <a:ext cx="2925360" cy="1762200"/>
          </a:xfrm>
          <a:prstGeom prst="rect">
            <a:avLst/>
          </a:prstGeom>
          <a:ln>
            <a:noFill/>
          </a:ln>
        </p:spPr>
      </p:pic>
      <p:sp>
        <p:nvSpPr>
          <p:cNvPr id="16" name="CustomShape 6"/>
          <p:cNvSpPr/>
          <p:nvPr/>
        </p:nvSpPr>
        <p:spPr>
          <a:xfrm>
            <a:off x="3076380" y="3854340"/>
            <a:ext cx="244548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1800" b="1" strike="noStrike" spc="-1" dirty="0">
                <a:solidFill>
                  <a:srgbClr val="000000"/>
                </a:solidFill>
                <a:uFill>
                  <a:solidFill>
                    <a:srgbClr val="FFFFFF"/>
                  </a:solidFill>
                </a:uFill>
                <a:latin typeface="Calibri"/>
              </a:rPr>
              <a:t>Virgin Media Super Hub</a:t>
            </a:r>
            <a:endParaRPr lang="x-none" sz="1800" b="0" strike="noStrike" spc="-1" dirty="0">
              <a:solidFill>
                <a:srgbClr val="000000"/>
              </a:solidFill>
              <a:uFill>
                <a:solidFill>
                  <a:srgbClr val="FFFFFF"/>
                </a:solidFill>
              </a:uFill>
              <a:latin typeface="Arial"/>
            </a:endParaRPr>
          </a:p>
        </p:txBody>
      </p:sp>
      <p:sp>
        <p:nvSpPr>
          <p:cNvPr id="17" name="CustomShape 7"/>
          <p:cNvSpPr/>
          <p:nvPr/>
        </p:nvSpPr>
        <p:spPr>
          <a:xfrm>
            <a:off x="3076380" y="1282710"/>
            <a:ext cx="27745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b="1" spc="-1" dirty="0" err="1" smtClean="0">
                <a:solidFill>
                  <a:srgbClr val="000000"/>
                </a:solidFill>
                <a:uFill>
                  <a:solidFill>
                    <a:srgbClr val="FFFFFF"/>
                  </a:solidFill>
                </a:uFill>
                <a:latin typeface="Calibri"/>
              </a:rPr>
              <a:t>Kombinovani</a:t>
            </a:r>
            <a:r>
              <a:rPr lang="en-US" b="1" spc="-1" dirty="0" smtClean="0">
                <a:solidFill>
                  <a:srgbClr val="000000"/>
                </a:solidFill>
                <a:uFill>
                  <a:solidFill>
                    <a:srgbClr val="FFFFFF"/>
                  </a:solidFill>
                </a:uFill>
                <a:latin typeface="Calibri"/>
              </a:rPr>
              <a:t> </a:t>
            </a:r>
            <a:r>
              <a:rPr lang="en-US" b="1" spc="-1" dirty="0" err="1" smtClean="0">
                <a:solidFill>
                  <a:srgbClr val="000000"/>
                </a:solidFill>
                <a:uFill>
                  <a:solidFill>
                    <a:srgbClr val="FFFFFF"/>
                  </a:solidFill>
                </a:uFill>
                <a:latin typeface="Calibri"/>
              </a:rPr>
              <a:t>ruter</a:t>
            </a:r>
            <a:r>
              <a:rPr lang="en-US" sz="1800" b="1" strike="noStrike" spc="-1" dirty="0" smtClean="0">
                <a:solidFill>
                  <a:srgbClr val="000000"/>
                </a:solidFill>
                <a:uFill>
                  <a:solidFill>
                    <a:srgbClr val="FFFFFF"/>
                  </a:solidFill>
                </a:uFill>
                <a:latin typeface="Calibri"/>
              </a:rPr>
              <a:t> </a:t>
            </a:r>
            <a:r>
              <a:rPr lang="en-US" sz="1800" b="1" strike="noStrike" spc="-1" dirty="0">
                <a:solidFill>
                  <a:srgbClr val="000000"/>
                </a:solidFill>
                <a:uFill>
                  <a:solidFill>
                    <a:srgbClr val="FFFFFF"/>
                  </a:solidFill>
                </a:uFill>
                <a:latin typeface="Calibri"/>
              </a:rPr>
              <a:t>Wi-Fi</a:t>
            </a:r>
            <a:endParaRPr lang="x-none" sz="1800" b="0" strike="noStrike" spc="-1" dirty="0">
              <a:solidFill>
                <a:srgbClr val="000000"/>
              </a:solidFill>
              <a:uFill>
                <a:solidFill>
                  <a:srgbClr val="FFFFFF"/>
                </a:solidFill>
              </a:uFill>
              <a:latin typeface="Arial"/>
            </a:endParaRPr>
          </a:p>
        </p:txBody>
      </p:sp>
      <p:sp>
        <p:nvSpPr>
          <p:cNvPr id="18" name="CustomShape 8"/>
          <p:cNvSpPr/>
          <p:nvPr/>
        </p:nvSpPr>
        <p:spPr>
          <a:xfrm>
            <a:off x="406440" y="6073920"/>
            <a:ext cx="11378880" cy="642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sz="1800" b="1" strike="noStrike" spc="-1">
                <a:solidFill>
                  <a:srgbClr val="000000"/>
                </a:solidFill>
                <a:uFill>
                  <a:solidFill>
                    <a:srgbClr val="FFFFFF"/>
                  </a:solidFill>
                </a:uFill>
                <a:latin typeface="Calibri"/>
              </a:rPr>
              <a:t>Модем </a:t>
            </a:r>
            <a:r>
              <a:rPr lang="en-GB" sz="1800" b="1" strike="noStrike" spc="-1">
                <a:solidFill>
                  <a:srgbClr val="000000"/>
                </a:solidFill>
                <a:uFill>
                  <a:solidFill>
                    <a:srgbClr val="FFFFFF"/>
                  </a:solidFill>
                </a:uFill>
                <a:latin typeface="Calibri"/>
              </a:rPr>
              <a:t>/ </a:t>
            </a:r>
            <a:r>
              <a:rPr lang="en-US" sz="1800" b="1" strike="noStrike" spc="-1">
                <a:solidFill>
                  <a:srgbClr val="000000"/>
                </a:solidFill>
                <a:uFill>
                  <a:solidFill>
                    <a:srgbClr val="FFFFFF"/>
                  </a:solidFill>
                </a:uFill>
                <a:latin typeface="Calibri"/>
              </a:rPr>
              <a:t>рутер ће омогућити приступ интернету једном или више рачунара. Они могу бити повезани кабловима или бежично</a:t>
            </a:r>
            <a:r>
              <a:rPr lang="en-GB" sz="1800" b="1" strike="noStrike" spc="-1">
                <a:solidFill>
                  <a:srgbClr val="000000"/>
                </a:solidFill>
                <a:uFill>
                  <a:solidFill>
                    <a:srgbClr val="FFFFFF"/>
                  </a:solidFill>
                </a:uFill>
                <a:latin typeface="Calibri"/>
              </a:rPr>
              <a:t>.</a:t>
            </a:r>
            <a:endParaRPr lang="x-non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xmlns="" val="423451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ustomShape 1"/>
          <p:cNvSpPr/>
          <p:nvPr/>
        </p:nvSpPr>
        <p:spPr>
          <a:xfrm>
            <a:off x="402120" y="92160"/>
            <a:ext cx="12192120" cy="457200"/>
          </a:xfrm>
          <a:prstGeom prst="rect">
            <a:avLst/>
          </a:prstGeom>
          <a:noFill/>
          <a:ln>
            <a:noFill/>
          </a:ln>
        </p:spPr>
        <p:style>
          <a:lnRef idx="0">
            <a:scrgbClr r="0" g="0" b="0"/>
          </a:lnRef>
          <a:fillRef idx="0">
            <a:scrgbClr r="0" g="0" b="0"/>
          </a:fillRef>
          <a:effectRef idx="0">
            <a:scrgbClr r="0" g="0" b="0"/>
          </a:effectRef>
          <a:fontRef idx="minor"/>
        </p:style>
      </p:sp>
      <p:sp>
        <p:nvSpPr>
          <p:cNvPr id="6" name="CustomShape 2"/>
          <p:cNvSpPr/>
          <p:nvPr/>
        </p:nvSpPr>
        <p:spPr>
          <a:xfrm>
            <a:off x="406440" y="438120"/>
            <a:ext cx="7954200" cy="360"/>
          </a:xfrm>
          <a:custGeom>
            <a:avLst/>
            <a:gdLst/>
            <a:ahLst/>
            <a:cxnLst/>
            <a:rect l="l" t="t" r="r" b="b"/>
            <a:pathLst>
              <a:path w="9363">
                <a:moveTo>
                  <a:pt x="0" y="0"/>
                </a:moveTo>
                <a:lnTo>
                  <a:pt x="9363" y="0"/>
                </a:lnTo>
              </a:path>
            </a:pathLst>
          </a:custGeom>
          <a:noFill/>
          <a:ln w="19440">
            <a:solidFill>
              <a:srgbClr val="000000"/>
            </a:solidFill>
            <a:round/>
          </a:ln>
        </p:spPr>
        <p:style>
          <a:lnRef idx="0">
            <a:scrgbClr r="0" g="0" b="0"/>
          </a:lnRef>
          <a:fillRef idx="0">
            <a:scrgbClr r="0" g="0" b="0"/>
          </a:fillRef>
          <a:effectRef idx="0">
            <a:scrgbClr r="0" g="0" b="0"/>
          </a:effectRef>
          <a:fontRef idx="minor"/>
        </p:style>
      </p:sp>
      <p:sp>
        <p:nvSpPr>
          <p:cNvPr id="7" name="CustomShape 3"/>
          <p:cNvSpPr/>
          <p:nvPr/>
        </p:nvSpPr>
        <p:spPr>
          <a:xfrm>
            <a:off x="4689000" y="438120"/>
            <a:ext cx="392400" cy="360"/>
          </a:xfrm>
          <a:custGeom>
            <a:avLst/>
            <a:gdLst/>
            <a:ahLst/>
            <a:cxnLst/>
            <a:rect l="l" t="t" r="r" b="b"/>
            <a:pathLst>
              <a:path w="462">
                <a:moveTo>
                  <a:pt x="0" y="0"/>
                </a:moveTo>
                <a:lnTo>
                  <a:pt x="462" y="0"/>
                </a:lnTo>
              </a:path>
            </a:pathLst>
          </a:custGeom>
          <a:noFill/>
          <a:ln w="15840">
            <a:solidFill>
              <a:srgbClr val="000000"/>
            </a:solidFill>
            <a:round/>
          </a:ln>
        </p:spPr>
        <p:style>
          <a:lnRef idx="0">
            <a:scrgbClr r="0" g="0" b="0"/>
          </a:lnRef>
          <a:fillRef idx="0">
            <a:scrgbClr r="0" g="0" b="0"/>
          </a:fillRef>
          <a:effectRef idx="0">
            <a:scrgbClr r="0" g="0" b="0"/>
          </a:effectRef>
          <a:fontRef idx="minor"/>
        </p:style>
      </p:sp>
      <p:sp>
        <p:nvSpPr>
          <p:cNvPr id="8" name="CustomShape 4"/>
          <p:cNvSpPr/>
          <p:nvPr/>
        </p:nvSpPr>
        <p:spPr>
          <a:xfrm>
            <a:off x="5084280" y="438120"/>
            <a:ext cx="262080" cy="360"/>
          </a:xfrm>
          <a:custGeom>
            <a:avLst/>
            <a:gdLst/>
            <a:ahLst/>
            <a:cxnLst/>
            <a:rect l="l" t="t" r="r" b="b"/>
            <a:pathLst>
              <a:path w="308">
                <a:moveTo>
                  <a:pt x="0" y="0"/>
                </a:moveTo>
                <a:lnTo>
                  <a:pt x="308" y="0"/>
                </a:lnTo>
              </a:path>
            </a:pathLst>
          </a:custGeom>
          <a:noFill/>
          <a:ln w="15840">
            <a:solidFill>
              <a:srgbClr val="000000"/>
            </a:solidFill>
            <a:round/>
          </a:ln>
        </p:spPr>
        <p:style>
          <a:lnRef idx="0">
            <a:scrgbClr r="0" g="0" b="0"/>
          </a:lnRef>
          <a:fillRef idx="0">
            <a:scrgbClr r="0" g="0" b="0"/>
          </a:fillRef>
          <a:effectRef idx="0">
            <a:scrgbClr r="0" g="0" b="0"/>
          </a:effectRef>
          <a:fontRef idx="minor"/>
        </p:style>
      </p:sp>
      <p:sp>
        <p:nvSpPr>
          <p:cNvPr id="9" name="CustomShape 5"/>
          <p:cNvSpPr/>
          <p:nvPr/>
        </p:nvSpPr>
        <p:spPr>
          <a:xfrm>
            <a:off x="5349240" y="438120"/>
            <a:ext cx="392040" cy="360"/>
          </a:xfrm>
          <a:custGeom>
            <a:avLst/>
            <a:gdLst/>
            <a:ahLst/>
            <a:cxnLst/>
            <a:rect l="l" t="t" r="r" b="b"/>
            <a:pathLst>
              <a:path w="462">
                <a:moveTo>
                  <a:pt x="0" y="0"/>
                </a:moveTo>
                <a:lnTo>
                  <a:pt x="462" y="0"/>
                </a:lnTo>
              </a:path>
            </a:pathLst>
          </a:custGeom>
          <a:noFill/>
          <a:ln w="15840">
            <a:solidFill>
              <a:srgbClr val="000000"/>
            </a:solidFill>
            <a:round/>
          </a:ln>
        </p:spPr>
        <p:style>
          <a:lnRef idx="0">
            <a:scrgbClr r="0" g="0" b="0"/>
          </a:lnRef>
          <a:fillRef idx="0">
            <a:scrgbClr r="0" g="0" b="0"/>
          </a:fillRef>
          <a:effectRef idx="0">
            <a:scrgbClr r="0" g="0" b="0"/>
          </a:effectRef>
          <a:fontRef idx="minor"/>
        </p:style>
      </p:sp>
      <p:sp>
        <p:nvSpPr>
          <p:cNvPr id="10" name="CustomShape 6"/>
          <p:cNvSpPr/>
          <p:nvPr/>
        </p:nvSpPr>
        <p:spPr>
          <a:xfrm>
            <a:off x="419040" y="128880"/>
            <a:ext cx="794160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sr-Latn-CS" sz="1600" b="1" strike="noStrike" spc="-1" dirty="0" smtClean="0">
                <a:solidFill>
                  <a:srgbClr val="000000"/>
                </a:solidFill>
                <a:uFill>
                  <a:solidFill>
                    <a:srgbClr val="FFFFFF"/>
                  </a:solidFill>
                </a:uFill>
                <a:ea typeface="Times New Roman"/>
              </a:rPr>
              <a:t>Prenosivi uređaji za skladištenje podataka</a:t>
            </a:r>
            <a:endParaRPr lang="x-none" sz="1600" b="0" strike="noStrike" spc="-1" dirty="0">
              <a:solidFill>
                <a:srgbClr val="000000"/>
              </a:solidFill>
              <a:uFill>
                <a:solidFill>
                  <a:srgbClr val="FFFFFF"/>
                </a:solidFill>
              </a:uFill>
            </a:endParaRPr>
          </a:p>
        </p:txBody>
      </p:sp>
      <p:sp>
        <p:nvSpPr>
          <p:cNvPr id="12" name="CustomShape 8"/>
          <p:cNvSpPr/>
          <p:nvPr/>
        </p:nvSpPr>
        <p:spPr>
          <a:xfrm>
            <a:off x="0" y="0"/>
            <a:ext cx="12192120" cy="457200"/>
          </a:xfrm>
          <a:prstGeom prst="rect">
            <a:avLst/>
          </a:prstGeom>
          <a:noFill/>
          <a:ln>
            <a:noFill/>
          </a:ln>
        </p:spPr>
        <p:style>
          <a:lnRef idx="0">
            <a:scrgbClr r="0" g="0" b="0"/>
          </a:lnRef>
          <a:fillRef idx="0">
            <a:scrgbClr r="0" g="0" b="0"/>
          </a:fillRef>
          <a:effectRef idx="0">
            <a:scrgbClr r="0" g="0" b="0"/>
          </a:effectRef>
          <a:fontRef idx="minor"/>
        </p:style>
      </p:sp>
      <p:pic>
        <p:nvPicPr>
          <p:cNvPr id="13" name="Picture 72"/>
          <p:cNvPicPr/>
          <p:nvPr/>
        </p:nvPicPr>
        <p:blipFill>
          <a:blip r:embed="rId3"/>
          <a:stretch/>
        </p:blipFill>
        <p:spPr>
          <a:xfrm>
            <a:off x="378360" y="787320"/>
            <a:ext cx="1321200" cy="809640"/>
          </a:xfrm>
          <a:prstGeom prst="rect">
            <a:avLst/>
          </a:prstGeom>
          <a:ln>
            <a:noFill/>
          </a:ln>
        </p:spPr>
      </p:pic>
      <p:sp>
        <p:nvSpPr>
          <p:cNvPr id="14" name="CustomShape 9"/>
          <p:cNvSpPr/>
          <p:nvPr/>
        </p:nvSpPr>
        <p:spPr>
          <a:xfrm>
            <a:off x="389160" y="1866960"/>
            <a:ext cx="12192120" cy="360"/>
          </a:xfrm>
          <a:prstGeom prst="rect">
            <a:avLst/>
          </a:prstGeom>
          <a:noFill/>
          <a:ln>
            <a:noFill/>
          </a:ln>
        </p:spPr>
        <p:style>
          <a:lnRef idx="0">
            <a:scrgbClr r="0" g="0" b="0"/>
          </a:lnRef>
          <a:fillRef idx="0">
            <a:scrgbClr r="0" g="0" b="0"/>
          </a:fillRef>
          <a:effectRef idx="0">
            <a:scrgbClr r="0" g="0" b="0"/>
          </a:effectRef>
          <a:fontRef idx="minor"/>
        </p:style>
      </p:sp>
      <p:pic>
        <p:nvPicPr>
          <p:cNvPr id="15" name="Picture 75"/>
          <p:cNvPicPr/>
          <p:nvPr/>
        </p:nvPicPr>
        <p:blipFill>
          <a:blip r:embed="rId4"/>
          <a:stretch/>
        </p:blipFill>
        <p:spPr>
          <a:xfrm>
            <a:off x="1971360" y="787320"/>
            <a:ext cx="1003680" cy="766800"/>
          </a:xfrm>
          <a:prstGeom prst="rect">
            <a:avLst/>
          </a:prstGeom>
          <a:ln>
            <a:noFill/>
          </a:ln>
        </p:spPr>
      </p:pic>
      <p:pic>
        <p:nvPicPr>
          <p:cNvPr id="16" name="Picture 76"/>
          <p:cNvPicPr/>
          <p:nvPr/>
        </p:nvPicPr>
        <p:blipFill>
          <a:blip r:embed="rId5"/>
          <a:stretch/>
        </p:blipFill>
        <p:spPr>
          <a:xfrm>
            <a:off x="3077640" y="630720"/>
            <a:ext cx="2072160" cy="1236600"/>
          </a:xfrm>
          <a:prstGeom prst="rect">
            <a:avLst/>
          </a:prstGeom>
          <a:ln>
            <a:noFill/>
          </a:ln>
        </p:spPr>
      </p:pic>
      <p:pic>
        <p:nvPicPr>
          <p:cNvPr id="17" name="Picture 77"/>
          <p:cNvPicPr/>
          <p:nvPr/>
        </p:nvPicPr>
        <p:blipFill>
          <a:blip r:embed="rId6"/>
          <a:stretch/>
        </p:blipFill>
        <p:spPr>
          <a:xfrm>
            <a:off x="9520560" y="831960"/>
            <a:ext cx="1085760" cy="950760"/>
          </a:xfrm>
          <a:prstGeom prst="rect">
            <a:avLst/>
          </a:prstGeom>
          <a:ln>
            <a:noFill/>
          </a:ln>
        </p:spPr>
      </p:pic>
      <p:pic>
        <p:nvPicPr>
          <p:cNvPr id="18" name="Picture 78"/>
          <p:cNvPicPr/>
          <p:nvPr/>
        </p:nvPicPr>
        <p:blipFill>
          <a:blip r:embed="rId7"/>
          <a:stretch/>
        </p:blipFill>
        <p:spPr>
          <a:xfrm>
            <a:off x="5030100" y="685800"/>
            <a:ext cx="1422360" cy="1096920"/>
          </a:xfrm>
          <a:prstGeom prst="rect">
            <a:avLst/>
          </a:prstGeom>
          <a:ln>
            <a:noFill/>
          </a:ln>
        </p:spPr>
      </p:pic>
      <p:pic>
        <p:nvPicPr>
          <p:cNvPr id="19" name="Picture 79"/>
          <p:cNvPicPr/>
          <p:nvPr/>
        </p:nvPicPr>
        <p:blipFill>
          <a:blip r:embed="rId8"/>
          <a:stretch/>
        </p:blipFill>
        <p:spPr>
          <a:xfrm>
            <a:off x="323700" y="3298153"/>
            <a:ext cx="1710360" cy="1020960"/>
          </a:xfrm>
          <a:prstGeom prst="rect">
            <a:avLst/>
          </a:prstGeom>
          <a:ln>
            <a:noFill/>
          </a:ln>
        </p:spPr>
      </p:pic>
      <p:pic>
        <p:nvPicPr>
          <p:cNvPr id="20" name="Picture 80"/>
          <p:cNvPicPr/>
          <p:nvPr/>
        </p:nvPicPr>
        <p:blipFill>
          <a:blip r:embed="rId9"/>
          <a:stretch/>
        </p:blipFill>
        <p:spPr>
          <a:xfrm>
            <a:off x="349167" y="1915200"/>
            <a:ext cx="1077840" cy="858960"/>
          </a:xfrm>
          <a:prstGeom prst="rect">
            <a:avLst/>
          </a:prstGeom>
          <a:ln>
            <a:noFill/>
          </a:ln>
        </p:spPr>
      </p:pic>
      <p:pic>
        <p:nvPicPr>
          <p:cNvPr id="21" name="Picture 81"/>
          <p:cNvPicPr/>
          <p:nvPr/>
        </p:nvPicPr>
        <p:blipFill>
          <a:blip r:embed="rId10"/>
          <a:stretch/>
        </p:blipFill>
        <p:spPr>
          <a:xfrm>
            <a:off x="1928880" y="1694880"/>
            <a:ext cx="1757520" cy="1652400"/>
          </a:xfrm>
          <a:prstGeom prst="rect">
            <a:avLst/>
          </a:prstGeom>
          <a:ln>
            <a:noFill/>
          </a:ln>
        </p:spPr>
      </p:pic>
      <p:pic>
        <p:nvPicPr>
          <p:cNvPr id="22" name="Picture 82"/>
          <p:cNvPicPr/>
          <p:nvPr/>
        </p:nvPicPr>
        <p:blipFill>
          <a:blip r:embed="rId11"/>
          <a:stretch/>
        </p:blipFill>
        <p:spPr>
          <a:xfrm>
            <a:off x="5665976" y="1744033"/>
            <a:ext cx="3126960" cy="2575080"/>
          </a:xfrm>
          <a:prstGeom prst="rect">
            <a:avLst/>
          </a:prstGeom>
          <a:ln>
            <a:noFill/>
          </a:ln>
        </p:spPr>
      </p:pic>
      <p:pic>
        <p:nvPicPr>
          <p:cNvPr id="23" name="Picture 83"/>
          <p:cNvPicPr/>
          <p:nvPr/>
        </p:nvPicPr>
        <p:blipFill>
          <a:blip r:embed="rId12"/>
          <a:stretch/>
        </p:blipFill>
        <p:spPr>
          <a:xfrm>
            <a:off x="6373116" y="488880"/>
            <a:ext cx="2662560" cy="1293840"/>
          </a:xfrm>
          <a:prstGeom prst="rect">
            <a:avLst/>
          </a:prstGeom>
          <a:ln>
            <a:noFill/>
          </a:ln>
        </p:spPr>
      </p:pic>
      <p:pic>
        <p:nvPicPr>
          <p:cNvPr id="24" name="Picture 84"/>
          <p:cNvPicPr/>
          <p:nvPr/>
        </p:nvPicPr>
        <p:blipFill>
          <a:blip r:embed="rId13"/>
          <a:stretch/>
        </p:blipFill>
        <p:spPr>
          <a:xfrm>
            <a:off x="3704040" y="2774160"/>
            <a:ext cx="2161620" cy="1735920"/>
          </a:xfrm>
          <a:prstGeom prst="rect">
            <a:avLst/>
          </a:prstGeom>
          <a:ln>
            <a:noFill/>
          </a:ln>
        </p:spPr>
      </p:pic>
      <p:sp>
        <p:nvSpPr>
          <p:cNvPr id="28" name="CustomShape 13"/>
          <p:cNvSpPr/>
          <p:nvPr/>
        </p:nvSpPr>
        <p:spPr>
          <a:xfrm>
            <a:off x="9442440" y="1596960"/>
            <a:ext cx="91980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GB" sz="1800" b="1" strike="noStrike" spc="-1">
                <a:solidFill>
                  <a:srgbClr val="000000"/>
                </a:solidFill>
                <a:uFill>
                  <a:solidFill>
                    <a:srgbClr val="FFFFFF"/>
                  </a:solidFill>
                </a:uFill>
                <a:latin typeface="Calibri"/>
              </a:rPr>
              <a:t>SD Card</a:t>
            </a:r>
            <a:endParaRPr lang="x-none" sz="1800" b="0" strike="noStrike" spc="-1">
              <a:solidFill>
                <a:srgbClr val="000000"/>
              </a:solidFill>
              <a:uFill>
                <a:solidFill>
                  <a:srgbClr val="FFFFFF"/>
                </a:solidFill>
              </a:uFill>
              <a:latin typeface="Arial"/>
            </a:endParaRPr>
          </a:p>
        </p:txBody>
      </p:sp>
      <p:sp>
        <p:nvSpPr>
          <p:cNvPr id="30" name="CustomShape 15"/>
          <p:cNvSpPr/>
          <p:nvPr/>
        </p:nvSpPr>
        <p:spPr>
          <a:xfrm>
            <a:off x="179640" y="6135840"/>
            <a:ext cx="179172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1800" b="1" strike="noStrike" spc="-1">
                <a:solidFill>
                  <a:srgbClr val="000000"/>
                </a:solidFill>
                <a:uFill>
                  <a:solidFill>
                    <a:srgbClr val="FFFFFF"/>
                  </a:solidFill>
                </a:uFill>
                <a:latin typeface="Calibri"/>
              </a:rPr>
              <a:t>Магнетна трака </a:t>
            </a:r>
            <a:endParaRPr lang="x-none" sz="1800" b="0" strike="noStrike" spc="-1">
              <a:solidFill>
                <a:srgbClr val="000000"/>
              </a:solidFill>
              <a:uFill>
                <a:solidFill>
                  <a:srgbClr val="FFFFFF"/>
                </a:solidFill>
              </a:uFill>
              <a:latin typeface="Arial"/>
            </a:endParaRPr>
          </a:p>
        </p:txBody>
      </p:sp>
      <p:sp>
        <p:nvSpPr>
          <p:cNvPr id="31" name="CustomShape 16"/>
          <p:cNvSpPr/>
          <p:nvPr/>
        </p:nvSpPr>
        <p:spPr>
          <a:xfrm>
            <a:off x="3077640" y="6303960"/>
            <a:ext cx="150948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1800" b="1" strike="noStrike" spc="-1">
                <a:solidFill>
                  <a:srgbClr val="000000"/>
                </a:solidFill>
                <a:uFill>
                  <a:solidFill>
                    <a:srgbClr val="FFFFFF"/>
                  </a:solidFill>
                </a:uFill>
                <a:latin typeface="Calibri"/>
              </a:rPr>
              <a:t>Мемори стик</a:t>
            </a:r>
            <a:endParaRPr lang="x-none" sz="1800" b="0" strike="noStrike" spc="-1">
              <a:solidFill>
                <a:srgbClr val="000000"/>
              </a:solidFill>
              <a:uFill>
                <a:solidFill>
                  <a:srgbClr val="FFFFFF"/>
                </a:solidFill>
              </a:uFill>
              <a:latin typeface="Arial"/>
            </a:endParaRPr>
          </a:p>
        </p:txBody>
      </p:sp>
      <p:sp>
        <p:nvSpPr>
          <p:cNvPr id="32" name="CustomShape 17"/>
          <p:cNvSpPr/>
          <p:nvPr/>
        </p:nvSpPr>
        <p:spPr>
          <a:xfrm>
            <a:off x="5820840" y="5892840"/>
            <a:ext cx="268776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GB" sz="1800" b="1" strike="noStrike" spc="-1">
                <a:solidFill>
                  <a:srgbClr val="000000"/>
                </a:solidFill>
                <a:uFill>
                  <a:solidFill>
                    <a:srgbClr val="FFFFFF"/>
                  </a:solidFill>
                </a:uFill>
                <a:latin typeface="Calibri"/>
              </a:rPr>
              <a:t>Network Attached Storage</a:t>
            </a:r>
            <a:endParaRPr lang="x-none" sz="1800" b="0" strike="noStrike" spc="-1">
              <a:solidFill>
                <a:srgbClr val="000000"/>
              </a:solidFill>
              <a:uFill>
                <a:solidFill>
                  <a:srgbClr val="FFFFFF"/>
                </a:solidFill>
              </a:uFill>
              <a:latin typeface="Arial"/>
            </a:endParaRPr>
          </a:p>
        </p:txBody>
      </p:sp>
      <p:sp>
        <p:nvSpPr>
          <p:cNvPr id="33" name="CustomShape 18"/>
          <p:cNvSpPr/>
          <p:nvPr/>
        </p:nvSpPr>
        <p:spPr>
          <a:xfrm>
            <a:off x="9546120" y="5670720"/>
            <a:ext cx="152496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GB" sz="1800" b="1" strike="noStrike" spc="-1">
                <a:solidFill>
                  <a:srgbClr val="000000"/>
                </a:solidFill>
                <a:uFill>
                  <a:solidFill>
                    <a:srgbClr val="FFFFFF"/>
                  </a:solidFill>
                </a:uFill>
                <a:latin typeface="Calibri"/>
              </a:rPr>
              <a:t>Micro SD Card</a:t>
            </a:r>
            <a:endParaRPr lang="x-non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xmlns="" val="30611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fill="hold" nodeType="afterEffect">
                                  <p:stCondLst>
                                    <p:cond delay="10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000"/>
                            </p:stCondLst>
                            <p:childTnLst>
                              <p:par>
                                <p:cTn id="11" presetID="1" presetClass="entr" fill="hold" nodeType="afterEffect">
                                  <p:stCondLst>
                                    <p:cond delay="10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fill="hold" nodeType="withEffect">
                                  <p:stCondLst>
                                    <p:cond delay="100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2000"/>
                            </p:stCondLst>
                            <p:childTnLst>
                              <p:par>
                                <p:cTn id="16" presetID="1" presetClass="entr" fill="hold" nodeType="afterEffect">
                                  <p:stCondLst>
                                    <p:cond delay="100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3000"/>
                            </p:stCondLst>
                            <p:childTnLst>
                              <p:par>
                                <p:cTn id="19" presetID="1" presetClass="entr" fill="hold" nodeType="afterEffect">
                                  <p:stCondLst>
                                    <p:cond delay="100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4000"/>
                            </p:stCondLst>
                            <p:childTnLst>
                              <p:par>
                                <p:cTn id="22" presetID="1" presetClass="entr" fill="hold" nodeType="afterEffect">
                                  <p:stCondLst>
                                    <p:cond delay="100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5000"/>
                            </p:stCondLst>
                            <p:childTnLst>
                              <p:par>
                                <p:cTn id="25" presetID="1" presetClass="entr" fill="hold" nodeType="afterEffect">
                                  <p:stCondLst>
                                    <p:cond delay="100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fill="hold" nodeType="withEffect">
                                  <p:stCondLst>
                                    <p:cond delay="1000"/>
                                  </p:stCondLst>
                                  <p:childTnLst>
                                    <p:set>
                                      <p:cBhvr>
                                        <p:cTn id="28" dur="1" fill="hold">
                                          <p:stCondLst>
                                            <p:cond delay="0"/>
                                          </p:stCondLst>
                                        </p:cTn>
                                        <p:tgtEl>
                                          <p:spTgt spid="33"/>
                                        </p:tgtEl>
                                        <p:attrNameLst>
                                          <p:attrName>style.visibility</p:attrName>
                                        </p:attrNameLst>
                                      </p:cBhvr>
                                      <p:to>
                                        <p:strVal val="visible"/>
                                      </p:to>
                                    </p:set>
                                  </p:childTnLst>
                                </p:cTn>
                              </p:par>
                            </p:childTnLst>
                          </p:cTn>
                        </p:par>
                        <p:par>
                          <p:cTn id="29" fill="hold">
                            <p:stCondLst>
                              <p:cond delay="6000"/>
                            </p:stCondLst>
                            <p:childTnLst>
                              <p:par>
                                <p:cTn id="30" presetID="1" presetClass="entr" fill="hold" nodeType="afterEffect">
                                  <p:stCondLst>
                                    <p:cond delay="100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fill="hold" nodeType="withEffect">
                                  <p:stCondLst>
                                    <p:cond delay="100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7000"/>
                            </p:stCondLst>
                            <p:childTnLst>
                              <p:par>
                                <p:cTn id="35" presetID="1" presetClass="entr" fill="hold" nodeType="afterEffect">
                                  <p:stCondLst>
                                    <p:cond delay="100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8000"/>
                            </p:stCondLst>
                            <p:childTnLst>
                              <p:par>
                                <p:cTn id="38" presetID="1" presetClass="entr" fill="hold" nodeType="afterEffect">
                                  <p:stCondLst>
                                    <p:cond delay="1000"/>
                                  </p:stCondLst>
                                  <p:childTnLst>
                                    <p:set>
                                      <p:cBhvr>
                                        <p:cTn id="39" dur="1" fill="hold">
                                          <p:stCondLst>
                                            <p:cond delay="0"/>
                                          </p:stCondLst>
                                        </p:cTn>
                                        <p:tgtEl>
                                          <p:spTgt spid="17"/>
                                        </p:tgtEl>
                                        <p:attrNameLst>
                                          <p:attrName>style.visibility</p:attrName>
                                        </p:attrNameLst>
                                      </p:cBhvr>
                                      <p:to>
                                        <p:strVal val="visible"/>
                                      </p:to>
                                    </p:set>
                                  </p:childTnLst>
                                </p:cTn>
                              </p:par>
                              <p:par>
                                <p:cTn id="40" presetID="1" presetClass="entr" fill="hold" nodeType="withEffect">
                                  <p:stCondLst>
                                    <p:cond delay="1000"/>
                                  </p:stCondLst>
                                  <p:childTnLst>
                                    <p:set>
                                      <p:cBhvr>
                                        <p:cTn id="41" dur="1" fill="hold">
                                          <p:stCondLst>
                                            <p:cond delay="0"/>
                                          </p:stCondLst>
                                        </p:cTn>
                                        <p:tgtEl>
                                          <p:spTgt spid="28"/>
                                        </p:tgtEl>
                                        <p:attrNameLst>
                                          <p:attrName>style.visibility</p:attrName>
                                        </p:attrNameLst>
                                      </p:cBhvr>
                                      <p:to>
                                        <p:strVal val="visible"/>
                                      </p:to>
                                    </p:set>
                                  </p:childTnLst>
                                </p:cTn>
                              </p:par>
                            </p:childTnLst>
                          </p:cTn>
                        </p:par>
                        <p:par>
                          <p:cTn id="42" fill="hold">
                            <p:stCondLst>
                              <p:cond delay="9000"/>
                            </p:stCondLst>
                            <p:childTnLst>
                              <p:par>
                                <p:cTn id="43" presetID="1" presetClass="entr" fill="hold" nodeType="afterEffect">
                                  <p:stCondLst>
                                    <p:cond delay="100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fill="hold" nodeType="withEffect">
                                  <p:stCondLst>
                                    <p:cond delay="100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53" y="205979"/>
            <a:ext cx="8849527" cy="857250"/>
          </a:xfrm>
        </p:spPr>
        <p:txBody>
          <a:bodyPr>
            <a:noAutofit/>
          </a:bodyPr>
          <a:lstStyle/>
          <a:p>
            <a:r>
              <a:rPr lang="en-US" sz="3200" b="1" dirty="0"/>
              <a:t>PRIKUPLJANJE, OBRADA I AKVIZICIJA EL. DOKAZA</a:t>
            </a:r>
            <a:endParaRPr lang="en-US" sz="3200" dirty="0"/>
          </a:p>
        </p:txBody>
      </p:sp>
      <p:sp>
        <p:nvSpPr>
          <p:cNvPr id="5" name="CustomShape 1"/>
          <p:cNvSpPr/>
          <p:nvPr/>
        </p:nvSpPr>
        <p:spPr>
          <a:xfrm>
            <a:off x="292110" y="908849"/>
            <a:ext cx="8305560" cy="37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6" name="CustomShape 2"/>
          <p:cNvSpPr/>
          <p:nvPr/>
        </p:nvSpPr>
        <p:spPr>
          <a:xfrm>
            <a:off x="-12810" y="1613729"/>
            <a:ext cx="8915400" cy="779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hr-HR" sz="1600" b="1" strike="noStrike" spc="-1">
                <a:solidFill>
                  <a:srgbClr val="000000"/>
                </a:solidFill>
                <a:uFill>
                  <a:solidFill>
                    <a:srgbClr val="FFFFFF"/>
                  </a:solidFill>
                </a:uFill>
                <a:latin typeface="Verdana"/>
              </a:rPr>
              <a:t> </a:t>
            </a:r>
            <a:endParaRPr lang="x-none" sz="1600" b="0" strike="noStrike" spc="-1">
              <a:solidFill>
                <a:srgbClr val="000000"/>
              </a:solidFill>
              <a:uFill>
                <a:solidFill>
                  <a:srgbClr val="FFFFFF"/>
                </a:solidFill>
              </a:uFill>
              <a:latin typeface="Calibri"/>
            </a:endParaRPr>
          </a:p>
          <a:p>
            <a:pPr>
              <a:lnSpc>
                <a:spcPct val="100000"/>
              </a:lnSpc>
            </a:pPr>
            <a:r>
              <a:rPr lang="hr-HR" sz="1600" b="1" strike="noStrike" spc="-1">
                <a:solidFill>
                  <a:srgbClr val="000000"/>
                </a:solidFill>
                <a:uFill>
                  <a:solidFill>
                    <a:srgbClr val="FFFFFF"/>
                  </a:solidFill>
                </a:uFill>
                <a:latin typeface="Verdana"/>
              </a:rPr>
              <a:t>          </a:t>
            </a:r>
            <a:endParaRPr lang="x-none" sz="1600" b="0" strike="noStrike" spc="-1">
              <a:solidFill>
                <a:srgbClr val="000000"/>
              </a:solidFill>
              <a:uFill>
                <a:solidFill>
                  <a:srgbClr val="FFFFFF"/>
                </a:solidFill>
              </a:uFill>
              <a:latin typeface="Calibri"/>
            </a:endParaRPr>
          </a:p>
        </p:txBody>
      </p:sp>
      <p:sp>
        <p:nvSpPr>
          <p:cNvPr id="7" name="CustomShape 3"/>
          <p:cNvSpPr/>
          <p:nvPr/>
        </p:nvSpPr>
        <p:spPr>
          <a:xfrm>
            <a:off x="253950" y="1093169"/>
            <a:ext cx="8610480" cy="461880"/>
          </a:xfrm>
          <a:prstGeom prst="rect">
            <a:avLst/>
          </a:prstGeom>
          <a:noFill/>
          <a:ln>
            <a:noFill/>
          </a:ln>
        </p:spPr>
        <p:style>
          <a:lnRef idx="0">
            <a:scrgbClr r="0" g="0" b="0"/>
          </a:lnRef>
          <a:fillRef idx="0">
            <a:scrgbClr r="0" g="0" b="0"/>
          </a:fillRef>
          <a:effectRef idx="0">
            <a:scrgbClr r="0" g="0" b="0"/>
          </a:effectRef>
          <a:fontRef idx="minor"/>
        </p:style>
      </p:sp>
      <p:sp>
        <p:nvSpPr>
          <p:cNvPr id="8" name="CustomShape 4"/>
          <p:cNvSpPr/>
          <p:nvPr/>
        </p:nvSpPr>
        <p:spPr>
          <a:xfrm>
            <a:off x="-6330" y="1101089"/>
            <a:ext cx="4647960" cy="5232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hr-HR" sz="1600" b="1" strike="noStrike" spc="-1" dirty="0">
                <a:solidFill>
                  <a:srgbClr val="000000"/>
                </a:solidFill>
                <a:uFill>
                  <a:solidFill>
                    <a:srgbClr val="FFFFFF"/>
                  </a:solidFill>
                </a:uFill>
                <a:latin typeface="Verdana"/>
                <a:ea typeface="MS PGothic"/>
              </a:rPr>
              <a:t> </a:t>
            </a:r>
            <a:endParaRPr lang="x-none" sz="1600" b="0" strike="noStrike" spc="-1" dirty="0">
              <a:solidFill>
                <a:srgbClr val="000000"/>
              </a:solidFill>
              <a:uFill>
                <a:solidFill>
                  <a:srgbClr val="FFFFFF"/>
                </a:solidFill>
              </a:uFill>
            </a:endParaRPr>
          </a:p>
          <a:p>
            <a:pPr>
              <a:lnSpc>
                <a:spcPct val="100000"/>
              </a:lnSpc>
            </a:pPr>
            <a:r>
              <a:rPr lang="hr-HR" sz="1600" b="1" u="sng" strike="noStrike" spc="-1" dirty="0" smtClean="0">
                <a:solidFill>
                  <a:srgbClr val="000000"/>
                </a:solidFill>
                <a:uFill>
                  <a:solidFill>
                    <a:srgbClr val="FFFFFF"/>
                  </a:solidFill>
                </a:uFill>
                <a:ea typeface="MS PGothic"/>
              </a:rPr>
              <a:t>	  Statičke </a:t>
            </a:r>
            <a:r>
              <a:rPr lang="hr-HR" sz="1600" b="1" u="sng" strike="noStrike" spc="-1" dirty="0">
                <a:solidFill>
                  <a:srgbClr val="000000"/>
                </a:solidFill>
                <a:uFill>
                  <a:solidFill>
                    <a:srgbClr val="FFFFFF"/>
                  </a:solidFill>
                </a:uFill>
                <a:ea typeface="MS PGothic"/>
              </a:rPr>
              <a:t>datoteke/ podaci</a:t>
            </a:r>
            <a:endParaRPr lang="x-none" sz="1600" b="0" strike="noStrike" spc="-1" dirty="0">
              <a:solidFill>
                <a:srgbClr val="000000"/>
              </a:solidFill>
              <a:uFill>
                <a:solidFill>
                  <a:srgbClr val="FFFFFF"/>
                </a:solidFill>
              </a:uFill>
            </a:endParaRPr>
          </a:p>
          <a:p>
            <a:pPr>
              <a:lnSpc>
                <a:spcPct val="100000"/>
              </a:lnSpc>
            </a:pPr>
            <a:r>
              <a:rPr lang="hr-HR" sz="1600" b="1" strike="noStrike" spc="-1" dirty="0">
                <a:solidFill>
                  <a:srgbClr val="000000"/>
                </a:solidFill>
                <a:uFill>
                  <a:solidFill>
                    <a:srgbClr val="FFFFFF"/>
                  </a:solidFill>
                </a:uFill>
                <a:ea typeface="MS PGothic"/>
              </a:rPr>
              <a:t> </a:t>
            </a:r>
            <a:endParaRPr lang="x-none" sz="1600" b="0" strike="noStrike"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MS PGothic"/>
              </a:rPr>
              <a:t>Adresari</a:t>
            </a:r>
            <a:endParaRPr lang="x-none" sz="1600" b="0" strike="noStrike"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MS PGothic"/>
              </a:rPr>
              <a:t>Elektronska pošta</a:t>
            </a:r>
            <a:endParaRPr lang="x-none" sz="1600" b="0" strike="noStrike"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MS PGothic"/>
              </a:rPr>
              <a:t>Multimedijske datoteke</a:t>
            </a:r>
            <a:endParaRPr lang="x-none" sz="1600" b="0" strike="noStrike"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MS PGothic"/>
              </a:rPr>
              <a:t>Kalendar</a:t>
            </a:r>
            <a:endParaRPr lang="x-none" sz="1600" b="0" strike="noStrike"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MS PGothic"/>
              </a:rPr>
              <a:t>Baze podataka</a:t>
            </a:r>
            <a:endParaRPr lang="x-none" sz="1600" b="0" strike="noStrike"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MS PGothic"/>
              </a:rPr>
              <a:t>Tabelarne datoteke</a:t>
            </a:r>
            <a:endParaRPr lang="x-none" sz="1600" b="0" strike="noStrike"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MS PGothic"/>
              </a:rPr>
              <a:t>Dokumenti</a:t>
            </a:r>
            <a:endParaRPr lang="x-none" sz="1600" b="0" strike="noStrike"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MS PGothic"/>
              </a:rPr>
              <a:t>Komprimovane datoteke</a:t>
            </a:r>
            <a:endParaRPr lang="x-none" sz="1600" b="0" strike="noStrike"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MS PGothic"/>
              </a:rPr>
              <a:t>“Misnamed” datoteke</a:t>
            </a:r>
            <a:endParaRPr lang="x-none" sz="1600" b="0" strike="noStrike"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MS PGothic"/>
              </a:rPr>
              <a:t>Steganografija</a:t>
            </a:r>
            <a:endParaRPr lang="x-none" sz="1600" b="0" strike="noStrike" spc="-1" dirty="0">
              <a:solidFill>
                <a:srgbClr val="000000"/>
              </a:solidFill>
              <a:uFill>
                <a:solidFill>
                  <a:srgbClr val="FFFFFF"/>
                </a:solidFill>
              </a:uFill>
            </a:endParaRPr>
          </a:p>
          <a:p>
            <a:pPr marL="758520" lvl="1" indent="-188640">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MS PGothic"/>
              </a:rPr>
              <a:t>Šifrovane datoteke</a:t>
            </a:r>
            <a:endParaRPr lang="x-none" sz="1600" b="0" strike="noStrike" spc="-1" dirty="0">
              <a:solidFill>
                <a:srgbClr val="000000"/>
              </a:solidFill>
              <a:uFill>
                <a:solidFill>
                  <a:srgbClr val="FFFFFF"/>
                </a:solidFill>
              </a:uFill>
            </a:endParaRPr>
          </a:p>
          <a:p>
            <a:pPr>
              <a:lnSpc>
                <a:spcPct val="100000"/>
              </a:lnSpc>
            </a:pPr>
            <a:r>
              <a:rPr lang="hr-HR" sz="1600" b="1" strike="noStrike" spc="-1" dirty="0">
                <a:solidFill>
                  <a:srgbClr val="000000"/>
                </a:solidFill>
                <a:uFill>
                  <a:solidFill>
                    <a:srgbClr val="FFFFFF"/>
                  </a:solidFill>
                </a:uFill>
                <a:latin typeface="Verdana"/>
                <a:ea typeface="MS PGothic"/>
              </a:rPr>
              <a:t> </a:t>
            </a:r>
            <a:endParaRPr lang="x-none" sz="1600" b="0" strike="noStrike" spc="-1" dirty="0">
              <a:solidFill>
                <a:srgbClr val="000000"/>
              </a:solidFill>
              <a:uFill>
                <a:solidFill>
                  <a:srgbClr val="FFFFFF"/>
                </a:solidFill>
              </a:uFill>
              <a:latin typeface="Calibri"/>
            </a:endParaRPr>
          </a:p>
          <a:p>
            <a:pPr>
              <a:lnSpc>
                <a:spcPct val="100000"/>
              </a:lnSpc>
            </a:pPr>
            <a:r>
              <a:rPr lang="hr-HR" sz="1600" b="1" strike="noStrike" spc="-1" dirty="0">
                <a:solidFill>
                  <a:srgbClr val="000000"/>
                </a:solidFill>
                <a:uFill>
                  <a:solidFill>
                    <a:srgbClr val="FFFFFF"/>
                  </a:solidFill>
                </a:uFill>
                <a:latin typeface="Verdana"/>
                <a:ea typeface="MS PGothic"/>
              </a:rPr>
              <a:t> </a:t>
            </a:r>
            <a:endParaRPr lang="x-none" sz="1600" b="0" strike="noStrike" spc="-1" dirty="0">
              <a:solidFill>
                <a:srgbClr val="000000"/>
              </a:solidFill>
              <a:uFill>
                <a:solidFill>
                  <a:srgbClr val="FFFFFF"/>
                </a:solidFill>
              </a:uFill>
              <a:latin typeface="Calibri"/>
            </a:endParaRPr>
          </a:p>
        </p:txBody>
      </p:sp>
      <p:sp>
        <p:nvSpPr>
          <p:cNvPr id="9" name="CustomShape 5"/>
          <p:cNvSpPr/>
          <p:nvPr/>
        </p:nvSpPr>
        <p:spPr>
          <a:xfrm>
            <a:off x="4445070" y="1567649"/>
            <a:ext cx="4572000" cy="4805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hr-HR" sz="1600" b="1" strike="noStrike" spc="-1" dirty="0">
                <a:solidFill>
                  <a:srgbClr val="000000"/>
                </a:solidFill>
                <a:uFill>
                  <a:solidFill>
                    <a:srgbClr val="FFFFFF"/>
                  </a:solidFill>
                </a:uFill>
                <a:latin typeface="Verdana"/>
              </a:rPr>
              <a:t> </a:t>
            </a:r>
            <a:endParaRPr lang="x-none" sz="1600" b="0" strike="noStrike" spc="-1" dirty="0">
              <a:solidFill>
                <a:srgbClr val="000000"/>
              </a:solidFill>
              <a:uFill>
                <a:solidFill>
                  <a:srgbClr val="FFFFFF"/>
                </a:solidFill>
              </a:uFill>
              <a:latin typeface="Calibri"/>
            </a:endParaRPr>
          </a:p>
          <a:p>
            <a:pPr>
              <a:lnSpc>
                <a:spcPct val="100000"/>
              </a:lnSpc>
            </a:pPr>
            <a:r>
              <a:rPr lang="hr-HR" sz="1600" b="1" strike="noStrike" spc="-1" dirty="0">
                <a:solidFill>
                  <a:srgbClr val="000000"/>
                </a:solidFill>
                <a:uFill>
                  <a:solidFill>
                    <a:srgbClr val="FFFFFF"/>
                  </a:solidFill>
                </a:uFill>
                <a:latin typeface="Verdana"/>
              </a:rPr>
              <a:t> </a:t>
            </a:r>
            <a:endParaRPr lang="x-none" sz="1600" b="0" strike="noStrike" spc="-1" dirty="0">
              <a:solidFill>
                <a:srgbClr val="000000"/>
              </a:solidFill>
              <a:uFill>
                <a:solidFill>
                  <a:srgbClr val="FFFFFF"/>
                </a:solidFill>
              </a:uFill>
              <a:latin typeface="Calibri"/>
            </a:endParaRPr>
          </a:p>
          <a:p>
            <a:pPr>
              <a:lnSpc>
                <a:spcPct val="100000"/>
              </a:lnSpc>
            </a:pPr>
            <a:r>
              <a:rPr lang="hr-HR" sz="1600" b="1" strike="noStrike" spc="-1" dirty="0">
                <a:solidFill>
                  <a:srgbClr val="000000"/>
                </a:solidFill>
                <a:uFill>
                  <a:solidFill>
                    <a:srgbClr val="FFFFFF"/>
                  </a:solidFill>
                </a:uFill>
              </a:rPr>
              <a:t> </a:t>
            </a:r>
            <a:endParaRPr lang="x-none" sz="1600" b="0" strike="noStrike" spc="-1" dirty="0">
              <a:solidFill>
                <a:srgbClr val="000000"/>
              </a:solidFill>
              <a:uFill>
                <a:solidFill>
                  <a:srgbClr val="FFFFFF"/>
                </a:solidFill>
              </a:uFill>
            </a:endParaRPr>
          </a:p>
          <a:p>
            <a:pPr>
              <a:lnSpc>
                <a:spcPct val="100000"/>
              </a:lnSpc>
            </a:pPr>
            <a:r>
              <a:rPr lang="hr-HR" sz="1600" b="1" u="sng" strike="noStrike" spc="-1" dirty="0">
                <a:solidFill>
                  <a:srgbClr val="000000"/>
                </a:solidFill>
                <a:uFill>
                  <a:solidFill>
                    <a:srgbClr val="FFFFFF"/>
                  </a:solidFill>
                </a:uFill>
              </a:rPr>
              <a:t>Dinamičke datoteke / podaci:</a:t>
            </a:r>
            <a:endParaRPr lang="x-none" sz="1600" b="0" strike="noStrike" spc="-1" dirty="0">
              <a:solidFill>
                <a:srgbClr val="000000"/>
              </a:solidFill>
              <a:uFill>
                <a:solidFill>
                  <a:srgbClr val="FFFFFF"/>
                </a:solidFill>
              </a:uFill>
            </a:endParaRPr>
          </a:p>
          <a:p>
            <a:pPr>
              <a:lnSpc>
                <a:spcPct val="100000"/>
              </a:lnSpc>
            </a:pPr>
            <a:r>
              <a:rPr lang="hr-HR" sz="1600" b="1" strike="noStrike" spc="-1" dirty="0">
                <a:solidFill>
                  <a:srgbClr val="000000"/>
                </a:solidFill>
                <a:uFill>
                  <a:solidFill>
                    <a:srgbClr val="FFFFFF"/>
                  </a:solidFill>
                </a:uFill>
              </a:rPr>
              <a:t> </a:t>
            </a:r>
            <a:endParaRPr lang="x-none" sz="1600" b="0" strike="noStrike" spc="-1" dirty="0">
              <a:solidFill>
                <a:srgbClr val="000000"/>
              </a:solidFill>
              <a:uFill>
                <a:solidFill>
                  <a:srgbClr val="FFFFFF"/>
                </a:solidFill>
              </a:uFill>
            </a:endParaRPr>
          </a:p>
          <a:p>
            <a:pPr marL="457200" lvl="1">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Arial"/>
              </a:rPr>
              <a:t>Log datoteke</a:t>
            </a:r>
            <a:endParaRPr lang="x-none" sz="1600" b="0" strike="noStrike" spc="-1" dirty="0">
              <a:solidFill>
                <a:srgbClr val="000000"/>
              </a:solidFill>
              <a:uFill>
                <a:solidFill>
                  <a:srgbClr val="FFFFFF"/>
                </a:solidFill>
              </a:uFill>
            </a:endParaRPr>
          </a:p>
          <a:p>
            <a:pPr marL="457200" lvl="1">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Arial"/>
              </a:rPr>
              <a:t>Printer spooler</a:t>
            </a:r>
            <a:endParaRPr lang="x-none" sz="1600" b="0" strike="noStrike" spc="-1" dirty="0">
              <a:solidFill>
                <a:srgbClr val="000000"/>
              </a:solidFill>
              <a:uFill>
                <a:solidFill>
                  <a:srgbClr val="FFFFFF"/>
                </a:solidFill>
              </a:uFill>
            </a:endParaRPr>
          </a:p>
          <a:p>
            <a:pPr marL="457200" lvl="1">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Arial"/>
              </a:rPr>
              <a:t>Cookies</a:t>
            </a:r>
            <a:endParaRPr lang="x-none" sz="1600" b="0" strike="noStrike" spc="-1" dirty="0">
              <a:solidFill>
                <a:srgbClr val="000000"/>
              </a:solidFill>
              <a:uFill>
                <a:solidFill>
                  <a:srgbClr val="FFFFFF"/>
                </a:solidFill>
              </a:uFill>
            </a:endParaRPr>
          </a:p>
          <a:p>
            <a:pPr marL="457200" lvl="1">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Arial"/>
              </a:rPr>
              <a:t>Swap datoteke (virtual memory)</a:t>
            </a:r>
            <a:endParaRPr lang="x-none" sz="1600" b="0" strike="noStrike" spc="-1" dirty="0">
              <a:solidFill>
                <a:srgbClr val="000000"/>
              </a:solidFill>
              <a:uFill>
                <a:solidFill>
                  <a:srgbClr val="FFFFFF"/>
                </a:solidFill>
              </a:uFill>
            </a:endParaRPr>
          </a:p>
          <a:p>
            <a:pPr marL="457200" lvl="1">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Arial"/>
              </a:rPr>
              <a:t>History files</a:t>
            </a:r>
            <a:endParaRPr lang="x-none" sz="1600" b="0" strike="noStrike" spc="-1" dirty="0">
              <a:solidFill>
                <a:srgbClr val="000000"/>
              </a:solidFill>
              <a:uFill>
                <a:solidFill>
                  <a:srgbClr val="FFFFFF"/>
                </a:solidFill>
              </a:uFill>
            </a:endParaRPr>
          </a:p>
          <a:p>
            <a:pPr marL="457200" lvl="1">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Arial"/>
              </a:rPr>
              <a:t>Temporary files</a:t>
            </a:r>
            <a:endParaRPr lang="x-none" sz="1600" b="0" strike="noStrike" spc="-1" dirty="0">
              <a:solidFill>
                <a:srgbClr val="000000"/>
              </a:solidFill>
              <a:uFill>
                <a:solidFill>
                  <a:srgbClr val="FFFFFF"/>
                </a:solidFill>
              </a:uFill>
            </a:endParaRPr>
          </a:p>
          <a:p>
            <a:pPr marL="457200" lvl="1">
              <a:lnSpc>
                <a:spcPct val="100000"/>
              </a:lnSpc>
              <a:buClr>
                <a:srgbClr val="333333"/>
              </a:buClr>
              <a:buSzPct val="60000"/>
              <a:buFont typeface="Verdana"/>
              <a:buChar char="•"/>
            </a:pPr>
            <a:r>
              <a:rPr lang="hr-HR" sz="1600" b="1" strike="noStrike" spc="-1" dirty="0">
                <a:solidFill>
                  <a:srgbClr val="000000"/>
                </a:solidFill>
                <a:uFill>
                  <a:solidFill>
                    <a:srgbClr val="FFFFFF"/>
                  </a:solidFill>
                </a:uFill>
                <a:ea typeface="Arial"/>
              </a:rPr>
              <a:t>Sakrivene datoteke</a:t>
            </a:r>
            <a:endParaRPr lang="x-none" sz="1600" b="0" strike="noStrike" spc="-1" dirty="0">
              <a:solidFill>
                <a:srgbClr val="000000"/>
              </a:solidFill>
              <a:uFill>
                <a:solidFill>
                  <a:srgbClr val="FFFFFF"/>
                </a:solidFill>
              </a:uFill>
            </a:endParaRPr>
          </a:p>
        </p:txBody>
      </p:sp>
      <p:sp>
        <p:nvSpPr>
          <p:cNvPr id="10" name="CustomShape 6"/>
          <p:cNvSpPr/>
          <p:nvPr/>
        </p:nvSpPr>
        <p:spPr>
          <a:xfrm>
            <a:off x="564990" y="921809"/>
            <a:ext cx="815328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x-none" sz="1600" b="1" strike="noStrike" spc="-1" dirty="0">
                <a:solidFill>
                  <a:srgbClr val="000000"/>
                </a:solidFill>
                <a:uFill>
                  <a:solidFill>
                    <a:srgbClr val="FFFFFF"/>
                  </a:solidFill>
                </a:uFill>
              </a:rPr>
              <a:t>Šta se sve može naći na HD? </a:t>
            </a:r>
            <a:endParaRPr lang="x-none" sz="1600" b="0" strike="noStrike" spc="-1" dirty="0">
              <a:solidFill>
                <a:srgbClr val="000000"/>
              </a:solidFill>
              <a:uFill>
                <a:solidFill>
                  <a:srgbClr val="FFFFFF"/>
                </a:solidFill>
              </a:uFill>
            </a:endParaRPr>
          </a:p>
        </p:txBody>
      </p:sp>
      <p:pic>
        <p:nvPicPr>
          <p:cNvPr id="11" name="Picture 2"/>
          <p:cNvPicPr/>
          <p:nvPr/>
        </p:nvPicPr>
        <p:blipFill>
          <a:blip r:embed="rId3"/>
          <a:stretch/>
        </p:blipFill>
        <p:spPr>
          <a:xfrm>
            <a:off x="5236597" y="901327"/>
            <a:ext cx="2133360" cy="1427400"/>
          </a:xfrm>
          <a:prstGeom prst="rect">
            <a:avLst/>
          </a:prstGeom>
          <a:ln>
            <a:noFill/>
          </a:ln>
        </p:spPr>
      </p:pic>
    </p:spTree>
    <p:extLst>
      <p:ext uri="{BB962C8B-B14F-4D97-AF65-F5344CB8AC3E}">
        <p14:creationId xmlns:p14="http://schemas.microsoft.com/office/powerpoint/2010/main" xmlns="" val="1173726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 y="0"/>
            <a:ext cx="5867925" cy="971550"/>
          </a:xfrm>
        </p:spPr>
        <p:txBody>
          <a:bodyPr>
            <a:normAutofit fontScale="90000"/>
          </a:bodyPr>
          <a:lstStyle/>
          <a:p>
            <a:pPr eaLnBrk="1" hangingPunct="1">
              <a:defRPr/>
            </a:pPr>
            <a:r>
              <a:rPr lang="hr-HR" sz="3600" b="1" dirty="0" smtClean="0">
                <a:effectLst>
                  <a:outerShdw blurRad="38100" dist="38100" dir="2700000" algn="tl">
                    <a:srgbClr val="C0C0C0"/>
                  </a:outerShdw>
                </a:effectLst>
                <a:latin typeface="+mn-lt"/>
              </a:rPr>
              <a:t>Šta se nalazi u RAM memoriji?</a:t>
            </a:r>
          </a:p>
        </p:txBody>
      </p:sp>
      <p:sp>
        <p:nvSpPr>
          <p:cNvPr id="38916" name="Rectangle 6"/>
          <p:cNvSpPr>
            <a:spLocks noChangeArrowheads="1"/>
          </p:cNvSpPr>
          <p:nvPr/>
        </p:nvSpPr>
        <p:spPr bwMode="auto">
          <a:xfrm>
            <a:off x="304800" y="1485901"/>
            <a:ext cx="9829800" cy="461665"/>
          </a:xfrm>
          <a:prstGeom prst="rect">
            <a:avLst/>
          </a:prstGeom>
          <a:noFill/>
          <a:ln w="9525">
            <a:noFill/>
            <a:miter lim="800000"/>
            <a:headEnd/>
            <a:tailEnd/>
          </a:ln>
        </p:spPr>
        <p:txBody>
          <a:bodyPr>
            <a:spAutoFit/>
          </a:bodyPr>
          <a:lstStyle/>
          <a:p>
            <a:pPr eaLnBrk="1" hangingPunct="1">
              <a:buFont typeface="Arial" charset="0"/>
              <a:buNone/>
            </a:pPr>
            <a:endParaRPr lang="en-US" sz="2400" b="1">
              <a:solidFill>
                <a:schemeClr val="bg1"/>
              </a:solidFill>
              <a:latin typeface="OCR A Extended" pitchFamily="50" charset="0"/>
              <a:cs typeface="Arial" charset="0"/>
            </a:endParaRPr>
          </a:p>
        </p:txBody>
      </p:sp>
      <p:sp>
        <p:nvSpPr>
          <p:cNvPr id="104454" name="Rectangle 6"/>
          <p:cNvSpPr>
            <a:spLocks noChangeArrowheads="1"/>
          </p:cNvSpPr>
          <p:nvPr/>
        </p:nvSpPr>
        <p:spPr bwMode="auto">
          <a:xfrm>
            <a:off x="323850" y="1383506"/>
            <a:ext cx="5257800" cy="971550"/>
          </a:xfrm>
          <a:prstGeom prst="rect">
            <a:avLst/>
          </a:prstGeom>
          <a:noFill/>
          <a:ln>
            <a:noFill/>
          </a:ln>
          <a:effectLst/>
          <a:extLst/>
        </p:spPr>
        <p:txBody>
          <a:bodyPr anchor="ctr"/>
          <a:lstStyle/>
          <a:p>
            <a:pPr algn="ctr" eaLnBrk="1" hangingPunct="1">
              <a:defRPr/>
            </a:pPr>
            <a:endParaRPr lang="sr-Latn-CS" sz="2800" b="1">
              <a:solidFill>
                <a:schemeClr val="bg1"/>
              </a:solidFill>
              <a:effectLst>
                <a:outerShdw blurRad="38100" dist="38100" dir="2700000" algn="tl">
                  <a:srgbClr val="DDDDDD"/>
                </a:outerShdw>
              </a:effectLst>
              <a:latin typeface="OCR A Extended" charset="0"/>
              <a:ea typeface="ＭＳ Ｐゴシック" charset="0"/>
            </a:endParaRPr>
          </a:p>
        </p:txBody>
      </p:sp>
      <p:sp>
        <p:nvSpPr>
          <p:cNvPr id="6" name="Text Box 2"/>
          <p:cNvSpPr txBox="1">
            <a:spLocks noChangeArrowheads="1"/>
          </p:cNvSpPr>
          <p:nvPr/>
        </p:nvSpPr>
        <p:spPr bwMode="auto">
          <a:xfrm>
            <a:off x="177800" y="832158"/>
            <a:ext cx="7137400" cy="1938051"/>
          </a:xfrm>
          <a:prstGeom prst="rect">
            <a:avLst/>
          </a:prstGeom>
          <a:noFill/>
          <a:ln w="9525">
            <a:solidFill>
              <a:srgbClr val="000000"/>
            </a:solidFill>
            <a:round/>
            <a:headEnd/>
            <a:tailEnd/>
          </a:ln>
        </p:spPr>
        <p:txBody>
          <a:bodyPr/>
          <a:lstStyle/>
          <a:p>
            <a:pPr eaLnBrk="1" hangingPunct="1">
              <a:lnSpc>
                <a:spcPct val="90000"/>
              </a:lnSpc>
              <a:spcBef>
                <a:spcPts val="600"/>
              </a:spcBef>
              <a:buClr>
                <a:srgbClr val="00264C"/>
              </a:buClr>
              <a:buSzPct val="75000"/>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400" dirty="0">
                <a:solidFill>
                  <a:srgbClr val="FFFFFF"/>
                </a:solidFill>
                <a:latin typeface="Verdana" pitchFamily="34" charset="0"/>
              </a:rPr>
              <a:t>Promenljivi (</a:t>
            </a:r>
            <a:r>
              <a:rPr lang="hr-HR" altLang="en-US" sz="2400" dirty="0">
                <a:solidFill>
                  <a:srgbClr val="FFFFFF"/>
                </a:solidFill>
                <a:latin typeface="Verdana" pitchFamily="34" charset="0"/>
              </a:rPr>
              <a:t>“</a:t>
            </a:r>
            <a:r>
              <a:rPr lang="hr-HR" sz="2400" dirty="0">
                <a:solidFill>
                  <a:srgbClr val="FFFFFF"/>
                </a:solidFill>
                <a:latin typeface="Verdana" pitchFamily="34" charset="0"/>
              </a:rPr>
              <a:t>isparivi</a:t>
            </a:r>
            <a:r>
              <a:rPr lang="hr-HR" altLang="en-US" sz="2400" dirty="0">
                <a:solidFill>
                  <a:srgbClr val="FFFFFF"/>
                </a:solidFill>
                <a:latin typeface="Verdana" pitchFamily="34" charset="0"/>
              </a:rPr>
              <a:t>”</a:t>
            </a:r>
            <a:r>
              <a:rPr lang="hr-HR" sz="2400" dirty="0">
                <a:solidFill>
                  <a:srgbClr val="FFFFFF"/>
                </a:solidFill>
                <a:latin typeface="Verdana" pitchFamily="34" charset="0"/>
              </a:rPr>
              <a:t>) podaci</a:t>
            </a:r>
          </a:p>
          <a:p>
            <a:pPr marL="758825" lvl="1" indent="-188913" eaLnBrk="1" hangingPunct="1">
              <a:lnSpc>
                <a:spcPct val="90000"/>
              </a:lnSpc>
              <a:spcBef>
                <a:spcPts val="500"/>
              </a:spcBef>
              <a:buClr>
                <a:srgbClr val="333333"/>
              </a:buClr>
              <a:buSzPct val="75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latin typeface="Verdana" pitchFamily="34" charset="0"/>
              </a:rPr>
              <a:t>Živi podaci u registrima</a:t>
            </a:r>
          </a:p>
          <a:p>
            <a:pPr marL="758825" lvl="1" indent="-188913" eaLnBrk="1" hangingPunct="1">
              <a:lnSpc>
                <a:spcPct val="90000"/>
              </a:lnSpc>
              <a:spcBef>
                <a:spcPts val="500"/>
              </a:spcBef>
              <a:buClr>
                <a:srgbClr val="333333"/>
              </a:buClr>
              <a:buSzPct val="75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latin typeface="Verdana" pitchFamily="34" charset="0"/>
              </a:rPr>
              <a:t>Podaci o mrežnim spajanjima</a:t>
            </a:r>
          </a:p>
          <a:p>
            <a:pPr marL="758825" lvl="1" indent="-188913" eaLnBrk="1" hangingPunct="1">
              <a:lnSpc>
                <a:spcPct val="90000"/>
              </a:lnSpc>
              <a:spcBef>
                <a:spcPts val="500"/>
              </a:spcBef>
              <a:buClr>
                <a:srgbClr val="333333"/>
              </a:buClr>
              <a:buSzPct val="75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latin typeface="Verdana" pitchFamily="34" charset="0"/>
              </a:rPr>
              <a:t>Podaci o procesima koji se izvršavaju</a:t>
            </a:r>
          </a:p>
          <a:p>
            <a:pPr marL="758825" lvl="1" indent="-188913" eaLnBrk="1" hangingPunct="1">
              <a:lnSpc>
                <a:spcPct val="90000"/>
              </a:lnSpc>
              <a:spcBef>
                <a:spcPts val="500"/>
              </a:spcBef>
              <a:buClr>
                <a:srgbClr val="333333"/>
              </a:buClr>
              <a:buSzPct val="75000"/>
              <a:buFont typeface="Verdana" pitchFamily="34"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hr-HR" sz="2000" dirty="0">
                <a:solidFill>
                  <a:srgbClr val="000000"/>
                </a:solidFill>
                <a:latin typeface="Verdana" pitchFamily="34" charset="0"/>
              </a:rPr>
              <a:t>Podaci o otvorenim datotekama</a:t>
            </a:r>
          </a:p>
        </p:txBody>
      </p:sp>
      <p:sp>
        <p:nvSpPr>
          <p:cNvPr id="7" name="Text Box 3"/>
          <p:cNvSpPr txBox="1">
            <a:spLocks noChangeArrowheads="1"/>
          </p:cNvSpPr>
          <p:nvPr/>
        </p:nvSpPr>
        <p:spPr bwMode="auto">
          <a:xfrm>
            <a:off x="-1" y="3469378"/>
            <a:ext cx="9144000" cy="463846"/>
          </a:xfrm>
          <a:prstGeom prst="rect">
            <a:avLst/>
          </a:prstGeom>
          <a:noFill/>
          <a:ln w="9525">
            <a:solidFill>
              <a:srgbClr val="000000"/>
            </a:solidFill>
            <a:round/>
            <a:headEnd/>
            <a:tailEnd/>
          </a:ln>
        </p:spPr>
        <p:txBody>
          <a:bodyPr lIns="90000" tIns="46800" rIns="90000" bIns="46800">
            <a:spAutoFit/>
          </a:bodyPr>
          <a:lstStyle/>
          <a:p>
            <a:pPr eaLnBrk="1" hangingPunct="1">
              <a:spcBef>
                <a:spcPts val="1500"/>
              </a:spcBef>
              <a:buClr>
                <a:srgbClr val="000000"/>
              </a:buClr>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hr-HR" sz="2400" b="1" dirty="0">
                <a:solidFill>
                  <a:srgbClr val="FF0000"/>
                </a:solidFill>
                <a:latin typeface="Arial Black" pitchFamily="34" charset="0"/>
              </a:rPr>
              <a:t>Isključi napajanje – podaci su nepovratno izgubljeni !</a:t>
            </a:r>
          </a:p>
        </p:txBody>
      </p:sp>
      <p:pic>
        <p:nvPicPr>
          <p:cNvPr id="8" name="Picture 4"/>
          <p:cNvPicPr>
            <a:picLocks noChangeAspect="1" noChangeArrowheads="1"/>
          </p:cNvPicPr>
          <p:nvPr/>
        </p:nvPicPr>
        <p:blipFill>
          <a:blip r:embed="rId3"/>
          <a:srcRect/>
          <a:stretch>
            <a:fillRect/>
          </a:stretch>
        </p:blipFill>
        <p:spPr bwMode="auto">
          <a:xfrm>
            <a:off x="5930326" y="1062095"/>
            <a:ext cx="2769747" cy="1085507"/>
          </a:xfrm>
          <a:prstGeom prst="rect">
            <a:avLst/>
          </a:prstGeom>
          <a:solidFill>
            <a:schemeClr val="bg1">
              <a:lumMod val="75000"/>
            </a:schemeClr>
          </a:solidFill>
          <a:ln w="9525">
            <a:solidFill>
              <a:schemeClr val="bg1"/>
            </a:solidFill>
            <a:round/>
            <a:headEnd/>
            <a:tailEnd/>
          </a:ln>
        </p:spPr>
      </p:pic>
    </p:spTree>
    <p:extLst>
      <p:ext uri="{BB962C8B-B14F-4D97-AF65-F5344CB8AC3E}">
        <p14:creationId xmlns:p14="http://schemas.microsoft.com/office/powerpoint/2010/main" xmlns="" val="2024330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
                                            <p:txEl>
                                              <p:pRg st="0" end="0"/>
                                            </p:txEl>
                                          </p:spTgt>
                                        </p:tgtEl>
                                        <p:attrNameLst>
                                          <p:attrName>style.visibility</p:attrName>
                                        </p:attrNameLst>
                                      </p:cBhvr>
                                      <p:to>
                                        <p:strVal val="visible"/>
                                      </p:to>
                                    </p:set>
                                    <p:anim calcmode="lin" valueType="num">
                                      <p:cBhvr additive="repl">
                                        <p:cTn id="7" dur="500" fill="hold"/>
                                        <p:tgtEl>
                                          <p:spTgt spid="6">
                                            <p:txEl>
                                              <p:pRg st="0" end="0"/>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6">
                                            <p:txEl>
                                              <p:pRg st="0" end="0"/>
                                            </p:txEl>
                                          </p:spTgt>
                                        </p:tgtEl>
                                        <p:attrNameLst>
                                          <p:attrName>ppt_y</p:attrName>
                                        </p:attrNameLst>
                                      </p:cBhvr>
                                      <p:tavLst>
                                        <p:tav tm="100000">
                                          <p:val>
                                            <p:strVal val="1+#ppt_h/2"/>
                                          </p:val>
                                        </p:tav>
                                        <p:tav tm="100000">
                                          <p:val>
                                            <p:strVal val="#ppt_y"/>
                                          </p:val>
                                        </p:tav>
                                      </p:tavLst>
                                    </p:anim>
                                  </p:childTnLst>
                                </p:cTn>
                              </p:par>
                              <p:par>
                                <p:cTn id="9" presetID="10" presetClass="entr" fill="hold" nodeType="withEffect">
                                  <p:stCondLst>
                                    <p:cond delay="0"/>
                                  </p:stCondLst>
                                  <p:childTnLst>
                                    <p:set>
                                      <p:cBhvr additive="repl">
                                        <p:cTn id="10" dur="1" fill="hold">
                                          <p:stCondLst>
                                            <p:cond delay="0"/>
                                          </p:stCondLst>
                                        </p:cTn>
                                        <p:tgtEl>
                                          <p:spTgt spid="8"/>
                                        </p:tgtEl>
                                        <p:attrNameLst>
                                          <p:attrName>style.visibility</p:attrName>
                                        </p:attrNameLst>
                                      </p:cBhvr>
                                      <p:to>
                                        <p:strVal val="visible"/>
                                      </p:to>
                                    </p:set>
                                    <p:animEffect transition="in" filter="fade">
                                      <p:cBhvr additive="repl">
                                        <p:cTn id="11" dur="2000"/>
                                        <p:tgtEl>
                                          <p:spTgt spid="8"/>
                                        </p:tgtEl>
                                      </p:cBhvr>
                                    </p:animEffect>
                                  </p:childTnLst>
                                </p:cTn>
                              </p:par>
                              <p:par>
                                <p:cTn id="12" presetID="2" presetClass="entr" presetSubtype="4" fill="hold" nodeType="withEffect">
                                  <p:stCondLst>
                                    <p:cond delay="0"/>
                                  </p:stCondLst>
                                  <p:childTnLst>
                                    <p:set>
                                      <p:cBhvr additive="repl">
                                        <p:cTn id="13" dur="1" fill="hold">
                                          <p:stCondLst>
                                            <p:cond delay="0"/>
                                          </p:stCondLst>
                                        </p:cTn>
                                        <p:tgtEl>
                                          <p:spTgt spid="6">
                                            <p:txEl>
                                              <p:pRg st="1" end="1"/>
                                            </p:txEl>
                                          </p:spTgt>
                                        </p:tgtEl>
                                        <p:attrNameLst>
                                          <p:attrName>style.visibility</p:attrName>
                                        </p:attrNameLst>
                                      </p:cBhvr>
                                      <p:to>
                                        <p:strVal val="visible"/>
                                      </p:to>
                                    </p:set>
                                    <p:anim calcmode="lin" valueType="num">
                                      <p:cBhvr additive="repl">
                                        <p:cTn id="14" dur="500" fill="hold"/>
                                        <p:tgtEl>
                                          <p:spTgt spid="6">
                                            <p:txEl>
                                              <p:pRg st="1" end="1"/>
                                            </p:txEl>
                                          </p:spTgt>
                                        </p:tgtEl>
                                        <p:attrNameLst>
                                          <p:attrName>ppt_x</p:attrName>
                                        </p:attrNameLst>
                                      </p:cBhvr>
                                      <p:tavLst>
                                        <p:tav tm="100000">
                                          <p:val>
                                            <p:strVal val="#ppt_x"/>
                                          </p:val>
                                        </p:tav>
                                        <p:tav tm="100000">
                                          <p:val>
                                            <p:strVal val="#ppt_x"/>
                                          </p:val>
                                        </p:tav>
                                      </p:tavLst>
                                    </p:anim>
                                    <p:anim calcmode="lin" valueType="num">
                                      <p:cBhvr additive="repl">
                                        <p:cTn id="15" dur="500" fill="hold"/>
                                        <p:tgtEl>
                                          <p:spTgt spid="6">
                                            <p:txEl>
                                              <p:pRg st="1" end="1"/>
                                            </p:txEl>
                                          </p:spTgt>
                                        </p:tgtEl>
                                        <p:attrNameLst>
                                          <p:attrName>ppt_y</p:attrName>
                                        </p:attrNameLst>
                                      </p:cBhvr>
                                      <p:tavLst>
                                        <p:tav tm="100000">
                                          <p:val>
                                            <p:strVal val="1+#ppt_h/2"/>
                                          </p:val>
                                        </p:tav>
                                        <p:tav tm="100000">
                                          <p:val>
                                            <p:strVal val="#ppt_y"/>
                                          </p:val>
                                        </p:tav>
                                      </p:tavLst>
                                    </p:anim>
                                  </p:childTnLst>
                                </p:cTn>
                              </p:par>
                              <p:par>
                                <p:cTn id="16" presetID="2" presetClass="entr" presetSubtype="4" fill="hold" nodeType="withEffect">
                                  <p:stCondLst>
                                    <p:cond delay="0"/>
                                  </p:stCondLst>
                                  <p:childTnLst>
                                    <p:set>
                                      <p:cBhvr additive="repl">
                                        <p:cTn id="17" dur="1" fill="hold">
                                          <p:stCondLst>
                                            <p:cond delay="0"/>
                                          </p:stCondLst>
                                        </p:cTn>
                                        <p:tgtEl>
                                          <p:spTgt spid="6">
                                            <p:txEl>
                                              <p:pRg st="2" end="2"/>
                                            </p:txEl>
                                          </p:spTgt>
                                        </p:tgtEl>
                                        <p:attrNameLst>
                                          <p:attrName>style.visibility</p:attrName>
                                        </p:attrNameLst>
                                      </p:cBhvr>
                                      <p:to>
                                        <p:strVal val="visible"/>
                                      </p:to>
                                    </p:set>
                                    <p:anim calcmode="lin" valueType="num">
                                      <p:cBhvr additive="repl">
                                        <p:cTn id="18" dur="500" fill="hold"/>
                                        <p:tgtEl>
                                          <p:spTgt spid="6">
                                            <p:txEl>
                                              <p:pRg st="2" end="2"/>
                                            </p:txEl>
                                          </p:spTgt>
                                        </p:tgtEl>
                                        <p:attrNameLst>
                                          <p:attrName>ppt_x</p:attrName>
                                        </p:attrNameLst>
                                      </p:cBhvr>
                                      <p:tavLst>
                                        <p:tav tm="100000">
                                          <p:val>
                                            <p:strVal val="#ppt_x"/>
                                          </p:val>
                                        </p:tav>
                                        <p:tav tm="100000">
                                          <p:val>
                                            <p:strVal val="#ppt_x"/>
                                          </p:val>
                                        </p:tav>
                                      </p:tavLst>
                                    </p:anim>
                                    <p:anim calcmode="lin" valueType="num">
                                      <p:cBhvr additive="repl">
                                        <p:cTn id="19" dur="500" fill="hold"/>
                                        <p:tgtEl>
                                          <p:spTgt spid="6">
                                            <p:txEl>
                                              <p:pRg st="2" end="2"/>
                                            </p:txEl>
                                          </p:spTgt>
                                        </p:tgtEl>
                                        <p:attrNameLst>
                                          <p:attrName>ppt_y</p:attrName>
                                        </p:attrNameLst>
                                      </p:cBhvr>
                                      <p:tavLst>
                                        <p:tav tm="100000">
                                          <p:val>
                                            <p:strVal val="1+#ppt_h/2"/>
                                          </p:val>
                                        </p:tav>
                                        <p:tav tm="100000">
                                          <p:val>
                                            <p:strVal val="#ppt_y"/>
                                          </p:val>
                                        </p:tav>
                                      </p:tavLst>
                                    </p:anim>
                                  </p:childTnLst>
                                </p:cTn>
                              </p:par>
                              <p:par>
                                <p:cTn id="20" presetID="2" presetClass="entr" presetSubtype="4" fill="hold" nodeType="withEffect">
                                  <p:stCondLst>
                                    <p:cond delay="0"/>
                                  </p:stCondLst>
                                  <p:childTnLst>
                                    <p:set>
                                      <p:cBhvr additive="repl">
                                        <p:cTn id="21" dur="1" fill="hold">
                                          <p:stCondLst>
                                            <p:cond delay="0"/>
                                          </p:stCondLst>
                                        </p:cTn>
                                        <p:tgtEl>
                                          <p:spTgt spid="6">
                                            <p:txEl>
                                              <p:pRg st="3" end="3"/>
                                            </p:txEl>
                                          </p:spTgt>
                                        </p:tgtEl>
                                        <p:attrNameLst>
                                          <p:attrName>style.visibility</p:attrName>
                                        </p:attrNameLst>
                                      </p:cBhvr>
                                      <p:to>
                                        <p:strVal val="visible"/>
                                      </p:to>
                                    </p:set>
                                    <p:anim calcmode="lin" valueType="num">
                                      <p:cBhvr additive="repl">
                                        <p:cTn id="22" dur="500" fill="hold"/>
                                        <p:tgtEl>
                                          <p:spTgt spid="6">
                                            <p:txEl>
                                              <p:pRg st="3" end="3"/>
                                            </p:txEl>
                                          </p:spTgt>
                                        </p:tgtEl>
                                        <p:attrNameLst>
                                          <p:attrName>ppt_x</p:attrName>
                                        </p:attrNameLst>
                                      </p:cBhvr>
                                      <p:tavLst>
                                        <p:tav tm="100000">
                                          <p:val>
                                            <p:strVal val="#ppt_x"/>
                                          </p:val>
                                        </p:tav>
                                        <p:tav tm="100000">
                                          <p:val>
                                            <p:strVal val="#ppt_x"/>
                                          </p:val>
                                        </p:tav>
                                      </p:tavLst>
                                    </p:anim>
                                    <p:anim calcmode="lin" valueType="num">
                                      <p:cBhvr additive="repl">
                                        <p:cTn id="23" dur="500" fill="hold"/>
                                        <p:tgtEl>
                                          <p:spTgt spid="6">
                                            <p:txEl>
                                              <p:pRg st="3" end="3"/>
                                            </p:txEl>
                                          </p:spTgt>
                                        </p:tgtEl>
                                        <p:attrNameLst>
                                          <p:attrName>ppt_y</p:attrName>
                                        </p:attrNameLst>
                                      </p:cBhvr>
                                      <p:tavLst>
                                        <p:tav tm="100000">
                                          <p:val>
                                            <p:strVal val="1+#ppt_h/2"/>
                                          </p:val>
                                        </p:tav>
                                        <p:tav tm="100000">
                                          <p:val>
                                            <p:strVal val="#ppt_y"/>
                                          </p:val>
                                        </p:tav>
                                      </p:tavLst>
                                    </p:anim>
                                  </p:childTnLst>
                                </p:cTn>
                              </p:par>
                              <p:par>
                                <p:cTn id="24" presetID="2" presetClass="entr" presetSubtype="4" fill="hold" nodeType="withEffect">
                                  <p:stCondLst>
                                    <p:cond delay="0"/>
                                  </p:stCondLst>
                                  <p:childTnLst>
                                    <p:set>
                                      <p:cBhvr additive="repl">
                                        <p:cTn id="25" dur="1" fill="hold">
                                          <p:stCondLst>
                                            <p:cond delay="0"/>
                                          </p:stCondLst>
                                        </p:cTn>
                                        <p:tgtEl>
                                          <p:spTgt spid="6">
                                            <p:txEl>
                                              <p:pRg st="4" end="4"/>
                                            </p:txEl>
                                          </p:spTgt>
                                        </p:tgtEl>
                                        <p:attrNameLst>
                                          <p:attrName>style.visibility</p:attrName>
                                        </p:attrNameLst>
                                      </p:cBhvr>
                                      <p:to>
                                        <p:strVal val="visible"/>
                                      </p:to>
                                    </p:set>
                                    <p:anim calcmode="lin" valueType="num">
                                      <p:cBhvr additive="repl">
                                        <p:cTn id="26" dur="500" fill="hold"/>
                                        <p:tgtEl>
                                          <p:spTgt spid="6">
                                            <p:txEl>
                                              <p:pRg st="4" end="4"/>
                                            </p:txEl>
                                          </p:spTgt>
                                        </p:tgtEl>
                                        <p:attrNameLst>
                                          <p:attrName>ppt_x</p:attrName>
                                        </p:attrNameLst>
                                      </p:cBhvr>
                                      <p:tavLst>
                                        <p:tav tm="100000">
                                          <p:val>
                                            <p:strVal val="#ppt_x"/>
                                          </p:val>
                                        </p:tav>
                                        <p:tav tm="100000">
                                          <p:val>
                                            <p:strVal val="#ppt_x"/>
                                          </p:val>
                                        </p:tav>
                                      </p:tavLst>
                                    </p:anim>
                                    <p:anim calcmode="lin" valueType="num">
                                      <p:cBhvr additive="repl">
                                        <p:cTn id="27" dur="500" fill="hold"/>
                                        <p:tgtEl>
                                          <p:spTgt spid="6">
                                            <p:txEl>
                                              <p:pRg st="4" end="4"/>
                                            </p:txEl>
                                          </p:spTgt>
                                        </p:tgtEl>
                                        <p:attrNameLst>
                                          <p:attrName>ppt_y</p:attrName>
                                        </p:attrNameLst>
                                      </p:cBhvr>
                                      <p:tavLst>
                                        <p:tav tm="10000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fill="hold" nodeType="clickEffect">
                                  <p:stCondLst>
                                    <p:cond delay="0"/>
                                  </p:stCondLst>
                                  <p:childTnLst>
                                    <p:set>
                                      <p:cBhvr additive="repl">
                                        <p:cTn id="31" dur="1" fill="hold">
                                          <p:stCondLst>
                                            <p:cond delay="0"/>
                                          </p:stCondLst>
                                        </p:cTn>
                                        <p:tgtEl>
                                          <p:spTgt spid="7">
                                            <p:txEl>
                                              <p:pRg st="0" end="0"/>
                                            </p:txEl>
                                          </p:spTgt>
                                        </p:tgtEl>
                                        <p:attrNameLst>
                                          <p:attrName>style.visibility</p:attrName>
                                        </p:attrNameLst>
                                      </p:cBhvr>
                                      <p:to>
                                        <p:strVal val="visible"/>
                                      </p:to>
                                    </p:set>
                                    <p:animEffect transition="in" filter="fade">
                                      <p:cBhvr additive="repl">
                                        <p:cTn id="32" dur="2000"/>
                                        <p:tgtEl>
                                          <p:spTgt spid="7">
                                            <p:txEl>
                                              <p:pRg st="0" end="0"/>
                                            </p:txEl>
                                          </p:spTgt>
                                        </p:tgtEl>
                                      </p:cBhvr>
                                    </p:animEffect>
                                  </p:childTnLst>
                                </p:cTn>
                              </p:par>
                            </p:childTnLst>
                          </p:cTn>
                        </p:par>
                        <p:par>
                          <p:cTn id="33" fill="hold" nodeType="afterGroup">
                            <p:stCondLst>
                              <p:cond delay="2000"/>
                            </p:stCondLst>
                            <p:childTnLst>
                              <p:par>
                                <p:cTn id="34" presetID="1" presetClass="exit" fill="hold" nodeType="afterEffect">
                                  <p:stCondLst>
                                    <p:cond delay="0"/>
                                  </p:stCondLst>
                                  <p:childTnLst>
                                    <p:set>
                                      <p:cBhvr additive="repl">
                                        <p:cTn id="3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829</TotalTime>
  <Words>1956</Words>
  <Application>Microsoft Office PowerPoint</Application>
  <PresentationFormat>On-screen Show (16:9)</PresentationFormat>
  <Paragraphs>431</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 PRIKUPLJANJE, OBRADA I AKVIZICIJA EL. DOKAZA </vt:lpstr>
      <vt:lpstr>PRIKUPLJANJE, OBRADA I AKVIZICIJA EL. DOKAZA</vt:lpstr>
      <vt:lpstr>PRIKUPLJANJE, OBRADA I AKVIZICIJA EL. DOKAZA</vt:lpstr>
      <vt:lpstr>PRIKUPLJANJE, OBRADA I AKVIZICIJA EL. DOKAZA</vt:lpstr>
      <vt:lpstr>PRIKUPLJANJE, OBRADA I AKVIZICIJA EL. DOKAZA</vt:lpstr>
      <vt:lpstr>PRIKUPLJANJE, OBRADA I AKVIZICIJA EL. DOKAZA</vt:lpstr>
      <vt:lpstr>PRIKUPLJANJE, OBRADA I AKVIZICIJA EL. DOKAZA</vt:lpstr>
      <vt:lpstr>PRIKUPLJANJE, OBRADA I AKVIZICIJA EL. DOKAZA</vt:lpstr>
      <vt:lpstr>Šta se nalazi u RAM memoriji?</vt:lpstr>
      <vt:lpstr>PRIKUPLJANJE, OBRADA I AKVIZICIJA EL. DOKAZA</vt:lpstr>
      <vt:lpstr>PRIKUPLJANJE, OBRADA I AKVIZICIJA EL. DOKAZA</vt:lpstr>
      <vt:lpstr>PRIKUPLJANJE, OBRADA I AKVIZICIJA EL. DOKAZA</vt:lpstr>
      <vt:lpstr>PRIKUPLJANJE, OBRADA I AKVIZICIJA EL. DOKAZA</vt:lpstr>
      <vt:lpstr>PRIKUPLJANJE, OBRADA I AKVIZICIJA EL. DOKAZA</vt:lpstr>
      <vt:lpstr>Proces istrage</vt:lpstr>
      <vt:lpstr>Definisanje vlastitih procedura</vt:lpstr>
      <vt:lpstr>Procena dokaza</vt:lpstr>
      <vt:lpstr>Izuzimanje dokaza</vt:lpstr>
      <vt:lpstr>PRIKUPLJANJE, OBRADA I AKVIZICIJA EL. DOKAZA</vt:lpstr>
      <vt:lpstr>En Case</vt:lpstr>
      <vt:lpstr>En Case</vt:lpstr>
      <vt:lpstr>En Case</vt:lpstr>
      <vt:lpstr>En Case</vt:lpstr>
      <vt:lpstr>En Case</vt:lpstr>
      <vt:lpstr>En Case</vt:lpstr>
      <vt:lpstr>En Case</vt:lpstr>
      <vt:lpstr>En Case</vt:lpstr>
      <vt:lpstr>En Case</vt:lpstr>
      <vt:lpstr>En Case</vt:lpstr>
      <vt:lpstr>En Case</vt:lpstr>
      <vt:lpstr>En Case</vt:lpstr>
      <vt:lpstr>En Case</vt:lpstr>
      <vt:lpstr>En Case</vt:lpstr>
      <vt:lpstr>En Case</vt:lpstr>
      <vt:lpstr>Obavezna instrukcija MUP RS doneta 2013. godine</vt:lpstr>
      <vt:lpstr>Slide 36</vt:lpstr>
      <vt:lpstr>OPŠTI PRINCIPI POSTUPANJA  SA ELEKTRONSKIM DOKAZIMA </vt:lpstr>
      <vt:lpstr>OBAVEZNA OPREMA – ČL. 3</vt:lpstr>
      <vt:lpstr>PRETRES MESTA IZVRŠENJA KRIVIČNOG DELA I ELEKTRONSKI DOKAZ  </vt:lpstr>
      <vt:lpstr>PRETRES MESTA IZVRŠENJA KRIVIČNOG DELA I ELEKTRONSKI DOKAZ  </vt:lpstr>
      <vt:lpstr>PRETRES MESTA IZVRŠENJA KRIVIČNOG DELA  I ELEKTRONSKI DOKAZ  </vt:lpstr>
      <vt:lpstr>PRETRES MESTA IZVRŠENJA KRIVIČNOG DELA I ELEKTRONSKI DOKAZ  </vt:lpstr>
      <vt:lpstr>UPUTSTVA ZA PRIVREMENO ODUZIMANJE RAČUNARA IRAČUNARSKE OPREME</vt:lpstr>
      <vt:lpstr>UPUTSTVA ZA PRIVREMENO ODUZIMANJE RAČUNARA I RAČUNARSKE OPREME</vt:lpstr>
      <vt:lpstr>UPUTSTVA ZA PRIVREMENO ODUZIMANJE RAČUNARA I RAČUNARSKE OPREME</vt:lpstr>
      <vt:lpstr>KUĆNE MREŽE – ŠTA UZETI U OBZIR PRI PRETRESU I ODUZIMANJU </vt:lpstr>
      <vt:lpstr>POSTUPANJE U SLUČAJU DA SE ELEKTRONSKI DOKAZI NALAZE U POSLOVNOJ MREŽI ILI SLOŽENOJ INFRASTRUKTURI</vt:lpstr>
      <vt:lpstr>PRIVREMENO ODUZIMANJE MOBILNIH TELEFONA </vt:lpstr>
      <vt:lpstr>PRIVREMENO ODUZIMANJE MOBILNIH TELEFONA </vt:lpstr>
      <vt:lpstr>PRIVREMENO ODUZIMANJE OSTALIH DIGITALNIH UREĐAJA NA KOJIMA SE MOGU PRONAĆI ELEKTRONSKI DOKAZI  </vt:lpstr>
      <vt:lpstr>PRIVREMENO ODUZIMANJE OSTALIH DIGITALNIH UREĐAJA NA KOJIMA SE MOGU PRONAĆI ELEKTRONSKI DOKAZI  </vt:lpstr>
      <vt:lpstr>Slide 52</vt:lpstr>
      <vt:lpstr>OBAVEZNA INSTRUKCIJA MUP RS</vt:lpstr>
      <vt:lpstr>OBAVEZNA INSTRUKCIJA MUP RS</vt:lpstr>
      <vt:lpstr>OBAVEZNA INSTRUKCIJA MUP RS</vt:lpstr>
      <vt:lpstr>OBAVEZNA INSTRUKCIJA MUP RS</vt:lpstr>
      <vt:lpstr>Slide 57</vt:lpstr>
      <vt:lpstr>Slide 58</vt:lpstr>
      <vt:lpstr>Slide 59</vt:lpstr>
      <vt:lpstr>Slide 60</vt:lpstr>
      <vt:lpstr>Slide 61</vt:lpstr>
      <vt:lpstr>Slide 62</vt:lpstr>
      <vt:lpstr>Pretres, oduzimanje i čuvanje el. dokaza</vt:lpstr>
      <vt:lpstr>Pretres, oduzimanje i čuvanje el. dokaza</vt:lpstr>
      <vt:lpstr>Pretres, oduzimanje i čuvanje el. dokaza</vt:lpstr>
      <vt:lpstr>OBAVEZNA INSTRUKCIJA</vt:lpstr>
      <vt:lpstr>Mobilni telefoni</vt:lpstr>
      <vt:lpstr>Mobilni telefoni</vt:lpstr>
      <vt:lpstr>Ostala digitalna oprema.</vt:lpstr>
      <vt:lpstr>Šta bi trebalo oduzeti???</vt:lpstr>
      <vt:lpstr>Ostala digitalna oprema.</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Ana Stojanovic</cp:lastModifiedBy>
  <cp:revision>178</cp:revision>
  <dcterms:created xsi:type="dcterms:W3CDTF">2010-04-12T23:12:02Z</dcterms:created>
  <dcterms:modified xsi:type="dcterms:W3CDTF">2017-02-13T14:42:53Z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