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61" r:id="rId8"/>
    <p:sldId id="262" r:id="rId9"/>
    <p:sldId id="263" r:id="rId10"/>
    <p:sldId id="268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506-2DDE-49ED-9A21-5606B430CDC3}" type="datetimeFigureOut">
              <a:rPr lang="bs-Latn-BA" smtClean="0"/>
              <a:t>13.5.2016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B418-2B86-4058-8B9E-FEE7952B39F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9475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506-2DDE-49ED-9A21-5606B430CDC3}" type="datetimeFigureOut">
              <a:rPr lang="bs-Latn-BA" smtClean="0"/>
              <a:t>13.5.2016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B418-2B86-4058-8B9E-FEE7952B39F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3567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506-2DDE-49ED-9A21-5606B430CDC3}" type="datetimeFigureOut">
              <a:rPr lang="bs-Latn-BA" smtClean="0"/>
              <a:t>13.5.2016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B418-2B86-4058-8B9E-FEE7952B39F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8055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506-2DDE-49ED-9A21-5606B430CDC3}" type="datetimeFigureOut">
              <a:rPr lang="bs-Latn-BA" smtClean="0"/>
              <a:t>13.5.2016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B418-2B86-4058-8B9E-FEE7952B39F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1792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506-2DDE-49ED-9A21-5606B430CDC3}" type="datetimeFigureOut">
              <a:rPr lang="bs-Latn-BA" smtClean="0"/>
              <a:t>13.5.2016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B418-2B86-4058-8B9E-FEE7952B39F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9714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506-2DDE-49ED-9A21-5606B430CDC3}" type="datetimeFigureOut">
              <a:rPr lang="bs-Latn-BA" smtClean="0"/>
              <a:t>13.5.2016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B418-2B86-4058-8B9E-FEE7952B39F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6711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506-2DDE-49ED-9A21-5606B430CDC3}" type="datetimeFigureOut">
              <a:rPr lang="bs-Latn-BA" smtClean="0"/>
              <a:t>13.5.2016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B418-2B86-4058-8B9E-FEE7952B39F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6688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506-2DDE-49ED-9A21-5606B430CDC3}" type="datetimeFigureOut">
              <a:rPr lang="bs-Latn-BA" smtClean="0"/>
              <a:t>13.5.2016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B418-2B86-4058-8B9E-FEE7952B39F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1229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506-2DDE-49ED-9A21-5606B430CDC3}" type="datetimeFigureOut">
              <a:rPr lang="bs-Latn-BA" smtClean="0"/>
              <a:t>13.5.2016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B418-2B86-4058-8B9E-FEE7952B39F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0548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506-2DDE-49ED-9A21-5606B430CDC3}" type="datetimeFigureOut">
              <a:rPr lang="bs-Latn-BA" smtClean="0"/>
              <a:t>13.5.2016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B418-2B86-4058-8B9E-FEE7952B39F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798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3506-2DDE-49ED-9A21-5606B430CDC3}" type="datetimeFigureOut">
              <a:rPr lang="bs-Latn-BA" smtClean="0"/>
              <a:t>13.5.2016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B418-2B86-4058-8B9E-FEE7952B39F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4011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73506-2DDE-49ED-9A21-5606B430CDC3}" type="datetimeFigureOut">
              <a:rPr lang="bs-Latn-BA" smtClean="0"/>
              <a:t>13.5.2016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B418-2B86-4058-8B9E-FEE7952B39F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661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34175"/>
            <a:ext cx="9144000" cy="611546"/>
          </a:xfrm>
        </p:spPr>
        <p:txBody>
          <a:bodyPr>
            <a:normAutofit/>
          </a:bodyPr>
          <a:lstStyle/>
          <a:p>
            <a:r>
              <a:rPr lang="bs-Latn-BA" sz="1800" dirty="0" smtClean="0"/>
              <a:t>Pojam krivične optužbe</a:t>
            </a:r>
            <a:endParaRPr lang="bs-Latn-BA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30392"/>
            <a:ext cx="9144000" cy="3316857"/>
          </a:xfrm>
        </p:spPr>
        <p:txBody>
          <a:bodyPr/>
          <a:lstStyle/>
          <a:p>
            <a:pPr algn="l"/>
            <a:endParaRPr lang="sr-Latn-CS" dirty="0" smtClean="0"/>
          </a:p>
          <a:p>
            <a:pPr algn="l"/>
            <a:r>
              <a:rPr lang="sr-Latn-CS" dirty="0" smtClean="0"/>
              <a:t>Primjenljivost </a:t>
            </a:r>
            <a:r>
              <a:rPr lang="sr-Latn-CS" dirty="0"/>
              <a:t>člana 6. pod njegovim </a:t>
            </a:r>
            <a:r>
              <a:rPr lang="sr-Latn-CS" i="1" dirty="0"/>
              <a:t>krivičnim</a:t>
            </a:r>
            <a:r>
              <a:rPr lang="sr-Latn-CS" dirty="0"/>
              <a:t> </a:t>
            </a:r>
            <a:r>
              <a:rPr lang="sr-Latn-CS" dirty="0" smtClean="0"/>
              <a:t>pojmom podrazumijeva </a:t>
            </a:r>
            <a:r>
              <a:rPr lang="sr-Latn-CS" dirty="0"/>
              <a:t>nekumulativno prisustvo bilo </a:t>
            </a:r>
            <a:r>
              <a:rPr lang="sr-Latn-CS" dirty="0" smtClean="0"/>
              <a:t>kojeg </a:t>
            </a:r>
            <a:r>
              <a:rPr lang="sr-Latn-CS" dirty="0"/>
              <a:t>od </a:t>
            </a:r>
            <a:r>
              <a:rPr lang="sr-Latn-CS" dirty="0" smtClean="0"/>
              <a:t>sljedećih </a:t>
            </a:r>
            <a:r>
              <a:rPr lang="sr-Latn-CS" dirty="0"/>
              <a:t>triju elemenata (</a:t>
            </a:r>
            <a:r>
              <a:rPr lang="sr-Latn-CS" i="1" dirty="0"/>
              <a:t>Engel</a:t>
            </a:r>
            <a:r>
              <a:rPr lang="sr-Latn-CS" dirty="0"/>
              <a:t>):</a:t>
            </a:r>
            <a:endParaRPr lang="bs-Latn-BA" dirty="0"/>
          </a:p>
          <a:p>
            <a:pPr marL="342900" lvl="0" indent="-342900" algn="l">
              <a:buFontTx/>
              <a:buChar char="-"/>
            </a:pPr>
            <a:r>
              <a:rPr lang="sr-Latn-CS" dirty="0" smtClean="0"/>
              <a:t>kvalifikacija djela </a:t>
            </a:r>
            <a:r>
              <a:rPr lang="sr-Latn-CS" dirty="0"/>
              <a:t>kao krivičnog u unutrašnjem pravu </a:t>
            </a:r>
            <a:endParaRPr lang="sr-Latn-CS" dirty="0" smtClean="0"/>
          </a:p>
          <a:p>
            <a:pPr marL="342900" lvl="0" indent="-342900" algn="l">
              <a:buFontTx/>
              <a:buChar char="-"/>
            </a:pPr>
            <a:r>
              <a:rPr lang="sr-Latn-CS" dirty="0" smtClean="0"/>
              <a:t>priroda djela </a:t>
            </a:r>
          </a:p>
          <a:p>
            <a:pPr marL="342900" lvl="0" indent="-342900" algn="l">
              <a:buFontTx/>
              <a:buChar char="-"/>
            </a:pPr>
            <a:r>
              <a:rPr lang="sr-Latn-CS" dirty="0" smtClean="0"/>
              <a:t>priroda </a:t>
            </a:r>
            <a:r>
              <a:rPr lang="sr-Latn-CS" dirty="0"/>
              <a:t>i stepen težine moguće </a:t>
            </a:r>
            <a:r>
              <a:rPr lang="sr-Latn-CS" dirty="0" smtClean="0"/>
              <a:t>kazne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84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528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/>
              <a:t>primjeri</a:t>
            </a:r>
            <a:endParaRPr lang="bs-Latn-B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325"/>
            <a:ext cx="10515600" cy="496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Pravo pojedinca da učestvuje u krivičnom postupku kao oštećena strana spada van okvira zaštita koje važe u krivičnom postupku po članu 6. Evropske konvencije (CH/03/13051, S. S. protiv Republike Srpske, Odluka o prihvatljivosti i meritumu od 8. oktobra 2003. godine, tačka 143).</a:t>
            </a:r>
            <a:endParaRPr lang="bs-Latn-BA" dirty="0"/>
          </a:p>
          <a:p>
            <a:pPr marL="0" indent="0">
              <a:buNone/>
            </a:pPr>
            <a:r>
              <a:rPr lang="hr-HR" dirty="0"/>
              <a:t>Iako pojam “kaznene optužbe” može uključivati disciplinski postupak, “posljedice koje su pripisane decertifikaciji i razrješenju ne utvrđuju postojanje “kaznene optužbe” koja poziva na zaštitu prema članku 6 (CH/02/12470, Obradović protiv Bosne i Hercegovine i Federacije Bosne i Hercegovine, Odluka o prihvatljivosti i meritumu od 10. oktobra 2003. godine, tačka 106).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08643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9056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/>
              <a:t>kazna</a:t>
            </a:r>
            <a:endParaRPr lang="bs-Latn-B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974"/>
            <a:ext cx="10515600" cy="4813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dirty="0"/>
              <a:t>Da bi bila klasifikovana kao „krivična”, kazna treba da bude represivna, a ne samo da služi odvraćanju; s obzirom na represivnu prirodu kazne o kojoj je u datom slučaju reč, mogući stepen težine (iznos) kazne postaje beznačajan (</a:t>
            </a:r>
            <a:r>
              <a:rPr lang="sr-Latn-CS" i="1" dirty="0"/>
              <a:t>Öztürk</a:t>
            </a:r>
            <a:r>
              <a:rPr lang="sr-Latn-CS" dirty="0"/>
              <a:t>).</a:t>
            </a:r>
            <a:endParaRPr lang="bs-Latn-BA" dirty="0"/>
          </a:p>
          <a:p>
            <a:pPr marL="0" indent="0">
              <a:buNone/>
            </a:pPr>
            <a:r>
              <a:rPr lang="sr-Latn-CS" dirty="0"/>
              <a:t>Kazna koja je povezana s lišenjem slobode kao izrečenom sankcijom, čak i kada se radi o relativno kratkom periodu lišenja slobode, gotovo automatski dovodi do toga da postupak postaje „krivični”. U predmetu </a:t>
            </a:r>
            <a:r>
              <a:rPr lang="sr-Latn-CS" i="1" dirty="0"/>
              <a:t>Zaicevs v. Latvia</a:t>
            </a:r>
            <a:r>
              <a:rPr lang="sr-Latn-CS" dirty="0"/>
              <a:t> (st. 31–36) „administrativni pritvor” u trajanju od tri dana zbog uvrede suda protumačen je kao </a:t>
            </a:r>
            <a:r>
              <a:rPr lang="sr-Latn-CS" dirty="0" smtClean="0"/>
              <a:t>mjerilo </a:t>
            </a:r>
            <a:r>
              <a:rPr lang="sr-Latn-CS" dirty="0"/>
              <a:t>na osnovu koga se to </a:t>
            </a:r>
            <a:r>
              <a:rPr lang="sr-Latn-CS" dirty="0" smtClean="0"/>
              <a:t>djelo </a:t>
            </a:r>
            <a:r>
              <a:rPr lang="sr-Latn-CS" dirty="0"/>
              <a:t>razvrstava u sferu krivičnog </a:t>
            </a:r>
            <a:r>
              <a:rPr lang="sr-Latn-CS" dirty="0" smtClean="0"/>
              <a:t>(</a:t>
            </a:r>
            <a:r>
              <a:rPr lang="sr-Latn-CS" i="1" dirty="0" smtClean="0"/>
              <a:t>Menesheva </a:t>
            </a:r>
            <a:r>
              <a:rPr lang="sr-Latn-CS" i="1" dirty="0"/>
              <a:t>v. Russia</a:t>
            </a:r>
            <a:r>
              <a:rPr lang="sr-Latn-CS" dirty="0"/>
              <a:t>, st. 94–98).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452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/>
              <a:t>Početak zaštite</a:t>
            </a:r>
            <a:endParaRPr lang="bs-Latn-B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2589"/>
            <a:ext cx="10515600" cy="4874374"/>
          </a:xfrm>
        </p:spPr>
        <p:txBody>
          <a:bodyPr/>
          <a:lstStyle/>
          <a:p>
            <a:pPr marL="0" indent="0">
              <a:buNone/>
            </a:pPr>
            <a:r>
              <a:rPr lang="sr-Latn-CS" dirty="0" smtClean="0"/>
              <a:t>zaštita </a:t>
            </a:r>
            <a:r>
              <a:rPr lang="sr-Latn-CS" dirty="0"/>
              <a:t>po članu 6. počinje zvaničnim </a:t>
            </a:r>
            <a:r>
              <a:rPr lang="sr-Latn-CS" dirty="0" smtClean="0"/>
              <a:t>obavještavanjem </a:t>
            </a:r>
            <a:r>
              <a:rPr lang="sr-Latn-CS" dirty="0"/>
              <a:t>o postojanju sumnje protiv nekog lica (</a:t>
            </a:r>
            <a:r>
              <a:rPr lang="sr-Latn-CS" i="1" dirty="0"/>
              <a:t>Eckle v. Germany</a:t>
            </a:r>
            <a:r>
              <a:rPr lang="sr-Latn-CS" dirty="0"/>
              <a:t>, st. 73–75), ili </a:t>
            </a:r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praktičnim mjerama</a:t>
            </a:r>
            <a:r>
              <a:rPr lang="sr-Latn-CS" dirty="0"/>
              <a:t>, kao što je pretres, onda kada je lice prvi put suštinski pogođeno „optužbom” (</a:t>
            </a:r>
            <a:r>
              <a:rPr lang="sr-Latn-CS" i="1" dirty="0"/>
              <a:t>Foti v. Italy</a:t>
            </a:r>
            <a:r>
              <a:rPr lang="sr-Latn-CS" dirty="0"/>
              <a:t>, st. 52–53). </a:t>
            </a:r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Ako </a:t>
            </a:r>
            <a:r>
              <a:rPr lang="sr-Latn-CS" dirty="0"/>
              <a:t>je lice ispitivano u policiji u okolnostima koje ukazuju na to da ga policija smatra potencijalno osumnjičenim, a odgovori koje to lice tom prilikom daje kasnije bivaju iskorišćeni protiv njega na suđenju, član 6. </a:t>
            </a:r>
            <a:r>
              <a:rPr lang="sr-Latn-CS"/>
              <a:t>se </a:t>
            </a:r>
            <a:r>
              <a:rPr lang="sr-Latn-CS" smtClean="0"/>
              <a:t>primjenjuje </a:t>
            </a:r>
            <a:r>
              <a:rPr lang="sr-Latn-CS" dirty="0"/>
              <a:t>i na to ispitivanje, iako samo lice u tom trenutku još nema zvanični status osumnjičenog ili optuženog (</a:t>
            </a:r>
            <a:r>
              <a:rPr lang="sr-Latn-CS" i="1" dirty="0"/>
              <a:t>Aleksandr Zaichenko v. Russia</a:t>
            </a:r>
            <a:r>
              <a:rPr lang="sr-Latn-CS" dirty="0"/>
              <a:t>, st. 41–60).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021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792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/>
              <a:t>Kada nije primjenjiv član 6. EK</a:t>
            </a:r>
            <a:endParaRPr lang="bs-Latn-B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709"/>
            <a:ext cx="10515600" cy="49002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CS" dirty="0" smtClean="0"/>
              <a:t>razni postupci </a:t>
            </a:r>
            <a:r>
              <a:rPr lang="sr-Latn-CS" dirty="0"/>
              <a:t>koji su vezani za „krivičnu optužbu”, a odvijaju se pošto je presuda izrečena i pošto je kazna postala pravosnažna (</a:t>
            </a:r>
            <a:r>
              <a:rPr lang="sr-Latn-CS" i="1" dirty="0"/>
              <a:t>Delcourt</a:t>
            </a:r>
            <a:r>
              <a:rPr lang="sr-Latn-CS" dirty="0"/>
              <a:t>), kao što su:</a:t>
            </a:r>
            <a:endParaRPr lang="bs-Latn-BA" dirty="0"/>
          </a:p>
          <a:p>
            <a:pPr marL="0" lvl="0" indent="0">
              <a:buNone/>
            </a:pPr>
            <a:r>
              <a:rPr lang="sr-Latn-CS" dirty="0" smtClean="0"/>
              <a:t>- zahtjev </a:t>
            </a:r>
            <a:r>
              <a:rPr lang="sr-Latn-CS" dirty="0"/>
              <a:t>za neki vid uslovnog puštanja na slobodu (</a:t>
            </a:r>
            <a:r>
              <a:rPr lang="sr-Latn-CS" i="1" dirty="0"/>
              <a:t>X v. Austria</a:t>
            </a:r>
            <a:r>
              <a:rPr lang="sr-Latn-CS" dirty="0"/>
              <a:t>, odl., 1961);</a:t>
            </a:r>
            <a:endParaRPr lang="bs-Latn-BA" dirty="0"/>
          </a:p>
          <a:p>
            <a:pPr marL="0" lvl="0" indent="0">
              <a:buNone/>
            </a:pPr>
            <a:r>
              <a:rPr lang="sr-Latn-CS" dirty="0" smtClean="0"/>
              <a:t>- zahtjev </a:t>
            </a:r>
            <a:r>
              <a:rPr lang="sr-Latn-CS" dirty="0"/>
              <a:t>za ponovno suđenje (</a:t>
            </a:r>
            <a:r>
              <a:rPr lang="sr-Latn-CS" i="1" dirty="0"/>
              <a:t>Franz Fischer v. Austria</a:t>
            </a:r>
            <a:r>
              <a:rPr lang="sr-Latn-CS" dirty="0"/>
              <a:t>, odl.);</a:t>
            </a:r>
            <a:endParaRPr lang="bs-Latn-BA" dirty="0"/>
          </a:p>
          <a:p>
            <a:pPr marL="0" lvl="0" indent="0">
              <a:buNone/>
            </a:pPr>
            <a:r>
              <a:rPr lang="sr-Latn-CS" dirty="0" smtClean="0"/>
              <a:t>- zahtjev </a:t>
            </a:r>
            <a:r>
              <a:rPr lang="sr-Latn-CS" dirty="0"/>
              <a:t>za skraćenje kazne (</a:t>
            </a:r>
            <a:r>
              <a:rPr lang="sr-Latn-CS" i="1" dirty="0"/>
              <a:t>X v. Austria</a:t>
            </a:r>
            <a:r>
              <a:rPr lang="sr-Latn-CS" dirty="0"/>
              <a:t>, odl., 1962);</a:t>
            </a:r>
            <a:endParaRPr lang="bs-Latn-BA" dirty="0"/>
          </a:p>
          <a:p>
            <a:pPr marL="0" lvl="0" indent="0">
              <a:buNone/>
            </a:pPr>
            <a:r>
              <a:rPr lang="sr-Latn-CS" dirty="0" smtClean="0"/>
              <a:t>- postupak </a:t>
            </a:r>
            <a:r>
              <a:rPr lang="sr-Latn-CS" dirty="0"/>
              <a:t>koji se vodi pošto je ustanovljeno da podnosilac predstavke nije procesno sposoban za krivično suđenje (</a:t>
            </a:r>
            <a:r>
              <a:rPr lang="sr-Latn-CS" i="1" dirty="0"/>
              <a:t>Antoine v. the United Kingdom</a:t>
            </a:r>
            <a:r>
              <a:rPr lang="sr-Latn-CS" dirty="0"/>
              <a:t>, odl.);</a:t>
            </a:r>
            <a:endParaRPr lang="bs-Latn-BA" dirty="0"/>
          </a:p>
          <a:p>
            <a:pPr marL="0" lvl="0" indent="0">
              <a:buNone/>
            </a:pPr>
            <a:r>
              <a:rPr lang="sr-Latn-CS" dirty="0" smtClean="0"/>
              <a:t>- postupak </a:t>
            </a:r>
            <a:r>
              <a:rPr lang="sr-Latn-CS" dirty="0"/>
              <a:t>kojim se utvrđuje u </a:t>
            </a:r>
            <a:r>
              <a:rPr lang="sr-Latn-CS" dirty="0" smtClean="0"/>
              <a:t>kojem </a:t>
            </a:r>
            <a:r>
              <a:rPr lang="sr-Latn-CS" dirty="0"/>
              <a:t>zatvoru će osuđenik služiti kaznu (</a:t>
            </a:r>
            <a:r>
              <a:rPr lang="sr-Latn-CS" i="1" dirty="0"/>
              <a:t>X v. Austria</a:t>
            </a:r>
            <a:r>
              <a:rPr lang="sr-Latn-CS" dirty="0"/>
              <a:t>, odl., 1977);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782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4769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/>
              <a:t>Kada nije primjenjiv član 6. EK</a:t>
            </a:r>
            <a:endParaRPr lang="bs-Latn-B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819"/>
            <a:ext cx="10515600" cy="4995144"/>
          </a:xfrm>
        </p:spPr>
        <p:txBody>
          <a:bodyPr>
            <a:normAutofit/>
          </a:bodyPr>
          <a:lstStyle/>
          <a:p>
            <a:pPr lvl="0"/>
            <a:endParaRPr lang="sr-Latn-CS" dirty="0" smtClean="0"/>
          </a:p>
          <a:p>
            <a:pPr marL="0" lvl="0" indent="0">
              <a:buNone/>
            </a:pPr>
            <a:r>
              <a:rPr lang="sr-Latn-CS" dirty="0" smtClean="0"/>
              <a:t>- klasifikacija </a:t>
            </a:r>
            <a:r>
              <a:rPr lang="sr-Latn-CS" dirty="0"/>
              <a:t>zatvorenika prema stepenu </a:t>
            </a:r>
            <a:r>
              <a:rPr lang="sr-Latn-CS" dirty="0" smtClean="0"/>
              <a:t>bezbjednosnog </a:t>
            </a:r>
            <a:r>
              <a:rPr lang="sr-Latn-CS" dirty="0"/>
              <a:t>rizika (</a:t>
            </a:r>
            <a:r>
              <a:rPr lang="sr-Latn-CS" i="1" dirty="0"/>
              <a:t>X v. the United Kingdom</a:t>
            </a:r>
            <a:r>
              <a:rPr lang="sr-Latn-CS" dirty="0"/>
              <a:t>, odl., 1979);</a:t>
            </a:r>
            <a:endParaRPr lang="bs-Latn-BA" dirty="0"/>
          </a:p>
          <a:p>
            <a:pPr marL="0" lvl="0" indent="0">
              <a:buNone/>
            </a:pPr>
            <a:r>
              <a:rPr lang="sr-Latn-CS" dirty="0" smtClean="0"/>
              <a:t>- vraćanje </a:t>
            </a:r>
            <a:r>
              <a:rPr lang="sr-Latn-CS" dirty="0"/>
              <a:t>na izdržavanje kazne zatvorenika koji je prethodno bio pušten na uslovnu slobodu (</a:t>
            </a:r>
            <a:r>
              <a:rPr lang="sr-Latn-CS" i="1" dirty="0"/>
              <a:t>Ganusauskas v. Lithuania</a:t>
            </a:r>
            <a:r>
              <a:rPr lang="sr-Latn-CS" dirty="0"/>
              <a:t>, odl.);</a:t>
            </a:r>
            <a:endParaRPr lang="bs-Latn-BA" dirty="0"/>
          </a:p>
          <a:p>
            <a:pPr marL="0" lvl="0" indent="0">
              <a:buNone/>
            </a:pPr>
            <a:r>
              <a:rPr lang="sr-Latn-CS" dirty="0" smtClean="0"/>
              <a:t>- postupci </a:t>
            </a:r>
            <a:r>
              <a:rPr lang="sr-Latn-CS" dirty="0"/>
              <a:t>koji se vode pred ustavnim sudovima </a:t>
            </a: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može se primjeniti </a:t>
            </a:r>
            <a:r>
              <a:rPr lang="sr-Latn-CS" dirty="0"/>
              <a:t>u onim slučajevima gde odluka Ustavnog suda može da utiče na ishod spora na koji se primenjuje član 6. </a:t>
            </a:r>
            <a:r>
              <a:rPr lang="sr-Latn-CS" dirty="0" smtClean="0"/>
              <a:t>(</a:t>
            </a:r>
            <a:r>
              <a:rPr lang="sr-Latn-CS" i="1" dirty="0" smtClean="0"/>
              <a:t>Krunoslav Olujić</a:t>
            </a:r>
            <a:r>
              <a:rPr lang="sr-Latn-CS" i="1" dirty="0"/>
              <a:t>, </a:t>
            </a:r>
            <a:r>
              <a:rPr lang="sr-Latn-CS" dirty="0"/>
              <a:t>st. 31–43).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151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8286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/>
              <a:t>Kvalifikacija djela</a:t>
            </a:r>
            <a:endParaRPr lang="bs-Latn-B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6106"/>
            <a:ext cx="10515600" cy="4770857"/>
          </a:xfrm>
        </p:spPr>
        <p:txBody>
          <a:bodyPr/>
          <a:lstStyle/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Jasna </a:t>
            </a:r>
            <a:r>
              <a:rPr lang="sr-Latn-CS" dirty="0"/>
              <a:t>kvalifikacija nekog </a:t>
            </a:r>
            <a:r>
              <a:rPr lang="sr-Latn-CS" dirty="0" smtClean="0"/>
              <a:t>djela </a:t>
            </a:r>
            <a:r>
              <a:rPr lang="sr-Latn-CS" dirty="0"/>
              <a:t>u unutrašnjem pravu kao krivičnog automatski aktivira član 6. </a:t>
            </a:r>
            <a:endParaRPr lang="sr-Latn-CS" dirty="0" smtClean="0"/>
          </a:p>
          <a:p>
            <a:pPr marL="0" indent="0">
              <a:buNone/>
            </a:pPr>
            <a:r>
              <a:rPr lang="sr-Latn-CS" dirty="0"/>
              <a:t>U</a:t>
            </a:r>
            <a:r>
              <a:rPr lang="sr-Latn-CS" dirty="0" smtClean="0"/>
              <a:t>koliko djelo </a:t>
            </a:r>
            <a:r>
              <a:rPr lang="sr-Latn-CS" dirty="0"/>
              <a:t>nije kvalifikovano kao krivično, </a:t>
            </a:r>
            <a:r>
              <a:rPr lang="sr-Latn-CS" dirty="0" smtClean="0"/>
              <a:t>to </a:t>
            </a:r>
            <a:r>
              <a:rPr lang="sr-Latn-CS" dirty="0"/>
              <a:t>ima samo relativnu vrednost, i tada drugo i treće </a:t>
            </a:r>
            <a:r>
              <a:rPr lang="sr-Latn-CS" dirty="0" smtClean="0"/>
              <a:t>mjerilo </a:t>
            </a:r>
            <a:r>
              <a:rPr lang="sr-Latn-CS" dirty="0"/>
              <a:t>imaju veću težinu </a:t>
            </a:r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Ako ne </a:t>
            </a:r>
            <a:r>
              <a:rPr lang="sr-Latn-CS" dirty="0"/>
              <a:t>postoji jasan odgovor na pitanje o kvalifikaciji </a:t>
            </a:r>
            <a:r>
              <a:rPr lang="sr-Latn-CS" dirty="0" smtClean="0"/>
              <a:t>djela (</a:t>
            </a:r>
            <a:r>
              <a:rPr lang="sr-Latn-CS" i="1" dirty="0" smtClean="0"/>
              <a:t>Ravnsborg</a:t>
            </a:r>
            <a:r>
              <a:rPr lang="sr-Latn-CS" dirty="0"/>
              <a:t>)</a:t>
            </a:r>
            <a:r>
              <a:rPr lang="sr-Latn-CS" dirty="0" smtClean="0"/>
              <a:t>, neminovno </a:t>
            </a:r>
            <a:r>
              <a:rPr lang="sr-Latn-CS" dirty="0"/>
              <a:t>je konsultovati isključivo drugo i treće </a:t>
            </a:r>
            <a:r>
              <a:rPr lang="sr-Latn-CS" dirty="0" smtClean="0"/>
              <a:t>mjerilo</a:t>
            </a:r>
            <a:r>
              <a:rPr lang="sr-Latn-CS" dirty="0"/>
              <a:t>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468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781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/>
              <a:t>Kvalifikacija djela</a:t>
            </a:r>
            <a:endParaRPr lang="bs-Latn-B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325"/>
            <a:ext cx="10515600" cy="496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dirty="0"/>
              <a:t>Kada je cilj zakona </a:t>
            </a:r>
            <a:r>
              <a:rPr lang="sr-Latn-CS" dirty="0" smtClean="0"/>
              <a:t>sprječavanje djela </a:t>
            </a:r>
            <a:r>
              <a:rPr lang="sr-Latn-CS" dirty="0"/>
              <a:t>koje bi mogla da počini određena grupa ili klasa ljudi (vojnika, zatvorenika, </a:t>
            </a:r>
            <a:r>
              <a:rPr lang="sr-Latn-CS" dirty="0" smtClean="0"/>
              <a:t>ljekara), </a:t>
            </a:r>
            <a:r>
              <a:rPr lang="sr-Latn-CS" dirty="0"/>
              <a:t>onda je veća verovatnoća da će samo to </a:t>
            </a:r>
            <a:r>
              <a:rPr lang="sr-Latn-CS" dirty="0" smtClean="0"/>
              <a:t>djelo </a:t>
            </a:r>
            <a:r>
              <a:rPr lang="sr-Latn-CS" dirty="0"/>
              <a:t>biti smatrano disciplinskim, odnosno da neće biti obuhvaćeno članom 6. (</a:t>
            </a:r>
            <a:r>
              <a:rPr lang="sr-Latn-CS" i="1" dirty="0"/>
              <a:t>Demicoli v. Malta</a:t>
            </a:r>
            <a:r>
              <a:rPr lang="sr-Latn-CS" dirty="0"/>
              <a:t>, stav 33).</a:t>
            </a:r>
            <a:endParaRPr lang="bs-Latn-BA" dirty="0"/>
          </a:p>
          <a:p>
            <a:pPr marL="0" indent="0">
              <a:buNone/>
            </a:pPr>
            <a:r>
              <a:rPr lang="sr-Latn-CS" dirty="0"/>
              <a:t>Činjenica da je težište nekog </a:t>
            </a:r>
            <a:r>
              <a:rPr lang="sr-Latn-CS" dirty="0" smtClean="0"/>
              <a:t>djela usmjereno </a:t>
            </a:r>
            <a:r>
              <a:rPr lang="sr-Latn-CS" dirty="0"/>
              <a:t>ka većem </a:t>
            </a:r>
            <a:r>
              <a:rPr lang="sr-Latn-CS" dirty="0" smtClean="0"/>
              <a:t>dijelu </a:t>
            </a:r>
            <a:r>
              <a:rPr lang="sr-Latn-CS" dirty="0"/>
              <a:t>stanovništva, a ne ka određenom sektoru samo je jedan od relevantnih pokazatelja koji obično ukazuju na „krivičnu prirodu” </a:t>
            </a:r>
            <a:r>
              <a:rPr lang="sr-Latn-CS" dirty="0" smtClean="0"/>
              <a:t>djela</a:t>
            </a:r>
            <a:r>
              <a:rPr lang="sr-Latn-CS" dirty="0"/>
              <a:t>; drugi takav pokazatelj </a:t>
            </a:r>
            <a:r>
              <a:rPr lang="sr-Latn-CS" dirty="0" smtClean="0"/>
              <a:t>je izuzetna </a:t>
            </a:r>
            <a:r>
              <a:rPr lang="sr-Latn-CS" dirty="0"/>
              <a:t>težina dela (</a:t>
            </a:r>
            <a:r>
              <a:rPr lang="sr-Latn-CS" i="1" dirty="0"/>
              <a:t>Campbell and Fell v. the United Kingdom</a:t>
            </a:r>
            <a:r>
              <a:rPr lang="sr-Latn-CS" dirty="0"/>
              <a:t>, stav 101).</a:t>
            </a:r>
            <a:endParaRPr lang="bs-Latn-BA" dirty="0"/>
          </a:p>
          <a:p>
            <a:pPr marL="0" indent="0">
              <a:buNone/>
            </a:pPr>
            <a:r>
              <a:rPr lang="sr-Latn-CS" dirty="0"/>
              <a:t>B</a:t>
            </a:r>
            <a:r>
              <a:rPr lang="sr-Latn-CS" dirty="0" smtClean="0"/>
              <a:t>eznačajna </a:t>
            </a:r>
            <a:r>
              <a:rPr lang="sr-Latn-CS" dirty="0"/>
              <a:t>težina </a:t>
            </a:r>
            <a:r>
              <a:rPr lang="sr-Latn-CS" dirty="0" smtClean="0"/>
              <a:t>djela </a:t>
            </a:r>
            <a:r>
              <a:rPr lang="sr-Latn-CS" dirty="0"/>
              <a:t>sama po sebi ne mora nužno značiti da </a:t>
            </a:r>
            <a:r>
              <a:rPr lang="sr-Latn-CS" dirty="0" smtClean="0"/>
              <a:t>djelo </a:t>
            </a:r>
            <a:r>
              <a:rPr lang="sr-Latn-CS" dirty="0"/>
              <a:t>ne spada u polje </a:t>
            </a:r>
            <a:r>
              <a:rPr lang="sr-Latn-CS" dirty="0" smtClean="0"/>
              <a:t>primjene </a:t>
            </a:r>
            <a:r>
              <a:rPr lang="sr-Latn-CS" dirty="0"/>
              <a:t>člana 6; „krivična” priroda ne mora nužno </a:t>
            </a:r>
            <a:r>
              <a:rPr lang="sr-Latn-CS" dirty="0" smtClean="0"/>
              <a:t>zahtijevati </a:t>
            </a:r>
            <a:r>
              <a:rPr lang="sr-Latn-CS" dirty="0"/>
              <a:t>određeni stepen težine (</a:t>
            </a:r>
            <a:r>
              <a:rPr lang="sr-Latn-CS" i="1" dirty="0"/>
              <a:t>Öztürk</a:t>
            </a:r>
            <a:r>
              <a:rPr lang="sr-Latn-CS" dirty="0"/>
              <a:t>, stav 53).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067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751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/>
              <a:t>Pojam krivične optužbe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5451"/>
            <a:ext cx="10515600" cy="4978829"/>
          </a:xfrm>
        </p:spPr>
        <p:txBody>
          <a:bodyPr/>
          <a:lstStyle/>
          <a:p>
            <a:pPr marL="0" indent="0">
              <a:buNone/>
            </a:pPr>
            <a:r>
              <a:rPr lang="bs-Latn-BA" i="1" dirty="0" smtClean="0"/>
              <a:t>Štilić protiv Hrvatske (2007)</a:t>
            </a:r>
          </a:p>
          <a:p>
            <a:pPr marL="0" indent="0">
              <a:buNone/>
            </a:pPr>
            <a:r>
              <a:rPr lang="bs-Latn-BA" i="1" dirty="0" smtClean="0"/>
              <a:t>-držao zatvorena vrata ćelije – uvjetna kazna samice</a:t>
            </a:r>
          </a:p>
          <a:p>
            <a:pPr marL="0" indent="0">
              <a:buNone/>
            </a:pPr>
            <a:r>
              <a:rPr lang="bs-Latn-BA" i="1" dirty="0" smtClean="0"/>
              <a:t>-pokušao prokrijumčariti drogu u pismu – ograničenje kretanja, zabrana prijema pošiljki</a:t>
            </a:r>
          </a:p>
          <a:p>
            <a:pPr marL="0" indent="0">
              <a:buNone/>
            </a:pPr>
            <a:r>
              <a:rPr lang="bs-Latn-BA" i="1" dirty="0" smtClean="0"/>
              <a:t>Hrdalo protiv Hrvatske (2011)</a:t>
            </a:r>
          </a:p>
          <a:p>
            <a:pPr marL="0" indent="0">
              <a:buNone/>
            </a:pPr>
            <a:r>
              <a:rPr lang="bs-Latn-BA" i="1" dirty="0" smtClean="0"/>
              <a:t>-razriješen dužnosti jer je nepravosnažno oglašen krivim</a:t>
            </a:r>
          </a:p>
          <a:p>
            <a:pPr marL="0" indent="0">
              <a:buNone/>
            </a:pPr>
            <a:r>
              <a:rPr lang="bs-Latn-BA" i="1" dirty="0" smtClean="0"/>
              <a:t>Žigić protiv hrvatske (2011)</a:t>
            </a:r>
          </a:p>
          <a:p>
            <a:pPr marL="0" indent="0">
              <a:buNone/>
            </a:pPr>
            <a:r>
              <a:rPr lang="bs-Latn-BA" i="1" dirty="0" smtClean="0"/>
              <a:t>- Novčana kazna za uvredu suda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7772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9848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/>
              <a:t>Pojam krivične optužbe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822" y="864974"/>
            <a:ext cx="10515600" cy="53134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bs-Latn-BA" dirty="0" smtClean="0"/>
              <a:t>porezni prekršaji</a:t>
            </a:r>
          </a:p>
          <a:p>
            <a:pPr>
              <a:buFontTx/>
              <a:buChar char="-"/>
            </a:pPr>
            <a:r>
              <a:rPr lang="bs-Latn-BA" dirty="0" smtClean="0"/>
              <a:t>carinsko pravo</a:t>
            </a:r>
          </a:p>
          <a:p>
            <a:pPr>
              <a:buFontTx/>
              <a:buChar char="-"/>
            </a:pPr>
            <a:r>
              <a:rPr lang="bs-Latn-BA" dirty="0" smtClean="0"/>
              <a:t>Protjerivanje, izručenje, deportacija</a:t>
            </a:r>
          </a:p>
          <a:p>
            <a:pPr>
              <a:buFontTx/>
              <a:buChar char="-"/>
            </a:pPr>
            <a:r>
              <a:rPr lang="bs-Latn-BA" dirty="0" smtClean="0"/>
              <a:t>Evropski uhidbeni nalog</a:t>
            </a:r>
          </a:p>
          <a:p>
            <a:pPr>
              <a:buFontTx/>
              <a:buChar char="-"/>
            </a:pPr>
            <a:r>
              <a:rPr lang="bs-Latn-BA" smtClean="0"/>
              <a:t>Postupci </a:t>
            </a:r>
            <a:r>
              <a:rPr lang="bs-Latn-BA" dirty="0" smtClean="0"/>
              <a:t>usklađivanja kazne s odredbama (novog)krivičnog zakona</a:t>
            </a:r>
          </a:p>
          <a:p>
            <a:pPr>
              <a:buFontTx/>
              <a:buChar char="-"/>
            </a:pPr>
            <a:r>
              <a:rPr lang="bs-Latn-BA" dirty="0" smtClean="0"/>
              <a:t>Postupci prije suđenja (razuman rok, prava odbrane) </a:t>
            </a:r>
            <a:r>
              <a:rPr lang="bs-Latn-BA" i="1" dirty="0" smtClean="0"/>
              <a:t>Kuralić protiv Hrvatske </a:t>
            </a:r>
            <a:r>
              <a:rPr lang="bs-Latn-BA" dirty="0" smtClean="0"/>
              <a:t>(2009)</a:t>
            </a:r>
          </a:p>
          <a:p>
            <a:pPr>
              <a:buFontTx/>
              <a:buChar char="-"/>
            </a:pPr>
            <a:r>
              <a:rPr lang="bs-Latn-BA" dirty="0" smtClean="0"/>
              <a:t>Redovan sudski krivični postupak-načela odbrane-</a:t>
            </a:r>
            <a:r>
              <a:rPr lang="bs-Latn-BA" i="1" dirty="0" smtClean="0"/>
              <a:t>Dolenec protiv Hrvatske </a:t>
            </a:r>
            <a:r>
              <a:rPr lang="bs-Latn-BA" dirty="0" smtClean="0"/>
              <a:t>(2009)</a:t>
            </a:r>
          </a:p>
          <a:p>
            <a:pPr>
              <a:buFontTx/>
              <a:buChar char="-"/>
            </a:pPr>
            <a:r>
              <a:rPr lang="bs-Latn-BA" dirty="0" smtClean="0"/>
              <a:t>Postupci prije suđenja-načela odbrane-</a:t>
            </a:r>
            <a:r>
              <a:rPr lang="bs-Latn-BA" i="1" dirty="0" smtClean="0"/>
              <a:t>Salduz protiv Turske </a:t>
            </a:r>
            <a:r>
              <a:rPr lang="bs-Latn-BA" dirty="0" smtClean="0"/>
              <a:t>(2008)</a:t>
            </a:r>
          </a:p>
          <a:p>
            <a:pPr marL="0" indent="0">
              <a:buNone/>
            </a:pPr>
            <a:endParaRPr lang="bs-Latn-BA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8120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/>
              <a:t>primjeri</a:t>
            </a:r>
            <a:endParaRPr lang="bs-Latn-B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5555"/>
            <a:ext cx="10515600" cy="5081408"/>
          </a:xfrm>
        </p:spPr>
        <p:txBody>
          <a:bodyPr/>
          <a:lstStyle/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endParaRPr lang="sr-Latn-CS" dirty="0"/>
          </a:p>
          <a:p>
            <a:pPr marL="0" indent="0">
              <a:buNone/>
            </a:pPr>
            <a:r>
              <a:rPr lang="sr-Latn-CS" dirty="0" smtClean="0"/>
              <a:t>Administrativna </a:t>
            </a:r>
            <a:r>
              <a:rPr lang="sr-Latn-CS" dirty="0"/>
              <a:t>novčana kazna zbog učešća u demonstracijama za koje nije bila izdata dozvola; kazna je izrečena na osnovu zakona o kršenju javnog reda, </a:t>
            </a:r>
            <a:r>
              <a:rPr lang="sr-Latn-CS" dirty="0" smtClean="0"/>
              <a:t>(kraće pritvaranje, podnosioca </a:t>
            </a:r>
            <a:r>
              <a:rPr lang="sr-Latn-CS" dirty="0"/>
              <a:t>predstavke ispitivali krivični</a:t>
            </a:r>
            <a:r>
              <a:rPr lang="sr-Latn-CS" i="1" dirty="0"/>
              <a:t> </a:t>
            </a:r>
            <a:r>
              <a:rPr lang="sr-Latn-CS" dirty="0" smtClean="0"/>
              <a:t>istražitelji), </a:t>
            </a:r>
            <a:r>
              <a:rPr lang="sr-Latn-CS" dirty="0"/>
              <a:t>pa je novčana kazna izrečena </a:t>
            </a:r>
            <a:r>
              <a:rPr lang="sr-Latn-CS" dirty="0" smtClean="0"/>
              <a:t>poslije </a:t>
            </a:r>
            <a:r>
              <a:rPr lang="sr-Latn-CS" dirty="0"/>
              <a:t>tog ispitivanja, a uzeto je u obzir i to što o takvom tipu slučajeva raspravljaju krivična </a:t>
            </a:r>
            <a:r>
              <a:rPr lang="sr-Latn-CS" dirty="0" smtClean="0"/>
              <a:t>vijeća domaćih </a:t>
            </a:r>
            <a:r>
              <a:rPr lang="sr-Latn-CS" dirty="0"/>
              <a:t>sudova (</a:t>
            </a:r>
            <a:r>
              <a:rPr lang="sr-Latn-CS" i="1" dirty="0"/>
              <a:t>Ziliberberg</a:t>
            </a:r>
            <a:r>
              <a:rPr lang="sr-Latn-CS" dirty="0" smtClean="0"/>
              <a:t>).</a:t>
            </a:r>
          </a:p>
          <a:p>
            <a:pPr marL="0" indent="0">
              <a:buNone/>
            </a:pPr>
            <a:r>
              <a:rPr lang="sr-Latn-CS" dirty="0"/>
              <a:t>Kažnjavanje advokata zbog uvrede suda </a:t>
            </a:r>
            <a:r>
              <a:rPr lang="sr-Latn-CS" dirty="0" smtClean="0"/>
              <a:t>(</a:t>
            </a:r>
            <a:r>
              <a:rPr lang="sr-Latn-CS" i="1" dirty="0"/>
              <a:t>Kyprianou</a:t>
            </a:r>
            <a:r>
              <a:rPr lang="sr-Latn-CS" dirty="0"/>
              <a:t>, stav </a:t>
            </a:r>
            <a:r>
              <a:rPr lang="sr-Latn-CS" dirty="0" smtClean="0"/>
              <a:t>31).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34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188" y="382379"/>
            <a:ext cx="10515600" cy="575154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/>
              <a:t>primjeri</a:t>
            </a:r>
            <a:endParaRPr lang="bs-Latn-B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830"/>
            <a:ext cx="10515600" cy="4926133"/>
          </a:xfrm>
        </p:spPr>
        <p:txBody>
          <a:bodyPr/>
          <a:lstStyle/>
          <a:p>
            <a:pPr marL="0" indent="0">
              <a:buNone/>
            </a:pPr>
            <a:r>
              <a:rPr lang="sr-Latn-CS" dirty="0"/>
              <a:t>Kazna od 500 švajcarskih franaka koja se teorijski može pretvoriti u kaznu zatvora, tako što se za 30 švajcarskih franaka mora odležati jedan dan zatvora, iako je to preinačenje mogućno samo po odluci suda (</a:t>
            </a:r>
            <a:r>
              <a:rPr lang="sr-Latn-CS" i="1" dirty="0"/>
              <a:t>Weber</a:t>
            </a:r>
            <a:r>
              <a:rPr lang="sr-Latn-CS" dirty="0"/>
              <a:t>; </a:t>
            </a:r>
            <a:r>
              <a:rPr lang="sr-Latn-CS" dirty="0" smtClean="0"/>
              <a:t>suprotna odluka </a:t>
            </a:r>
            <a:r>
              <a:rPr lang="sr-Latn-CS" i="1" dirty="0" smtClean="0"/>
              <a:t>Ravnsborg</a:t>
            </a:r>
            <a:r>
              <a:rPr lang="sr-Latn-CS" dirty="0" smtClean="0"/>
              <a:t>).</a:t>
            </a:r>
          </a:p>
          <a:p>
            <a:pPr marL="0" indent="0">
              <a:buNone/>
            </a:pPr>
            <a:r>
              <a:rPr lang="sr-Latn-CS" dirty="0"/>
              <a:t>Gubitak znatnog perioda remisije kazne zbog pobune u zatvoru (</a:t>
            </a:r>
            <a:r>
              <a:rPr lang="sr-Latn-CS" i="1" dirty="0"/>
              <a:t>Campbell and Fell</a:t>
            </a:r>
            <a:r>
              <a:rPr lang="sr-Latn-CS" dirty="0" smtClean="0"/>
              <a:t>).</a:t>
            </a:r>
          </a:p>
          <a:p>
            <a:pPr marL="0" indent="0">
              <a:buNone/>
            </a:pPr>
            <a:r>
              <a:rPr lang="sr-Latn-CS" dirty="0"/>
              <a:t>Dodatni poreski namet, pored neplaćenog poreza, u postupku za </a:t>
            </a:r>
            <a:r>
              <a:rPr lang="sr-Latn-CS" dirty="0" smtClean="0"/>
              <a:t>procjenu </a:t>
            </a:r>
            <a:r>
              <a:rPr lang="sr-Latn-CS" dirty="0"/>
              <a:t>poreskog duga, s obzirom na represivnu prirodu kazne (</a:t>
            </a:r>
            <a:r>
              <a:rPr lang="sr-Latn-CS" i="1" dirty="0"/>
              <a:t>Janosević</a:t>
            </a:r>
            <a:r>
              <a:rPr lang="sr-Latn-CS" dirty="0"/>
              <a:t>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6477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430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/>
              <a:t>primjeri</a:t>
            </a:r>
            <a:endParaRPr lang="bs-Latn-B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2589"/>
            <a:ext cx="10515600" cy="4874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dirty="0"/>
              <a:t>Saobraćajni prekršaji kažnjivi novčanom kaznom, uključujući izazivanje saobraćajne nesreće (</a:t>
            </a:r>
            <a:r>
              <a:rPr lang="sr-Latn-CS" i="1" dirty="0"/>
              <a:t>Öztürk</a:t>
            </a:r>
            <a:r>
              <a:rPr lang="sr-Latn-CS" dirty="0"/>
              <a:t>), </a:t>
            </a:r>
            <a:r>
              <a:rPr lang="sr-Latn-CS" dirty="0" smtClean="0"/>
              <a:t>bjekstvo </a:t>
            </a:r>
            <a:r>
              <a:rPr lang="sr-Latn-CS" dirty="0"/>
              <a:t>s </a:t>
            </a:r>
            <a:r>
              <a:rPr lang="sr-Latn-CS" dirty="0" smtClean="0"/>
              <a:t>mjesta </a:t>
            </a:r>
            <a:r>
              <a:rPr lang="sr-Latn-CS" dirty="0"/>
              <a:t>događaja (</a:t>
            </a:r>
            <a:r>
              <a:rPr lang="sr-Latn-CS" i="1" dirty="0"/>
              <a:t>Weh v. Austria)</a:t>
            </a:r>
            <a:r>
              <a:rPr lang="sr-Latn-CS" dirty="0"/>
              <a:t>, prekoračenje brzine (</a:t>
            </a:r>
            <a:r>
              <a:rPr lang="sr-Latn-CS" i="1" dirty="0"/>
              <a:t>O’Halloran and Francis</a:t>
            </a:r>
            <a:r>
              <a:rPr lang="sr-Latn-CS" dirty="0"/>
              <a:t>) s obzirom na represivnu prirodu </a:t>
            </a:r>
            <a:r>
              <a:rPr lang="sr-Latn-CS" dirty="0" smtClean="0"/>
              <a:t>kazni.</a:t>
            </a:r>
          </a:p>
          <a:p>
            <a:pPr marL="0" indent="0">
              <a:buNone/>
            </a:pPr>
            <a:r>
              <a:rPr lang="sr-Latn-CS" dirty="0"/>
              <a:t>Novčana kazna od hiljadu švedskih kruna koja se teorijski može preinačiti u kaznu zatvora u trajanju od 14 dana do tri meseca; Sud je smatrao da je mogućnost takvog preinačenja sasvim mala i daleka i da bi za to bilo potrebno odvojeno ročište, usled čega je zaključio da stepen težine kazne nije dovoljno visok da bi se moglo govoriti o „krivičnoj” kazni (</a:t>
            </a:r>
            <a:r>
              <a:rPr lang="sr-Latn-CS" i="1" dirty="0" smtClean="0"/>
              <a:t>Ravnsborg</a:t>
            </a:r>
            <a:r>
              <a:rPr lang="sr-Latn-CS" dirty="0"/>
              <a:t>,</a:t>
            </a:r>
            <a:r>
              <a:rPr lang="sr-Latn-CS" dirty="0" smtClean="0"/>
              <a:t> suprotno </a:t>
            </a:r>
            <a:r>
              <a:rPr lang="sr-Latn-CS" i="1" dirty="0" smtClean="0"/>
              <a:t>Weber</a:t>
            </a:r>
            <a:r>
              <a:rPr lang="sr-Latn-CS" dirty="0"/>
              <a:t>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997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/>
              <a:t>primjeri</a:t>
            </a:r>
            <a:endParaRPr lang="bs-Latn-B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/>
              <a:t>Novčana kazna izrečena nastavniku zbog toga što je stupio u štrajk (</a:t>
            </a:r>
            <a:r>
              <a:rPr lang="sr-Latn-CS" i="1" dirty="0"/>
              <a:t>S. v. Germany</a:t>
            </a:r>
            <a:r>
              <a:rPr lang="sr-Latn-CS" dirty="0"/>
              <a:t>, odl. 1984</a:t>
            </a:r>
            <a:r>
              <a:rPr lang="sr-Latn-CS" dirty="0" smtClean="0"/>
              <a:t>).</a:t>
            </a:r>
          </a:p>
          <a:p>
            <a:pPr marL="0" indent="0">
              <a:buNone/>
            </a:pPr>
            <a:r>
              <a:rPr lang="sr-Latn-CS" dirty="0"/>
              <a:t>Novčana kazna izrečena farmaceutu zbog neetičkog ponašanja, koje je između ostalog obuhvatilo i nepropisno određivanje </a:t>
            </a:r>
            <a:r>
              <a:rPr lang="sr-Latn-CS" dirty="0" smtClean="0"/>
              <a:t>cijena lijekova </a:t>
            </a:r>
            <a:r>
              <a:rPr lang="sr-Latn-CS" dirty="0"/>
              <a:t>(</a:t>
            </a:r>
            <a:r>
              <a:rPr lang="sr-Latn-CS" i="1" dirty="0"/>
              <a:t>M. v. Germany</a:t>
            </a:r>
            <a:r>
              <a:rPr lang="sr-Latn-CS" dirty="0"/>
              <a:t>, odl. 1984</a:t>
            </a:r>
            <a:r>
              <a:rPr lang="sr-Latn-CS" dirty="0" smtClean="0"/>
              <a:t>).</a:t>
            </a:r>
          </a:p>
          <a:p>
            <a:pPr marL="0" indent="0">
              <a:buNone/>
            </a:pPr>
            <a:r>
              <a:rPr lang="hr-HR" altLang="sr-Latn-RS" dirty="0"/>
              <a:t>Odluka Ustavnog suda BiH, U-106/03 od 27. oktobra 2004. godine, prekršajni postupak okarakterisan kao “krivična optužba”, prekršajni organi ne ispunjavaju  zahtjeve vezane za “nezavisan i nepristrasan sud”, povreda prava na pristup sudu zbog izostanka sudske zaštite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740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1313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Pojam krivične optužbe</vt:lpstr>
      <vt:lpstr>Kvalifikacija djela</vt:lpstr>
      <vt:lpstr>Kvalifikacija djela</vt:lpstr>
      <vt:lpstr>Pojam krivične optužbe</vt:lpstr>
      <vt:lpstr>Pojam krivične optužbe</vt:lpstr>
      <vt:lpstr>primjeri</vt:lpstr>
      <vt:lpstr>primjeri</vt:lpstr>
      <vt:lpstr>primjeri</vt:lpstr>
      <vt:lpstr>primjeri</vt:lpstr>
      <vt:lpstr>primjeri</vt:lpstr>
      <vt:lpstr>kazna</vt:lpstr>
      <vt:lpstr>Početak zaštite</vt:lpstr>
      <vt:lpstr>Kada nije primjenjiv član 6. EK</vt:lpstr>
      <vt:lpstr>Kada nije primjenjiv član 6. 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Zvonko Mijan</dc:creator>
  <cp:lastModifiedBy>Zvonko Mijan</cp:lastModifiedBy>
  <cp:revision>31</cp:revision>
  <dcterms:created xsi:type="dcterms:W3CDTF">2015-05-24T07:57:36Z</dcterms:created>
  <dcterms:modified xsi:type="dcterms:W3CDTF">2016-05-13T08:03:17Z</dcterms:modified>
</cp:coreProperties>
</file>