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8" r:id="rId4"/>
    <p:sldId id="258" r:id="rId5"/>
    <p:sldId id="259" r:id="rId6"/>
    <p:sldId id="269" r:id="rId7"/>
    <p:sldId id="260" r:id="rId8"/>
    <p:sldId id="261" r:id="rId9"/>
    <p:sldId id="262" r:id="rId10"/>
    <p:sldId id="270" r:id="rId11"/>
    <p:sldId id="271" r:id="rId12"/>
    <p:sldId id="272" r:id="rId13"/>
    <p:sldId id="263" r:id="rId14"/>
    <p:sldId id="275" r:id="rId15"/>
    <p:sldId id="264" r:id="rId16"/>
    <p:sldId id="265" r:id="rId17"/>
    <p:sldId id="266" r:id="rId18"/>
    <p:sldId id="267" r:id="rId19"/>
    <p:sldId id="296" r:id="rId20"/>
    <p:sldId id="297" r:id="rId21"/>
    <p:sldId id="274" r:id="rId22"/>
    <p:sldId id="276" r:id="rId23"/>
    <p:sldId id="277" r:id="rId24"/>
    <p:sldId id="278" r:id="rId25"/>
    <p:sldId id="279" r:id="rId26"/>
    <p:sldId id="280" r:id="rId27"/>
    <p:sldId id="281" r:id="rId28"/>
    <p:sldId id="282" r:id="rId29"/>
    <p:sldId id="283" r:id="rId30"/>
    <p:sldId id="284" r:id="rId31"/>
    <p:sldId id="286" r:id="rId32"/>
    <p:sldId id="287" r:id="rId33"/>
    <p:sldId id="288" r:id="rId34"/>
    <p:sldId id="289" r:id="rId35"/>
    <p:sldId id="295" r:id="rId36"/>
    <p:sldId id="290" r:id="rId37"/>
    <p:sldId id="291" r:id="rId38"/>
    <p:sldId id="292" r:id="rId39"/>
    <p:sldId id="29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8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9ACECB-2D7F-4CA5-BA8E-4C2EBCDF7E27}" type="datetimeFigureOut">
              <a:rPr lang="en-US" smtClean="0"/>
              <a:pPr/>
              <a:t>3/21/2016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F280629-B95B-4D12-B057-F26690D4B57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9ACECB-2D7F-4CA5-BA8E-4C2EBCDF7E27}"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80629-B95B-4D12-B057-F26690D4B5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9ACECB-2D7F-4CA5-BA8E-4C2EBCDF7E27}"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80629-B95B-4D12-B057-F26690D4B5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9ACECB-2D7F-4CA5-BA8E-4C2EBCDF7E27}"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80629-B95B-4D12-B057-F26690D4B5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9ACECB-2D7F-4CA5-BA8E-4C2EBCDF7E27}"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80629-B95B-4D12-B057-F26690D4B57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9ACECB-2D7F-4CA5-BA8E-4C2EBCDF7E27}" type="datetimeFigureOut">
              <a:rPr lang="en-US" smtClean="0"/>
              <a:pPr/>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80629-B95B-4D12-B057-F26690D4B5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9ACECB-2D7F-4CA5-BA8E-4C2EBCDF7E27}" type="datetimeFigureOut">
              <a:rPr lang="en-US" smtClean="0"/>
              <a:pPr/>
              <a:t>3/21/2016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280629-B95B-4D12-B057-F26690D4B5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9ACECB-2D7F-4CA5-BA8E-4C2EBCDF7E27}" type="datetimeFigureOut">
              <a:rPr lang="en-US" smtClean="0"/>
              <a:pPr/>
              <a:t>3/21/2016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280629-B95B-4D12-B057-F26690D4B5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ACECB-2D7F-4CA5-BA8E-4C2EBCDF7E27}" type="datetimeFigureOut">
              <a:rPr lang="en-US" smtClean="0"/>
              <a:pPr/>
              <a:t>3/21/2016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280629-B95B-4D12-B057-F26690D4B5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9ACECB-2D7F-4CA5-BA8E-4C2EBCDF7E27}" type="datetimeFigureOut">
              <a:rPr lang="en-US" smtClean="0"/>
              <a:pPr/>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80629-B95B-4D12-B057-F26690D4B5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9ACECB-2D7F-4CA5-BA8E-4C2EBCDF7E27}" type="datetimeFigureOut">
              <a:rPr lang="en-US" smtClean="0"/>
              <a:pPr/>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F280629-B95B-4D12-B057-F26690D4B57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9ACECB-2D7F-4CA5-BA8E-4C2EBCDF7E27}" type="datetimeFigureOut">
              <a:rPr lang="en-US" smtClean="0"/>
              <a:pPr/>
              <a:t>3/21/2016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F280629-B95B-4D12-B057-F26690D4B57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0" y="4114800"/>
            <a:ext cx="9144000" cy="685800"/>
          </a:xfrm>
        </p:spPr>
        <p:txBody>
          <a:bodyPr>
            <a:normAutofit fontScale="92500" lnSpcReduction="10000"/>
          </a:bodyPr>
          <a:lstStyle/>
          <a:p>
            <a:pPr marL="0" indent="0" algn="ctr">
              <a:buNone/>
            </a:pPr>
            <a:r>
              <a:rPr lang="x-none" sz="2000" smtClean="0"/>
              <a:t>Мира Поткоњак</a:t>
            </a:r>
            <a:endParaRPr lang="sr-Cyrl-BA" sz="2000" dirty="0" smtClean="0"/>
          </a:p>
          <a:p>
            <a:pPr marL="0" indent="0" algn="ctr">
              <a:buNone/>
            </a:pPr>
            <a:r>
              <a:rPr lang="x-none" sz="2000" smtClean="0"/>
              <a:t>Комисија </a:t>
            </a:r>
            <a:r>
              <a:rPr lang="x-none" sz="2000" dirty="0" smtClean="0"/>
              <a:t>за хартије од вриједности Републике Српске</a:t>
            </a:r>
            <a:endParaRPr lang="en-US" sz="2000" dirty="0"/>
          </a:p>
        </p:txBody>
      </p:sp>
      <p:sp>
        <p:nvSpPr>
          <p:cNvPr id="2" name="Title 1"/>
          <p:cNvSpPr>
            <a:spLocks noGrp="1"/>
          </p:cNvSpPr>
          <p:nvPr>
            <p:ph type="ctrTitle" idx="4294967295"/>
          </p:nvPr>
        </p:nvSpPr>
        <p:spPr>
          <a:xfrm>
            <a:off x="0" y="2514600"/>
            <a:ext cx="9144000" cy="1085850"/>
          </a:xfrm>
        </p:spPr>
        <p:txBody>
          <a:bodyPr>
            <a:normAutofit/>
          </a:bodyPr>
          <a:lstStyle/>
          <a:p>
            <a:pPr algn="ctr"/>
            <a:r>
              <a:rPr lang="x-none" sz="3200" dirty="0" smtClean="0">
                <a:effectLst>
                  <a:outerShdw blurRad="38100" dist="38100" dir="2700000" algn="tl">
                    <a:srgbClr val="000000">
                      <a:alpha val="43137"/>
                    </a:srgbClr>
                  </a:outerShdw>
                </a:effectLst>
                <a:latin typeface="Times New Roman" pitchFamily="18" charset="0"/>
                <a:cs typeface="Times New Roman" pitchFamily="18" charset="0"/>
              </a:rPr>
              <a:t>Забрана злоупотребе тржишта хартија од вриједности</a:t>
            </a:r>
            <a:endParaRPr lang="en-US" sz="32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latin typeface="Times New Roman" pitchFamily="18" charset="0"/>
                <a:cs typeface="Times New Roman" pitchFamily="18" charset="0"/>
              </a:rPr>
              <a:t>Информације које је емитент дужан да објави</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sr-Cyrl-RS" sz="2000" dirty="0" smtClean="0">
                <a:latin typeface="Times New Roman" pitchFamily="18" charset="0"/>
                <a:cs typeface="Times New Roman" pitchFamily="18" charset="0"/>
              </a:rPr>
              <a:t>Емитенти чијим се хартијама тргује на берзи обавезни  су да редовно објављују:</a:t>
            </a:r>
          </a:p>
          <a:p>
            <a:pPr algn="just">
              <a:buFont typeface="Wingdings" pitchFamily="2" charset="2"/>
              <a:buChar char="Ø"/>
            </a:pPr>
            <a:r>
              <a:rPr lang="sr-Cyrl-RS" sz="2000" dirty="0" smtClean="0">
                <a:latin typeface="Times New Roman" pitchFamily="18" charset="0"/>
                <a:cs typeface="Times New Roman" pitchFamily="18" charset="0"/>
              </a:rPr>
              <a:t> финансијске извјештаје,</a:t>
            </a:r>
          </a:p>
          <a:p>
            <a:pPr algn="just">
              <a:buFont typeface="Wingdings" pitchFamily="2" charset="2"/>
              <a:buChar char="Ø"/>
            </a:pPr>
            <a:r>
              <a:rPr lang="sr-Cyrl-RS" sz="2000" dirty="0" smtClean="0">
                <a:latin typeface="Times New Roman" pitchFamily="18" charset="0"/>
                <a:cs typeface="Times New Roman" pitchFamily="18" charset="0"/>
              </a:rPr>
              <a:t> ревизорске извјештаје, </a:t>
            </a:r>
          </a:p>
          <a:p>
            <a:pPr algn="just">
              <a:buFont typeface="Wingdings" pitchFamily="2" charset="2"/>
              <a:buChar char="Ø"/>
            </a:pPr>
            <a:r>
              <a:rPr lang="sr-Cyrl-RS" sz="2000" dirty="0" smtClean="0">
                <a:latin typeface="Times New Roman" pitchFamily="18" charset="0"/>
                <a:cs typeface="Times New Roman" pitchFamily="18" charset="0"/>
              </a:rPr>
              <a:t>извјештаје о значајним догађајима и радњама који утичу на пословање емитента.</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latin typeface="Times New Roman" pitchFamily="18" charset="0"/>
                <a:cs typeface="Times New Roman" pitchFamily="18" charset="0"/>
              </a:rPr>
              <a:t>Објављивање финансијских извјештаја</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sr-Cyrl-RS" sz="2000" dirty="0" smtClean="0">
              <a:latin typeface="Times New Roman" pitchFamily="18" charset="0"/>
              <a:cs typeface="Times New Roman" pitchFamily="18" charset="0"/>
            </a:endParaRPr>
          </a:p>
          <a:p>
            <a:pPr algn="just"/>
            <a:endParaRPr lang="sr-Cyrl-RS" sz="2000" dirty="0" smtClean="0">
              <a:latin typeface="Times New Roman" pitchFamily="18" charset="0"/>
              <a:cs typeface="Times New Roman" pitchFamily="18" charset="0"/>
            </a:endParaRPr>
          </a:p>
          <a:p>
            <a:pPr algn="just"/>
            <a:r>
              <a:rPr lang="sr-Cyrl-RS" sz="2000" dirty="0" smtClean="0">
                <a:latin typeface="Times New Roman" pitchFamily="18" charset="0"/>
                <a:cs typeface="Times New Roman" pitchFamily="18" charset="0"/>
              </a:rPr>
              <a:t>Финансијски извјештаји (годишњи, полугодишњи, квартални) и извјештаји независног ревизора о финансијским извјештајима емитената чијим се хартијама тргује на уређеном тржишту садрже веома битне информације на основу којих инвеститори заснивају своје инвестиционе одлуке. Стога је веома важно да ти извјештаји буду тачни и на вријеме објављени, односно доступни инвестиционој јавности</a:t>
            </a:r>
            <a:r>
              <a:rPr lang="sr-Cyrl-RS" sz="2000" dirty="0" smtClean="0"/>
              <a:t>. </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rmAutofit/>
          </a:bodyPr>
          <a:lstStyle/>
          <a:p>
            <a:pPr algn="ctr"/>
            <a:r>
              <a:rPr lang="sr-Cyrl-RS" sz="2800" dirty="0" smtClean="0">
                <a:latin typeface="Times New Roman" pitchFamily="18" charset="0"/>
                <a:cs typeface="Times New Roman" pitchFamily="18" charset="0"/>
              </a:rPr>
              <a:t>Извјештај о значајним догађајима и радњама које утичу на пословање емитента</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pPr>
              <a:buNone/>
            </a:pPr>
            <a:endParaRPr lang="en-US" dirty="0" smtClean="0"/>
          </a:p>
          <a:p>
            <a:pPr lvl="0"/>
            <a:r>
              <a:rPr lang="sr-Cyrl-RS" sz="4800" b="1" dirty="0" smtClean="0">
                <a:latin typeface="Times New Roman" pitchFamily="18" charset="0"/>
                <a:cs typeface="Times New Roman" pitchFamily="18" charset="0"/>
              </a:rPr>
              <a:t>сазивању скупштине акционара</a:t>
            </a:r>
            <a:r>
              <a:rPr lang="sr-Latn-BA" sz="4800" b="1" dirty="0" smtClean="0">
                <a:latin typeface="Times New Roman" pitchFamily="18" charset="0"/>
                <a:cs typeface="Times New Roman" pitchFamily="18" charset="0"/>
              </a:rPr>
              <a:t>, </a:t>
            </a:r>
            <a:r>
              <a:rPr lang="sr-Cyrl-RS" sz="4800" b="1" dirty="0" smtClean="0">
                <a:latin typeface="Times New Roman" pitchFamily="18" charset="0"/>
                <a:cs typeface="Times New Roman" pitchFamily="18" charset="0"/>
              </a:rPr>
              <a:t>приједлоге одлука скупштине и одлуке скупштине у вези са исплатом дивиденде, расподјели нераспоређене добити и промјеном на капиталу, промјена назива и облика организовања</a:t>
            </a:r>
            <a:r>
              <a:rPr lang="sr-Latn-BA" sz="4800" b="1" dirty="0" smtClean="0">
                <a:latin typeface="Times New Roman" pitchFamily="18" charset="0"/>
                <a:cs typeface="Times New Roman" pitchFamily="18" charset="0"/>
              </a:rPr>
              <a:t>,</a:t>
            </a:r>
            <a:r>
              <a:rPr lang="sr-Cyrl-RS" sz="4800" b="1" dirty="0" smtClean="0">
                <a:latin typeface="Times New Roman" pitchFamily="18" charset="0"/>
                <a:cs typeface="Times New Roman" pitchFamily="18" charset="0"/>
              </a:rPr>
              <a:t> о статусним промјенама и промјени основне дјелатности друштва,  емисији хартија од вриједности, осим у случају јавне понуде и друге одлуке скупштине и других органа емитента,</a:t>
            </a:r>
            <a:endParaRPr lang="en-US" sz="4800" b="1" dirty="0" smtClean="0">
              <a:latin typeface="Times New Roman" pitchFamily="18" charset="0"/>
              <a:cs typeface="Times New Roman" pitchFamily="18" charset="0"/>
            </a:endParaRPr>
          </a:p>
          <a:p>
            <a:pPr lvl="0"/>
            <a:r>
              <a:rPr lang="sr-Cyrl-RS" sz="4800" b="1" dirty="0" smtClean="0">
                <a:latin typeface="Times New Roman" pitchFamily="18" charset="0"/>
                <a:cs typeface="Times New Roman" pitchFamily="18" charset="0"/>
              </a:rPr>
              <a:t>Оснивање зависног друштва или заједничка улагања у којима би емитент учествовао са процентом већим од 10%  укупне вриједности своје сталне имовине, </a:t>
            </a:r>
            <a:endParaRPr lang="en-US" sz="4800" b="1" dirty="0" smtClean="0">
              <a:latin typeface="Times New Roman" pitchFamily="18" charset="0"/>
              <a:cs typeface="Times New Roman" pitchFamily="18" charset="0"/>
            </a:endParaRPr>
          </a:p>
          <a:p>
            <a:pPr lvl="0"/>
            <a:r>
              <a:rPr lang="sr-Cyrl-RS" sz="4800" b="1" dirty="0" smtClean="0">
                <a:latin typeface="Times New Roman" pitchFamily="18" charset="0"/>
                <a:cs typeface="Times New Roman" pitchFamily="18" charset="0"/>
              </a:rPr>
              <a:t>Продају, пренос или залагање имовине у вриједности већој од 10% укупне вриједности сталне имовине, </a:t>
            </a:r>
            <a:endParaRPr lang="en-US" sz="4800" b="1" dirty="0" smtClean="0">
              <a:latin typeface="Times New Roman" pitchFamily="18" charset="0"/>
              <a:cs typeface="Times New Roman" pitchFamily="18" charset="0"/>
            </a:endParaRPr>
          </a:p>
          <a:p>
            <a:pPr lvl="0"/>
            <a:r>
              <a:rPr lang="sr-Cyrl-RS" sz="4800" b="1" dirty="0" smtClean="0">
                <a:latin typeface="Times New Roman" pitchFamily="18" charset="0"/>
                <a:cs typeface="Times New Roman" pitchFamily="18" charset="0"/>
              </a:rPr>
              <a:t>Задуживање у износу већем од 10% активе емитента,</a:t>
            </a:r>
          </a:p>
          <a:p>
            <a:pPr lvl="0"/>
            <a:r>
              <a:rPr lang="sr-Cyrl-RS" sz="4800" b="1" dirty="0" smtClean="0">
                <a:latin typeface="Times New Roman" pitchFamily="18" charset="0"/>
                <a:cs typeface="Times New Roman" pitchFamily="18" charset="0"/>
              </a:rPr>
              <a:t>Закључивање пословних аранжмана који би у наредном обрачунском  периоду  могли имати за резултат повећање вриједности прихода или расхода у износу већем од 10% вриједности прихода или расхода емитента у текућем обрачунском периоду, осим у случају када су те промјене резултат обављања дјелатности сезонског карактера, </a:t>
            </a:r>
            <a:endParaRPr lang="en-US" sz="4800" b="1" dirty="0" smtClean="0">
              <a:latin typeface="Times New Roman" pitchFamily="18" charset="0"/>
              <a:cs typeface="Times New Roman" pitchFamily="18" charset="0"/>
            </a:endParaRPr>
          </a:p>
          <a:p>
            <a:pPr lvl="0"/>
            <a:r>
              <a:rPr lang="sr-Cyrl-RS" sz="4800" b="1" dirty="0" smtClean="0">
                <a:latin typeface="Times New Roman" pitchFamily="18" charset="0"/>
                <a:cs typeface="Times New Roman" pitchFamily="18" charset="0"/>
              </a:rPr>
              <a:t>Покретање ликвидације или стечајног поступка, са одвојеним објављивањем о свакој појединачној фази поступка, </a:t>
            </a:r>
            <a:endParaRPr lang="en-US" sz="4800" b="1" dirty="0" smtClean="0">
              <a:latin typeface="Times New Roman" pitchFamily="18" charset="0"/>
              <a:cs typeface="Times New Roman" pitchFamily="18" charset="0"/>
            </a:endParaRPr>
          </a:p>
          <a:p>
            <a:pPr lvl="0"/>
            <a:r>
              <a:rPr lang="sr-Cyrl-RS" sz="4800" b="1" dirty="0" smtClean="0">
                <a:latin typeface="Times New Roman" pitchFamily="18" charset="0"/>
                <a:cs typeface="Times New Roman" pitchFamily="18" charset="0"/>
              </a:rPr>
              <a:t>Стицање или губитак концесије, патента, лиценце или случног права</a:t>
            </a:r>
            <a:r>
              <a:rPr lang="sr-Latn-BA" sz="4800" b="1" dirty="0" smtClean="0">
                <a:latin typeface="Times New Roman" pitchFamily="18" charset="0"/>
                <a:cs typeface="Times New Roman" pitchFamily="18" charset="0"/>
              </a:rPr>
              <a:t>,</a:t>
            </a:r>
            <a:endParaRPr lang="en-US" sz="4800" b="1" dirty="0" smtClean="0">
              <a:latin typeface="Times New Roman" pitchFamily="18" charset="0"/>
              <a:cs typeface="Times New Roman" pitchFamily="18" charset="0"/>
            </a:endParaRPr>
          </a:p>
          <a:p>
            <a:pPr lvl="0"/>
            <a:r>
              <a:rPr lang="sr-Cyrl-RS" sz="4800" b="1" dirty="0" smtClean="0">
                <a:latin typeface="Times New Roman" pitchFamily="18" charset="0"/>
                <a:cs typeface="Times New Roman" pitchFamily="18" charset="0"/>
              </a:rPr>
              <a:t>Пословне догађаје који за посљедицу  имају смањење или повећање укупне активе у проценту већем од 10% од њене вриједности, </a:t>
            </a:r>
            <a:endParaRPr lang="en-US" sz="4800" b="1" dirty="0" smtClean="0">
              <a:latin typeface="Times New Roman" pitchFamily="18" charset="0"/>
              <a:cs typeface="Times New Roman" pitchFamily="18" charset="0"/>
            </a:endParaRPr>
          </a:p>
          <a:p>
            <a:pPr lvl="0"/>
            <a:r>
              <a:rPr lang="sr-Cyrl-RS" sz="4800" b="1" dirty="0" smtClean="0">
                <a:latin typeface="Times New Roman" pitchFamily="18" charset="0"/>
                <a:cs typeface="Times New Roman" pitchFamily="18" charset="0"/>
              </a:rPr>
              <a:t>Одлуку о стицању сопствених акција,</a:t>
            </a:r>
          </a:p>
          <a:p>
            <a:pPr lvl="0"/>
            <a:r>
              <a:rPr lang="sr-Cyrl-RS" sz="4800" b="1" dirty="0" smtClean="0">
                <a:latin typeface="Times New Roman" pitchFamily="18" charset="0"/>
                <a:cs typeface="Times New Roman" pitchFamily="18" charset="0"/>
              </a:rPr>
              <a:t>Оставку или опозив чланова управе, надзорног одбора или ревизора,</a:t>
            </a:r>
          </a:p>
          <a:p>
            <a:pPr lvl="0"/>
            <a:r>
              <a:rPr lang="sr-Cyrl-RS" sz="4800" b="1" dirty="0" smtClean="0">
                <a:latin typeface="Times New Roman" pitchFamily="18" charset="0"/>
                <a:cs typeface="Times New Roman" pitchFamily="18" charset="0"/>
              </a:rPr>
              <a:t>Правоснажну пресуду изречену против чланова управног и надзорног одбора</a:t>
            </a:r>
            <a:r>
              <a:rPr lang="sr-Latn-BA" sz="4800" b="1" dirty="0" smtClean="0">
                <a:latin typeface="Times New Roman" pitchFamily="18" charset="0"/>
                <a:cs typeface="Times New Roman" pitchFamily="18" charset="0"/>
              </a:rPr>
              <a:t> </a:t>
            </a:r>
            <a:r>
              <a:rPr lang="sr-Cyrl-RS" sz="4800" b="1" dirty="0" smtClean="0">
                <a:latin typeface="Times New Roman" pitchFamily="18" charset="0"/>
                <a:cs typeface="Times New Roman" pitchFamily="18" charset="0"/>
              </a:rPr>
              <a:t> за кривична дјела против привреде и службене дужности</a:t>
            </a:r>
            <a:r>
              <a:rPr lang="sr-Latn-BA" sz="4800" b="1" dirty="0" smtClean="0">
                <a:latin typeface="Times New Roman" pitchFamily="18" charset="0"/>
                <a:cs typeface="Times New Roman" pitchFamily="18" charset="0"/>
              </a:rPr>
              <a:t>,</a:t>
            </a:r>
            <a:endParaRPr lang="en-US" sz="4800" b="1" dirty="0" smtClean="0">
              <a:latin typeface="Times New Roman" pitchFamily="18" charset="0"/>
              <a:cs typeface="Times New Roman" pitchFamily="18" charset="0"/>
            </a:endParaRPr>
          </a:p>
          <a:p>
            <a:pPr lvl="0"/>
            <a:r>
              <a:rPr lang="sr-Cyrl-RS" sz="4800" b="1" dirty="0" smtClean="0">
                <a:latin typeface="Times New Roman" pitchFamily="18" charset="0"/>
                <a:cs typeface="Times New Roman" pitchFamily="18" charset="0"/>
              </a:rPr>
              <a:t>Развојне планове и њихов утицај на економски и социјални положај запослених,</a:t>
            </a:r>
          </a:p>
          <a:p>
            <a:pPr lvl="0"/>
            <a:r>
              <a:rPr lang="sr-Cyrl-RS" sz="4800" b="1" dirty="0" smtClean="0">
                <a:latin typeface="Times New Roman" pitchFamily="18" charset="0"/>
                <a:cs typeface="Times New Roman" pitchFamily="18" charset="0"/>
              </a:rPr>
              <a:t> трансакције са повезаним лицима,</a:t>
            </a:r>
          </a:p>
          <a:p>
            <a:pPr lvl="0"/>
            <a:r>
              <a:rPr lang="sr-Cyrl-RS" sz="4800" b="1" dirty="0" smtClean="0">
                <a:latin typeface="Times New Roman" pitchFamily="18" charset="0"/>
                <a:cs typeface="Times New Roman" pitchFamily="18" charset="0"/>
              </a:rPr>
              <a:t>Мјере за побољшање услова рада и промјене у правима запослених, и остале догађеје који могу значајно да утичу на вриједност хартија од вриједности.</a:t>
            </a:r>
            <a:endParaRPr lang="en-US" sz="4800" b="1" dirty="0" smtClean="0">
              <a:latin typeface="Times New Roman" pitchFamily="18" charset="0"/>
              <a:cs typeface="Times New Roman" pitchFamily="18" charset="0"/>
            </a:endParaRPr>
          </a:p>
          <a:p>
            <a:pPr>
              <a:buNone/>
            </a:pPr>
            <a:endParaRPr lang="en-US" sz="4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2800" dirty="0" smtClean="0">
                <a:latin typeface="Times New Roman" pitchFamily="18" charset="0"/>
                <a:cs typeface="Times New Roman" pitchFamily="18" charset="0"/>
              </a:rPr>
              <a:t>Манипулације на тржишту</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x-none" sz="1600" b="1" dirty="0" smtClean="0">
                <a:latin typeface="Times New Roman" pitchFamily="18" charset="0"/>
                <a:cs typeface="Times New Roman" pitchFamily="18" charset="0"/>
              </a:rPr>
              <a:t>Забрањено је утицати или покушати да се утиче на одлуке других лица у погледу куповине или продаје хартија од вриједности</a:t>
            </a:r>
            <a:r>
              <a:rPr lang="x-none" sz="1600" dirty="0" smtClean="0">
                <a:latin typeface="Times New Roman" pitchFamily="18" charset="0"/>
                <a:cs typeface="Times New Roman" pitchFamily="18" charset="0"/>
              </a:rPr>
              <a:t>:</a:t>
            </a:r>
          </a:p>
          <a:p>
            <a:pPr algn="just">
              <a:buFont typeface="Wingdings" pitchFamily="2" charset="2"/>
              <a:buChar char="Ø"/>
            </a:pPr>
            <a:r>
              <a:rPr lang="x-none" sz="1400" dirty="0" smtClean="0">
                <a:latin typeface="Times New Roman" pitchFamily="18" charset="0"/>
                <a:cs typeface="Times New Roman" pitchFamily="18" charset="0"/>
              </a:rPr>
              <a:t>лажним или двосмисленим изјавама укључујући и обећања, прогнозирања или друге сличне радње упућене било којем лицу и</a:t>
            </a:r>
          </a:p>
          <a:p>
            <a:pPr algn="just">
              <a:buFont typeface="Wingdings" pitchFamily="2" charset="2"/>
              <a:buChar char="Ø"/>
            </a:pPr>
            <a:r>
              <a:rPr lang="x-none" sz="1400" dirty="0" smtClean="0">
                <a:latin typeface="Times New Roman" pitchFamily="18" charset="0"/>
                <a:cs typeface="Times New Roman" pitchFamily="18" charset="0"/>
              </a:rPr>
              <a:t>искривљавањем и прикривањем свих значајних информација које одређено лице зна или мора да зна, а које се односе на емитента и његове хартије од вриједности.</a:t>
            </a:r>
          </a:p>
          <a:p>
            <a:pPr algn="just"/>
            <a:r>
              <a:rPr lang="x-none" sz="1600" b="1" dirty="0" smtClean="0">
                <a:latin typeface="Times New Roman" pitchFamily="18" charset="0"/>
                <a:cs typeface="Times New Roman" pitchFamily="18" charset="0"/>
              </a:rPr>
              <a:t>Забрањено је:</a:t>
            </a:r>
          </a:p>
          <a:p>
            <a:pPr algn="just">
              <a:buFont typeface="Wingdings" pitchFamily="2" charset="2"/>
              <a:buChar char="Ø"/>
            </a:pPr>
            <a:r>
              <a:rPr lang="x-none" sz="1400" dirty="0" smtClean="0">
                <a:latin typeface="Times New Roman" pitchFamily="18" charset="0"/>
                <a:cs typeface="Times New Roman" pitchFamily="18" charset="0"/>
              </a:rPr>
              <a:t>извршити трансакцију хартијама од вриједности на начин да њеним извршењем не дође до промјене законитог власника, односно да се на други начин створи привид закљученог посла,</a:t>
            </a:r>
          </a:p>
          <a:p>
            <a:pPr algn="just">
              <a:buFont typeface="Wingdings" pitchFamily="2" charset="2"/>
              <a:buChar char="Ø"/>
            </a:pPr>
            <a:r>
              <a:rPr lang="x-none" sz="1400" dirty="0" smtClean="0">
                <a:latin typeface="Times New Roman" pitchFamily="18" charset="0"/>
                <a:cs typeface="Times New Roman" pitchFamily="18" charset="0"/>
              </a:rPr>
              <a:t>дати налог  за куповину </a:t>
            </a:r>
            <a:r>
              <a:rPr lang="x-none" sz="1400" smtClean="0">
                <a:latin typeface="Times New Roman" pitchFamily="18" charset="0"/>
                <a:cs typeface="Times New Roman" pitchFamily="18" charset="0"/>
              </a:rPr>
              <a:t>или продају </a:t>
            </a:r>
            <a:r>
              <a:rPr lang="x-none" sz="1400" dirty="0" smtClean="0">
                <a:latin typeface="Times New Roman" pitchFamily="18" charset="0"/>
                <a:cs typeface="Times New Roman" pitchFamily="18" charset="0"/>
              </a:rPr>
              <a:t>хартије од вриједности, знајући да је дат или да ће бити дат налог за продају или куповину те хартије од истог или другог лица, по цијени или броју који је исти или приближно исти, ради стварања привида цијене или активног трговања.</a:t>
            </a:r>
          </a:p>
          <a:p>
            <a:pPr algn="just"/>
            <a:r>
              <a:rPr lang="x-none" sz="1600" b="1" dirty="0" smtClean="0">
                <a:latin typeface="Times New Roman" pitchFamily="18" charset="0"/>
                <a:cs typeface="Times New Roman" pitchFamily="18" charset="0"/>
              </a:rPr>
              <a:t>Забрањено је обављати трансакције са хартијама од вриједности, ради тода да се:</a:t>
            </a:r>
          </a:p>
          <a:p>
            <a:pPr algn="just">
              <a:buFont typeface="Wingdings" pitchFamily="2" charset="2"/>
              <a:buChar char="Ø"/>
            </a:pPr>
            <a:r>
              <a:rPr lang="x-none" sz="1400" dirty="0" smtClean="0">
                <a:latin typeface="Times New Roman" pitchFamily="18" charset="0"/>
                <a:cs typeface="Times New Roman" pitchFamily="18" charset="0"/>
              </a:rPr>
              <a:t>повећа цијена те хартије од вриједности, те на тај начин подстакну други инвеститори да купе ту хартију,</a:t>
            </a:r>
          </a:p>
          <a:p>
            <a:pPr algn="just">
              <a:buFont typeface="Wingdings" pitchFamily="2" charset="2"/>
              <a:buChar char="Ø"/>
            </a:pPr>
            <a:r>
              <a:rPr lang="x-none" sz="1400" dirty="0" smtClean="0">
                <a:latin typeface="Times New Roman" pitchFamily="18" charset="0"/>
                <a:cs typeface="Times New Roman" pitchFamily="18" charset="0"/>
              </a:rPr>
              <a:t>смањи цијена те хартије и на тај начин подстакну други инвеститори да је продају,</a:t>
            </a:r>
          </a:p>
          <a:p>
            <a:pPr algn="just">
              <a:buFont typeface="Wingdings" pitchFamily="2" charset="2"/>
              <a:buChar char="Ø"/>
            </a:pPr>
            <a:r>
              <a:rPr lang="x-none" sz="1400" dirty="0" smtClean="0">
                <a:latin typeface="Times New Roman" pitchFamily="18" charset="0"/>
                <a:cs typeface="Times New Roman" pitchFamily="18" charset="0"/>
              </a:rPr>
              <a:t>створи привид активног трговања том хартијом и на тај начин подстакну други инвеститори да те хартије продају или </a:t>
            </a:r>
            <a:r>
              <a:rPr lang="x-none" sz="1400" smtClean="0">
                <a:latin typeface="Times New Roman" pitchFamily="18" charset="0"/>
                <a:cs typeface="Times New Roman" pitchFamily="18" charset="0"/>
              </a:rPr>
              <a:t>купују.</a:t>
            </a:r>
            <a:endParaRPr lang="sr-Cyrl-RS" sz="1400" dirty="0" smtClean="0">
              <a:latin typeface="Times New Roman" pitchFamily="18" charset="0"/>
              <a:cs typeface="Times New Roman" pitchFamily="18" charset="0"/>
            </a:endParaRPr>
          </a:p>
          <a:p>
            <a:pPr algn="just">
              <a:buFont typeface="Wingdings" pitchFamily="2" charset="2"/>
              <a:buChar char="Ø"/>
            </a:pPr>
            <a:r>
              <a:rPr lang="sr-Cyrl-RS" sz="1400" b="1" dirty="0" smtClean="0">
                <a:latin typeface="Times New Roman" pitchFamily="18" charset="0"/>
                <a:cs typeface="Times New Roman" pitchFamily="18" charset="0"/>
              </a:rPr>
              <a:t>Физичка лица која обављају трансакције са хартијама од вриједности супротно наведеним забранама чине прекршај из члана 297. ЗТХОВ за који је запријећена новчана казна у износу од 500 до 1500 КМ</a:t>
            </a:r>
            <a:endParaRPr lang="x-none" sz="1400" b="1" dirty="0" smtClean="0">
              <a:latin typeface="Times New Roman" pitchFamily="18" charset="0"/>
              <a:cs typeface="Times New Roman" pitchFamily="18" charset="0"/>
            </a:endParaRPr>
          </a:p>
          <a:p>
            <a:pPr algn="just">
              <a:buFont typeface="Wingdings" pitchFamily="2" charset="2"/>
              <a:buChar char="Ø"/>
            </a:pPr>
            <a:endParaRPr lang="en-US" sz="1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latin typeface="Times New Roman" pitchFamily="18" charset="0"/>
                <a:cs typeface="Times New Roman" pitchFamily="18" charset="0"/>
              </a:rPr>
              <a:t>Кривична дјела прописана ЗТХОВ</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sr-Cyrl-RS" sz="2400" dirty="0" smtClean="0"/>
          </a:p>
          <a:p>
            <a:r>
              <a:rPr lang="sr-Cyrl-RS" sz="2400" dirty="0" smtClean="0">
                <a:latin typeface="Times New Roman" pitchFamily="18" charset="0"/>
                <a:cs typeface="Times New Roman" pitchFamily="18" charset="0"/>
              </a:rPr>
              <a:t>Неовлашћено коришћење и одавање повлашћених информација;</a:t>
            </a:r>
          </a:p>
          <a:p>
            <a:pPr algn="just"/>
            <a:r>
              <a:rPr lang="sr-Cyrl-RS" sz="2400" dirty="0" smtClean="0">
                <a:latin typeface="Times New Roman" pitchFamily="18" charset="0"/>
                <a:cs typeface="Times New Roman" pitchFamily="18" charset="0"/>
              </a:rPr>
              <a:t>Манипулација цијенама и ширење лажних информација;</a:t>
            </a:r>
          </a:p>
          <a:p>
            <a:r>
              <a:rPr lang="sr-Cyrl-RS" sz="2400" dirty="0" smtClean="0">
                <a:latin typeface="Times New Roman" pitchFamily="18" charset="0"/>
                <a:cs typeface="Times New Roman" pitchFamily="18" charset="0"/>
              </a:rPr>
              <a:t>Навођење неистинитих података у проспекту;</a:t>
            </a:r>
          </a:p>
          <a:p>
            <a:r>
              <a:rPr lang="sr-Cyrl-RS" sz="2400" dirty="0" smtClean="0">
                <a:latin typeface="Times New Roman" pitchFamily="18" charset="0"/>
                <a:cs typeface="Times New Roman" pitchFamily="18" charset="0"/>
              </a:rPr>
              <a:t>Недозвољено трговање хартијама од вриједности</a:t>
            </a:r>
            <a:r>
              <a:rPr lang="sr-Cyrl-R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2400" smtClean="0">
                <a:latin typeface="Times New Roman" pitchFamily="18" charset="0"/>
                <a:cs typeface="Times New Roman" pitchFamily="18" charset="0"/>
              </a:rPr>
              <a:t>Неовлашћено коришћење и одавање повлашћене информације</a:t>
            </a:r>
            <a:endParaRPr lang="x-none" sz="2400"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x-none" sz="1600" smtClean="0">
                <a:latin typeface="Times New Roman" pitchFamily="18" charset="0"/>
                <a:cs typeface="Times New Roman" pitchFamily="18" charset="0"/>
              </a:rPr>
              <a:t>Ко </a:t>
            </a:r>
            <a:r>
              <a:rPr lang="x-none" sz="1600" dirty="0" smtClean="0">
                <a:latin typeface="Times New Roman" pitchFamily="18" charset="0"/>
                <a:cs typeface="Times New Roman" pitchFamily="18" charset="0"/>
              </a:rPr>
              <a:t>овлашћено или неовлашћено располажући повлашћеним информацијама које нису познате јавности, а односе се на једног или више емитената или на хов које би, да су познате јавности утицале на цијену хов, знајући за повлашћеност тих информација:</a:t>
            </a:r>
          </a:p>
          <a:p>
            <a:pPr algn="just">
              <a:buFont typeface="Wingdings" pitchFamily="2" charset="2"/>
              <a:buChar char="v"/>
            </a:pPr>
            <a:r>
              <a:rPr lang="x-none" sz="1600" dirty="0" smtClean="0">
                <a:latin typeface="Times New Roman" pitchFamily="18" charset="0"/>
                <a:cs typeface="Times New Roman" pitchFamily="18" charset="0"/>
              </a:rPr>
              <a:t>искористи их да би купио или продао хов којима се тргује на територији РС или хов које су емитовали емитенти  са сједиштем у РС, без обзира гдје се њима тргује, са циљем да себи или другом прибави имовинску корист или другом проузрокује штету,</a:t>
            </a:r>
          </a:p>
          <a:p>
            <a:pPr algn="just">
              <a:buFont typeface="Wingdings" pitchFamily="2" charset="2"/>
              <a:buChar char="v"/>
            </a:pPr>
            <a:r>
              <a:rPr lang="x-none" sz="1600" dirty="0" smtClean="0">
                <a:latin typeface="Times New Roman" pitchFamily="18" charset="0"/>
                <a:cs typeface="Times New Roman" pitchFamily="18" charset="0"/>
              </a:rPr>
              <a:t>без овлашћења саопшти, преда или на други начин учини доступним те информације другом лицу,</a:t>
            </a:r>
          </a:p>
          <a:p>
            <a:pPr algn="just">
              <a:buFont typeface="Wingdings" pitchFamily="2" charset="2"/>
              <a:buChar char="v"/>
            </a:pPr>
            <a:r>
              <a:rPr lang="x-none" sz="1600" dirty="0">
                <a:latin typeface="Times New Roman" pitchFamily="18" charset="0"/>
                <a:cs typeface="Times New Roman" pitchFamily="18" charset="0"/>
              </a:rPr>
              <a:t>и</a:t>
            </a:r>
            <a:r>
              <a:rPr lang="x-none" sz="1600" dirty="0" smtClean="0">
                <a:latin typeface="Times New Roman" pitchFamily="18" charset="0"/>
                <a:cs typeface="Times New Roman" pitchFamily="18" charset="0"/>
              </a:rPr>
              <a:t>нформације користи да би другом лицу дао савјет о куповини и продаји хов којима се тргује на територији РС или хов које су емитовали емитенти са сједиштем у РС, без обзира гдје се њима тргује, са циљем да себи или другом прибави имовинску корист или другом проузрокује штету, </a:t>
            </a:r>
          </a:p>
          <a:p>
            <a:pPr algn="just">
              <a:buNone/>
            </a:pPr>
            <a:r>
              <a:rPr lang="x-none" sz="1600" dirty="0" smtClean="0">
                <a:latin typeface="Times New Roman" pitchFamily="18" charset="0"/>
                <a:cs typeface="Times New Roman" pitchFamily="18" charset="0"/>
              </a:rPr>
              <a:t>казниће се новчаном казом или казном затвора до једне године.</a:t>
            </a:r>
          </a:p>
          <a:p>
            <a:pPr algn="just">
              <a:buNone/>
            </a:pPr>
            <a:r>
              <a:rPr lang="x-none" sz="1600" dirty="0" smtClean="0">
                <a:latin typeface="Times New Roman" pitchFamily="18" charset="0"/>
                <a:cs typeface="Times New Roman" pitchFamily="18" charset="0"/>
              </a:rPr>
              <a:t>      Ако је овим кривичним дјелом прибављена имовинска корист или је другом причињена штета у износу већем од 1. </a:t>
            </a:r>
            <a:r>
              <a:rPr lang="x-none" sz="1600" dirty="0">
                <a:latin typeface="Times New Roman" pitchFamily="18" charset="0"/>
                <a:cs typeface="Times New Roman" pitchFamily="18" charset="0"/>
              </a:rPr>
              <a:t>5</a:t>
            </a:r>
            <a:r>
              <a:rPr lang="x-none" sz="1600" dirty="0" smtClean="0">
                <a:latin typeface="Times New Roman" pitchFamily="18" charset="0"/>
                <a:cs typeface="Times New Roman" pitchFamily="18" charset="0"/>
              </a:rPr>
              <a:t>00  КМ, учинилац ће се казнити новчаном казном или казном затвора до двије године.</a:t>
            </a:r>
            <a:endParaRPr lang="en-US" sz="1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x-none" sz="2400" dirty="0" smtClean="0">
                <a:latin typeface="Times New Roman" pitchFamily="18" charset="0"/>
                <a:cs typeface="Times New Roman" pitchFamily="18" charset="0"/>
              </a:rPr>
              <a:t>Манипулација цијенама и ширење лажних информација</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x-none" sz="1900" dirty="0" smtClean="0">
                <a:latin typeface="Times New Roman" pitchFamily="18" charset="0"/>
                <a:cs typeface="Times New Roman" pitchFamily="18" charset="0"/>
              </a:rPr>
              <a:t>Ко у намјери да утиче на повећање или смањење цијене или да створи пивид активног трговања и тиме себи или другом прибави имовинску корист или другом проузокује штету:</a:t>
            </a:r>
          </a:p>
          <a:p>
            <a:pPr algn="just">
              <a:buFont typeface="Wingdings" pitchFamily="2" charset="2"/>
              <a:buChar char="Ø"/>
            </a:pPr>
            <a:r>
              <a:rPr lang="x-none" sz="1900" dirty="0" smtClean="0">
                <a:latin typeface="Times New Roman" pitchFamily="18" charset="0"/>
                <a:cs typeface="Times New Roman" pitchFamily="18" charset="0"/>
              </a:rPr>
              <a:t>закључи или изврши уговор о продаји хов са циљем да се створи привид да је такав посао закључен иако стране не желе његово извршење,</a:t>
            </a:r>
          </a:p>
          <a:p>
            <a:pPr algn="just">
              <a:buFont typeface="Wingdings" pitchFamily="2" charset="2"/>
              <a:buChar char="Ø"/>
            </a:pPr>
            <a:r>
              <a:rPr lang="x-none" sz="1900" dirty="0" smtClean="0">
                <a:latin typeface="Times New Roman" pitchFamily="18" charset="0"/>
                <a:cs typeface="Times New Roman" pitchFamily="18" charset="0"/>
              </a:rPr>
              <a:t>на берзи или другом уређеном тржишту да налог за куповину или продају неке хов, знајући да је дат или ће бити дат налог за продају или куповину те хартије од другог лица по цијени и броју који је исти или приближно исти, или ако сам да налог и протуналог,</a:t>
            </a:r>
          </a:p>
          <a:p>
            <a:pPr algn="just">
              <a:buFont typeface="Wingdings" pitchFamily="2" charset="2"/>
              <a:buChar char="Ø"/>
            </a:pPr>
            <a:r>
              <a:rPr lang="x-none" sz="1900" dirty="0" smtClean="0">
                <a:latin typeface="Times New Roman" pitchFamily="18" charset="0"/>
                <a:cs typeface="Times New Roman" pitchFamily="18" charset="0"/>
              </a:rPr>
              <a:t>шири вијести о емитенту, хов и другим чињеницама за које зна да су неистините,</a:t>
            </a:r>
          </a:p>
          <a:p>
            <a:pPr algn="just">
              <a:buNone/>
            </a:pPr>
            <a:r>
              <a:rPr lang="sr-Cyrl-RS" sz="1900" dirty="0" smtClean="0">
                <a:latin typeface="Times New Roman" pitchFamily="18" charset="0"/>
                <a:cs typeface="Times New Roman" pitchFamily="18" charset="0"/>
              </a:rPr>
              <a:t>к</a:t>
            </a:r>
            <a:r>
              <a:rPr lang="x-none" sz="1900" smtClean="0">
                <a:latin typeface="Times New Roman" pitchFamily="18" charset="0"/>
                <a:cs typeface="Times New Roman" pitchFamily="18" charset="0"/>
              </a:rPr>
              <a:t>азниће </a:t>
            </a:r>
            <a:r>
              <a:rPr lang="x-none" sz="1900" dirty="0" smtClean="0">
                <a:latin typeface="Times New Roman" pitchFamily="18" charset="0"/>
                <a:cs typeface="Times New Roman" pitchFamily="18" charset="0"/>
              </a:rPr>
              <a:t>се новчаном казном или казном затвора до једне године.</a:t>
            </a:r>
          </a:p>
          <a:p>
            <a:pPr algn="just">
              <a:buNone/>
            </a:pPr>
            <a:r>
              <a:rPr lang="x-none" sz="1900" dirty="0" smtClean="0">
                <a:latin typeface="Times New Roman" pitchFamily="18" charset="0"/>
                <a:cs typeface="Times New Roman" pitchFamily="18" charset="0"/>
              </a:rPr>
              <a:t>      Ако је овим кривичним дјелом прибављена имовинска корист или је другом причињена штета у износу већем од 1.500 КМ починилац ће се казнити новчаном казном или казном затвора до двије године.</a:t>
            </a:r>
          </a:p>
          <a:p>
            <a:pPr>
              <a:buFont typeface="Wingdings" pitchFamily="2" charset="2"/>
              <a:buChar char="Ø"/>
            </a:pPr>
            <a:endParaRPr lang="en-US"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2400" dirty="0" smtClean="0">
                <a:latin typeface="Times New Roman" pitchFamily="18" charset="0"/>
                <a:cs typeface="Times New Roman" pitchFamily="18" charset="0"/>
              </a:rPr>
              <a:t>Навођење неистинитих података у проспекту или јавном позиву</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x-none" sz="1800" dirty="0" smtClean="0">
                <a:latin typeface="Times New Roman" pitchFamily="18" charset="0"/>
                <a:cs typeface="Times New Roman" pitchFamily="18" charset="0"/>
              </a:rPr>
              <a:t>Ко као члан управе емитента дозволи или омогући објављивање проспекта или јавног позива чији садржај је различит од садржаја прописаног законом, или ко као члан управе дозволи или омогући навођење лажних података и криво приказивање материјалних чињеница у проспекту, казниће се новчаном казном или казном затвора до двије године.</a:t>
            </a:r>
          </a:p>
          <a:p>
            <a:pPr algn="just">
              <a:buNone/>
            </a:pPr>
            <a:r>
              <a:rPr lang="x-none" sz="1800" dirty="0" smtClean="0">
                <a:latin typeface="Times New Roman" pitchFamily="18" charset="0"/>
                <a:cs typeface="Times New Roman" pitchFamily="18" charset="0"/>
              </a:rPr>
              <a:t>      Ако је овим кривичним дјелом починилац себи или другом прибавио имовинску корист или је причињена материјална штета у износу већем од 1.500 КМ, починилац ће се казнити новчаном казном или казном затвора до три године.</a:t>
            </a:r>
            <a:endParaRPr lang="en-US" sz="1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2400" dirty="0" smtClean="0">
                <a:latin typeface="Times New Roman" pitchFamily="18" charset="0"/>
                <a:cs typeface="Times New Roman" pitchFamily="18" charset="0"/>
              </a:rPr>
              <a:t>Недозвољено трговање хартијама од вриједности</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x-none" sz="1800" dirty="0" smtClean="0">
                <a:latin typeface="Times New Roman" pitchFamily="18" charset="0"/>
                <a:cs typeface="Times New Roman" pitchFamily="18" charset="0"/>
              </a:rPr>
              <a:t>Ко се неовлашћено бави посредовањем у куповини и продаји хов казниће се новчаном казном или казном затвора до једне године.</a:t>
            </a:r>
          </a:p>
          <a:p>
            <a:pPr algn="just"/>
            <a:r>
              <a:rPr lang="x-none" sz="1800" dirty="0" smtClean="0">
                <a:latin typeface="Times New Roman" pitchFamily="18" charset="0"/>
                <a:cs typeface="Times New Roman" pitchFamily="18" charset="0"/>
              </a:rPr>
              <a:t>Ако је овим кривичним дјелом починилац за себе или другог прибавио имовинску корист у износу већем од 1.500 КМ, казниће се новчаном казном или казном затвора до три године.</a:t>
            </a:r>
          </a:p>
          <a:p>
            <a:pPr algn="just"/>
            <a:r>
              <a:rPr lang="x-none" sz="1800" dirty="0" smtClean="0">
                <a:latin typeface="Times New Roman" pitchFamily="18" charset="0"/>
                <a:cs typeface="Times New Roman" pitchFamily="18" charset="0"/>
              </a:rPr>
              <a:t>Ко организује мрежу посредника ради извршења овог кривичног дјела, казниће се новчаном казном или казном затвора до пет година.</a:t>
            </a:r>
            <a:endParaRPr lang="en-US" sz="1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RS" sz="2800" dirty="0" smtClean="0">
                <a:latin typeface="Times New Roman" pitchFamily="18" charset="0"/>
                <a:cs typeface="Times New Roman" pitchFamily="18" charset="0"/>
              </a:rPr>
              <a:t>Овлашћења Комисије</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sr-Cyrl-RS" sz="1800" dirty="0" smtClean="0">
                <a:latin typeface="Times New Roman" pitchFamily="18" charset="0"/>
                <a:cs typeface="Times New Roman" pitchFamily="18" charset="0"/>
              </a:rPr>
              <a:t>Прописана  одредбама ЗТХОВ. </a:t>
            </a:r>
          </a:p>
          <a:p>
            <a:pPr algn="just"/>
            <a:r>
              <a:rPr lang="sr-Cyrl-RS" sz="1800" dirty="0" smtClean="0">
                <a:latin typeface="Times New Roman" pitchFamily="18" charset="0"/>
                <a:cs typeface="Times New Roman" pitchFamily="18" charset="0"/>
              </a:rPr>
              <a:t>Комисија:</a:t>
            </a:r>
          </a:p>
          <a:p>
            <a:pPr algn="just">
              <a:buFont typeface="Wingdings" pitchFamily="2" charset="2"/>
              <a:buChar char="Ø"/>
            </a:pPr>
            <a:r>
              <a:rPr lang="sr-Cyrl-RS" sz="1800" dirty="0" smtClean="0">
                <a:latin typeface="Times New Roman" pitchFamily="18" charset="0"/>
                <a:cs typeface="Times New Roman" pitchFamily="18" charset="0"/>
              </a:rPr>
              <a:t> контролише поштивање правила уобичајене трговине и лојалне конкуренције у трговини хартијама од вриједности,</a:t>
            </a:r>
          </a:p>
          <a:p>
            <a:pPr algn="just">
              <a:buFont typeface="Wingdings" pitchFamily="2" charset="2"/>
              <a:buChar char="Ø"/>
            </a:pPr>
            <a:r>
              <a:rPr lang="sr-Cyrl-RS" sz="1800" dirty="0" smtClean="0">
                <a:latin typeface="Times New Roman" pitchFamily="18" charset="0"/>
                <a:cs typeface="Times New Roman" pitchFamily="18" charset="0"/>
              </a:rPr>
              <a:t>врши надзор над лицима којим даје дозволу за обављање послова и емитентима хартија од вриједности у поступку емисије, те налаже мјере за отклањање утврђених незаконитости и неправилности,</a:t>
            </a:r>
          </a:p>
          <a:p>
            <a:pPr algn="just">
              <a:buFont typeface="Wingdings" pitchFamily="2" charset="2"/>
              <a:buChar char="Ø"/>
            </a:pPr>
            <a:r>
              <a:rPr lang="sr-Cyrl-RS" sz="1800" dirty="0" smtClean="0">
                <a:latin typeface="Times New Roman" pitchFamily="18" charset="0"/>
                <a:cs typeface="Times New Roman" pitchFamily="18" charset="0"/>
              </a:rPr>
              <a:t>прописује, организује, предузима и надгледа мјере којима осигурава ефикасно функционисање тржишта хартија од вриједности и заштиту интереса инвеститора,</a:t>
            </a:r>
          </a:p>
          <a:p>
            <a:pPr algn="just">
              <a:buFont typeface="Wingdings" pitchFamily="2" charset="2"/>
              <a:buChar char="Ø"/>
            </a:pPr>
            <a:r>
              <a:rPr lang="sr-Cyrl-RS" sz="1800" dirty="0" smtClean="0">
                <a:latin typeface="Times New Roman" pitchFamily="18" charset="0"/>
                <a:cs typeface="Times New Roman" pitchFamily="18" charset="0"/>
              </a:rPr>
              <a:t>обуставља емисију и трговање појединим хартијама од вриједности и предузима друге мјере у случају када процијени да су тим активностима угрожени интереси инвеститора и јавности или оне нису у складу са законом и другим прописима,</a:t>
            </a:r>
          </a:p>
          <a:p>
            <a:pPr algn="just">
              <a:buFont typeface="Wingdings" pitchFamily="2" charset="2"/>
              <a:buChar char="Ø"/>
            </a:pPr>
            <a:r>
              <a:rPr lang="sr-Cyrl-RS" sz="1800" dirty="0" smtClean="0">
                <a:latin typeface="Times New Roman" pitchFamily="18" charset="0"/>
                <a:cs typeface="Times New Roman" pitchFamily="18" charset="0"/>
              </a:rPr>
              <a:t>прописује обавезни садржај информација које морају бити објављене од стране емитената хартија од вриједности јавном понудом,</a:t>
            </a:r>
          </a:p>
          <a:p>
            <a:pPr algn="just">
              <a:buFont typeface="Wingdings" pitchFamily="2" charset="2"/>
              <a:buChar char="Ø"/>
            </a:pPr>
            <a:r>
              <a:rPr lang="sr-Cyrl-RS" sz="1800" dirty="0" smtClean="0">
                <a:latin typeface="Times New Roman" pitchFamily="18" charset="0"/>
                <a:cs typeface="Times New Roman" pitchFamily="18" charset="0"/>
              </a:rPr>
              <a:t>прописује обавезан садржај информација које достављају Комисији или јавно објављују учесници који учествују у трговању хартијама од вриједности</a:t>
            </a:r>
          </a:p>
          <a:p>
            <a:pPr algn="just">
              <a:buFont typeface="Wingdings" pitchFamily="2" charset="2"/>
              <a:buChar char="Ø"/>
            </a:pPr>
            <a:r>
              <a:rPr lang="sr-Cyrl-RS" sz="1800" dirty="0" smtClean="0">
                <a:latin typeface="Times New Roman" pitchFamily="18" charset="0"/>
                <a:cs typeface="Times New Roman" pitchFamily="18" charset="0"/>
              </a:rPr>
              <a:t>подноси надлежном органу пријаву против правних и физичких лица за које у поступку надзора утврди постојање основа сумње о почињеном кривичном дјелу или прекршају..</a:t>
            </a:r>
            <a:endParaRPr lang="en-US" sz="1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a:bodyPr>
          <a:lstStyle/>
          <a:p>
            <a:pPr algn="ctr"/>
            <a:r>
              <a:rPr lang="x-none" sz="2800" dirty="0" smtClean="0">
                <a:latin typeface="Times New Roman" pitchFamily="18" charset="0"/>
                <a:cs typeface="Times New Roman" pitchFamily="18" charset="0"/>
              </a:rPr>
              <a:t>Правни оквир</a:t>
            </a:r>
            <a:endParaRPr lang="en-US" sz="2800" dirty="0">
              <a:latin typeface="Times New Roman" pitchFamily="18" charset="0"/>
              <a:cs typeface="Times New Roman" pitchFamily="18" charset="0"/>
            </a:endParaRPr>
          </a:p>
        </p:txBody>
      </p:sp>
      <p:sp>
        <p:nvSpPr>
          <p:cNvPr id="3" name="Content Placeholder 2"/>
          <p:cNvSpPr>
            <a:spLocks noGrp="1"/>
          </p:cNvSpPr>
          <p:nvPr>
            <p:ph idx="4294967295"/>
          </p:nvPr>
        </p:nvSpPr>
        <p:spPr>
          <a:xfrm>
            <a:off x="0" y="1600200"/>
            <a:ext cx="8229600" cy="4525963"/>
          </a:xfrm>
        </p:spPr>
        <p:txBody>
          <a:bodyPr>
            <a:normAutofit/>
          </a:bodyPr>
          <a:lstStyle/>
          <a:p>
            <a:pPr algn="just"/>
            <a:r>
              <a:rPr lang="x-none" sz="2000" b="1" dirty="0" smtClean="0">
                <a:latin typeface="Times New Roman" pitchFamily="18" charset="0"/>
                <a:cs typeface="Times New Roman" pitchFamily="18" charset="0"/>
              </a:rPr>
              <a:t>Закон о тржишту хартија </a:t>
            </a:r>
            <a:r>
              <a:rPr lang="x-none" sz="2000" b="1" smtClean="0">
                <a:latin typeface="Times New Roman" pitchFamily="18" charset="0"/>
                <a:cs typeface="Times New Roman" pitchFamily="18" charset="0"/>
              </a:rPr>
              <a:t>од вриједности</a:t>
            </a:r>
            <a:r>
              <a:rPr lang="sr-Cyrl-RS" sz="2000" b="1"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(ЗТХОВ)</a:t>
            </a:r>
            <a:r>
              <a:rPr lang="x-none" sz="2000" smtClean="0">
                <a:latin typeface="Times New Roman" pitchFamily="18" charset="0"/>
                <a:cs typeface="Times New Roman" pitchFamily="18" charset="0"/>
              </a:rPr>
              <a:t> </a:t>
            </a:r>
            <a:r>
              <a:rPr lang="x-none" sz="2000" dirty="0" smtClean="0">
                <a:latin typeface="Times New Roman" pitchFamily="18" charset="0"/>
                <a:cs typeface="Times New Roman" pitchFamily="18" charset="0"/>
              </a:rPr>
              <a:t>(“Службени гласник РС” број: 92/06, 34/09 и 30/12),</a:t>
            </a:r>
          </a:p>
          <a:p>
            <a:pPr algn="just"/>
            <a:r>
              <a:rPr lang="x-none" sz="2000" b="1" smtClean="0">
                <a:latin typeface="Times New Roman" pitchFamily="18" charset="0"/>
                <a:cs typeface="Times New Roman" pitchFamily="18" charset="0"/>
              </a:rPr>
              <a:t>Прописи Комисије</a:t>
            </a:r>
            <a:r>
              <a:rPr lang="sr-Cyrl-RS" sz="2000" dirty="0" smtClean="0">
                <a:latin typeface="Times New Roman" pitchFamily="18" charset="0"/>
                <a:cs typeface="Times New Roman" pitchFamily="18" charset="0"/>
              </a:rPr>
              <a:t>: </a:t>
            </a:r>
          </a:p>
          <a:p>
            <a:pPr algn="just">
              <a:buFont typeface="Wingdings" pitchFamily="2" charset="2"/>
              <a:buChar char="Ø"/>
            </a:pPr>
            <a:r>
              <a:rPr lang="sr-Cyrl-RS" sz="2000" b="1" dirty="0" smtClean="0">
                <a:latin typeface="Times New Roman" pitchFamily="18" charset="0"/>
                <a:cs typeface="Times New Roman" pitchFamily="18" charset="0"/>
              </a:rPr>
              <a:t>Правилник о извјештавању и објављивању информација од стране емитената хартија од вриједности које су предмет јавне понуде</a:t>
            </a:r>
            <a:r>
              <a:rPr lang="sr-Cyrl-RS" sz="2000" dirty="0" smtClean="0">
                <a:latin typeface="Times New Roman" pitchFamily="18" charset="0"/>
                <a:cs typeface="Times New Roman" pitchFamily="18" charset="0"/>
              </a:rPr>
              <a:t> (“Сл. гл. РС” бр.60/12), </a:t>
            </a:r>
          </a:p>
          <a:p>
            <a:pPr algn="just">
              <a:buFont typeface="Wingdings" pitchFamily="2" charset="2"/>
              <a:buChar char="Ø"/>
            </a:pPr>
            <a:r>
              <a:rPr lang="sr-Cyrl-RS" sz="2000" b="1" dirty="0" smtClean="0">
                <a:latin typeface="Times New Roman" pitchFamily="18" charset="0"/>
                <a:cs typeface="Times New Roman" pitchFamily="18" charset="0"/>
              </a:rPr>
              <a:t>Правилник о начину спречавања злоупотребе  повлашћених информација  </a:t>
            </a:r>
            <a:r>
              <a:rPr lang="sr-Cyrl-RS" sz="2000" dirty="0" smtClean="0">
                <a:latin typeface="Times New Roman" pitchFamily="18" charset="0"/>
                <a:cs typeface="Times New Roman" pitchFamily="18" charset="0"/>
              </a:rPr>
              <a:t>(“Сл. гл. РС” бр.60/12), </a:t>
            </a:r>
          </a:p>
          <a:p>
            <a:pPr algn="just">
              <a:buFont typeface="Wingdings" pitchFamily="2" charset="2"/>
              <a:buChar char="Ø"/>
            </a:pPr>
            <a:r>
              <a:rPr lang="sr-Cyrl-RS" sz="2000" b="1" dirty="0" smtClean="0">
                <a:latin typeface="Times New Roman" pitchFamily="18" charset="0"/>
                <a:cs typeface="Times New Roman" pitchFamily="18" charset="0"/>
              </a:rPr>
              <a:t>Правилник о поступцима који се могу сматрати манипулацијом и другим облицима злоупотребе на тржишту и обавезама учесника на тржишту у циљу њиховог откривања и спречавања </a:t>
            </a:r>
            <a:r>
              <a:rPr lang="sr-Cyrl-RS" sz="2000" dirty="0" smtClean="0">
                <a:latin typeface="Times New Roman" pitchFamily="18" charset="0"/>
                <a:cs typeface="Times New Roman" pitchFamily="18" charset="0"/>
              </a:rPr>
              <a:t>(“Сл. гл. РС” бр. 60/12).</a:t>
            </a:r>
            <a:endParaRPr lang="x-none"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latin typeface="Times New Roman" pitchFamily="18" charset="0"/>
                <a:cs typeface="Times New Roman" pitchFamily="18" charset="0"/>
              </a:rPr>
              <a:t>Надзорне мјере које може предузети Комисија</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sr-Cyrl-RS" sz="2000" dirty="0" smtClean="0">
                <a:latin typeface="Times New Roman" pitchFamily="18" charset="0"/>
                <a:cs typeface="Times New Roman" pitchFamily="18" charset="0"/>
              </a:rPr>
              <a:t>Када утврди незаконитости и неправилности којима се угрожава функционисање тржишта капитала у цјелини, положај појединих учесника на тржишту капитала или постоји могућност наношења значајније штете, Комисија може:</a:t>
            </a:r>
          </a:p>
          <a:p>
            <a:pPr algn="just">
              <a:buFont typeface="Wingdings" pitchFamily="2" charset="2"/>
              <a:buChar char="Ø"/>
            </a:pPr>
            <a:r>
              <a:rPr lang="sr-Cyrl-RS" sz="2000" dirty="0" smtClean="0">
                <a:latin typeface="Times New Roman" pitchFamily="18" charset="0"/>
                <a:cs typeface="Times New Roman" pitchFamily="18" charset="0"/>
              </a:rPr>
              <a:t>поништити трансакцију закључену на берзи, уређеном јавном тржишту или другим правним послом, ако се утврди да су један или више елемената трансакције погрешни или указују на манипулације цијеном или бројем хартија од вриједности,</a:t>
            </a:r>
          </a:p>
          <a:p>
            <a:pPr algn="just">
              <a:buFont typeface="Wingdings" pitchFamily="2" charset="2"/>
              <a:buChar char="Ø"/>
            </a:pPr>
            <a:r>
              <a:rPr lang="sr-Cyrl-RS" sz="2000" dirty="0" smtClean="0">
                <a:latin typeface="Times New Roman" pitchFamily="18" charset="0"/>
                <a:cs typeface="Times New Roman" pitchFamily="18" charset="0"/>
              </a:rPr>
              <a:t>обуставити све радње преноса власништва са рачуна власника на рачун стицаоца код Регистра ако располаже подацима који указују на сумњу да су хартије од вриједности стечене на незаконит начин.</a:t>
            </a:r>
            <a:endParaRPr lang="en-US"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latin typeface="Times New Roman" pitchFamily="18" charset="0"/>
                <a:cs typeface="Times New Roman" pitchFamily="18" charset="0"/>
              </a:rPr>
              <a:t>Директиве ЕУ</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sr-Cyrl-RS" sz="2000" dirty="0" smtClean="0">
              <a:latin typeface="Times New Roman" pitchFamily="18" charset="0"/>
              <a:cs typeface="Times New Roman" pitchFamily="18" charset="0"/>
            </a:endParaRPr>
          </a:p>
          <a:p>
            <a:pPr>
              <a:buNone/>
            </a:pPr>
            <a:endParaRPr lang="sr-Cyrl-RS" sz="2000" dirty="0" smtClean="0">
              <a:latin typeface="Times New Roman" pitchFamily="18" charset="0"/>
              <a:cs typeface="Times New Roman" pitchFamily="18" charset="0"/>
            </a:endParaRPr>
          </a:p>
          <a:p>
            <a:r>
              <a:rPr lang="sr-Cyrl-RS" sz="2000" dirty="0" smtClean="0">
                <a:latin typeface="Times New Roman" pitchFamily="18" charset="0"/>
                <a:cs typeface="Times New Roman" pitchFamily="18" charset="0"/>
              </a:rPr>
              <a:t>Уредба ЕУ бр. 596/2014 о злоупотреби тржишта и стављају ван снаге Директиве 2003/6/ЕЗ и директива Комисије 2003/124 ЕЗ, 2003/125 ЕЗ и 2004/72 ЕЗ,</a:t>
            </a:r>
          </a:p>
          <a:p>
            <a:r>
              <a:rPr lang="sr-Cyrl-RS" sz="2000" dirty="0" smtClean="0">
                <a:latin typeface="Times New Roman" pitchFamily="18" charset="0"/>
                <a:cs typeface="Times New Roman" pitchFamily="18" charset="0"/>
              </a:rPr>
              <a:t>Директива 2014/57 ЕУ о кривичноправним санкцијама за злоупотребу тржишта (Директива о злоупотреби тржишта).</a:t>
            </a:r>
          </a:p>
          <a:p>
            <a:pPr algn="just">
              <a:buNone/>
            </a:pPr>
            <a:r>
              <a:rPr lang="sr-Cyrl-RS" sz="2000" dirty="0" smtClean="0">
                <a:latin typeface="Times New Roman" pitchFamily="18" charset="0"/>
                <a:cs typeface="Times New Roman" pitchFamily="18" charset="0"/>
              </a:rPr>
              <a:t>    Документи усвојени 16 априла 2014, а до 3 јула 2016 године треба да буду имплементирани од стране држава чланица.</a:t>
            </a:r>
            <a:endParaRPr lang="en-US"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pPr algn="just"/>
            <a:endParaRPr lang="sr-Cyrl-RS" sz="2000" dirty="0" smtClean="0">
              <a:latin typeface="Times New Roman" pitchFamily="18" charset="0"/>
              <a:cs typeface="Times New Roman" pitchFamily="18" charset="0"/>
            </a:endParaRPr>
          </a:p>
          <a:p>
            <a:pPr algn="just"/>
            <a:endParaRPr lang="sr-Cyrl-RS" sz="2000" dirty="0" smtClean="0">
              <a:latin typeface="Times New Roman" pitchFamily="18" charset="0"/>
              <a:cs typeface="Times New Roman" pitchFamily="18" charset="0"/>
            </a:endParaRPr>
          </a:p>
          <a:p>
            <a:pPr algn="just"/>
            <a:endParaRPr lang="sr-Cyrl-RS" sz="2000" dirty="0" smtClean="0">
              <a:latin typeface="Times New Roman" pitchFamily="18" charset="0"/>
              <a:cs typeface="Times New Roman" pitchFamily="18" charset="0"/>
            </a:endParaRPr>
          </a:p>
          <a:p>
            <a:pPr algn="just"/>
            <a:r>
              <a:rPr lang="sr-Cyrl-RS" sz="2000" dirty="0" smtClean="0">
                <a:latin typeface="Times New Roman" pitchFamily="18" charset="0"/>
                <a:cs typeface="Times New Roman" pitchFamily="18" charset="0"/>
              </a:rPr>
              <a:t>Циљ Уредбе и Директиве је да се на цијелом простору ЕУ обезбједи:</a:t>
            </a:r>
          </a:p>
          <a:p>
            <a:pPr algn="just">
              <a:buFont typeface="Wingdings" pitchFamily="2" charset="2"/>
              <a:buChar char="Ø"/>
            </a:pPr>
            <a:r>
              <a:rPr lang="sr-Cyrl-RS" sz="2000" dirty="0" smtClean="0">
                <a:latin typeface="Times New Roman" pitchFamily="18" charset="0"/>
                <a:cs typeface="Times New Roman" pitchFamily="18" charset="0"/>
              </a:rPr>
              <a:t> ефикасан и уједначен систем санкционисања свих финансијских кривичних дјела и ефикасно извршавање санкција,</a:t>
            </a:r>
          </a:p>
          <a:p>
            <a:pPr algn="just">
              <a:buFont typeface="Wingdings" pitchFamily="2" charset="2"/>
              <a:buChar char="Ø"/>
            </a:pPr>
            <a:r>
              <a:rPr lang="sr-Cyrl-RS" sz="2000" dirty="0" smtClean="0">
                <a:latin typeface="Times New Roman" pitchFamily="18" charset="0"/>
                <a:cs typeface="Times New Roman" pitchFamily="18" charset="0"/>
              </a:rPr>
              <a:t> очување интегритета тржишта, јачање заштите инвеститора и повјерења у тржиште.</a:t>
            </a:r>
            <a:endParaRPr lang="en-US"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1600200"/>
            <a:ext cx="8229600" cy="4525963"/>
          </a:xfrm>
        </p:spPr>
        <p:txBody>
          <a:bodyPr/>
          <a:lstStyle/>
          <a:p>
            <a:endParaRPr lang="sr-Cyrl-RS" dirty="0" smtClean="0">
              <a:latin typeface="Times New Roman" pitchFamily="18" charset="0"/>
              <a:cs typeface="Times New Roman" pitchFamily="18" charset="0"/>
            </a:endParaRPr>
          </a:p>
          <a:p>
            <a:r>
              <a:rPr lang="sr-Cyrl-RS" dirty="0" smtClean="0">
                <a:latin typeface="Times New Roman" pitchFamily="18" charset="0"/>
                <a:cs typeface="Times New Roman" pitchFamily="18" charset="0"/>
              </a:rPr>
              <a:t>У смислу ових аката злоупотребом тржишта сматра се:</a:t>
            </a:r>
          </a:p>
          <a:p>
            <a:pPr>
              <a:buNone/>
            </a:pPr>
            <a:endParaRPr lang="sr-Cyrl-RS" sz="2400" dirty="0" smtClean="0">
              <a:latin typeface="Times New Roman" pitchFamily="18" charset="0"/>
              <a:cs typeface="Times New Roman" pitchFamily="18" charset="0"/>
            </a:endParaRPr>
          </a:p>
          <a:p>
            <a:pPr>
              <a:buFont typeface="Wingdings" pitchFamily="2" charset="2"/>
              <a:buChar char="Ø"/>
            </a:pPr>
            <a:r>
              <a:rPr lang="sr-Cyrl-RS" sz="2400" dirty="0" smtClean="0">
                <a:latin typeface="Times New Roman" pitchFamily="18" charset="0"/>
                <a:cs typeface="Times New Roman" pitchFamily="18" charset="0"/>
              </a:rPr>
              <a:t>трговање на основу повлашћених информација,</a:t>
            </a:r>
          </a:p>
          <a:p>
            <a:pPr algn="just">
              <a:buFont typeface="Wingdings" pitchFamily="2" charset="2"/>
              <a:buChar char="Ø"/>
            </a:pPr>
            <a:r>
              <a:rPr lang="sr-Cyrl-RS" sz="2400" dirty="0" smtClean="0">
                <a:latin typeface="Times New Roman" pitchFamily="18" charset="0"/>
                <a:cs typeface="Times New Roman" pitchFamily="18" charset="0"/>
              </a:rPr>
              <a:t>незаконито објављивање повлашћених информација</a:t>
            </a:r>
          </a:p>
          <a:p>
            <a:pPr>
              <a:buFont typeface="Wingdings" pitchFamily="2" charset="2"/>
              <a:buChar char="Ø"/>
            </a:pPr>
            <a:r>
              <a:rPr lang="sr-Cyrl-RS" sz="2400" dirty="0" smtClean="0">
                <a:latin typeface="Times New Roman" pitchFamily="18" charset="0"/>
                <a:cs typeface="Times New Roman" pitchFamily="18" charset="0"/>
              </a:rPr>
              <a:t>манипулација тржи</a:t>
            </a:r>
            <a:r>
              <a:rPr lang="sr-Cyrl-RS" dirty="0" smtClean="0">
                <a:latin typeface="Times New Roman" pitchFamily="18" charset="0"/>
                <a:cs typeface="Times New Roman" pitchFamily="18" charset="0"/>
              </a:rPr>
              <a:t>штем </a:t>
            </a:r>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latin typeface="Times New Roman" pitchFamily="18" charset="0"/>
                <a:cs typeface="Times New Roman" pitchFamily="18" charset="0"/>
              </a:rPr>
              <a:t>Повлашћене информације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sr-Cyrl-RS" sz="2000" dirty="0" smtClean="0">
              <a:latin typeface="Times New Roman" pitchFamily="18" charset="0"/>
              <a:cs typeface="Times New Roman" pitchFamily="18" charset="0"/>
            </a:endParaRPr>
          </a:p>
          <a:p>
            <a:pPr algn="just"/>
            <a:endParaRPr lang="sr-Cyrl-RS" sz="2000" dirty="0" smtClean="0">
              <a:latin typeface="Times New Roman" pitchFamily="18" charset="0"/>
              <a:cs typeface="Times New Roman" pitchFamily="18" charset="0"/>
            </a:endParaRPr>
          </a:p>
          <a:p>
            <a:pPr algn="just"/>
            <a:r>
              <a:rPr lang="sr-Cyrl-RS" sz="2000" dirty="0" smtClean="0">
                <a:latin typeface="Times New Roman" pitchFamily="18" charset="0"/>
                <a:cs typeface="Times New Roman" pitchFamily="18" charset="0"/>
              </a:rPr>
              <a:t>Информације прецизне природе које нису објављене и које се директно или индиректно односе на један или више финансијских инструмената, које би, кад би биле објављене, вјероватно имале значајан утицај на цијене тих финансијских инструмената или на цијене повезаних  изведених финансијских инструмената.</a:t>
            </a:r>
            <a:endParaRPr lang="en-US"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latin typeface="Times New Roman" pitchFamily="18" charset="0"/>
                <a:cs typeface="Times New Roman" pitchFamily="18" charset="0"/>
              </a:rPr>
              <a:t>Манипулација тржиштем</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sr-Cyrl-RS" dirty="0" smtClean="0">
                <a:latin typeface="Times New Roman" pitchFamily="18" charset="0"/>
                <a:cs typeface="Times New Roman" pitchFamily="18" charset="0"/>
              </a:rPr>
              <a:t>Обухвата: </a:t>
            </a:r>
          </a:p>
          <a:p>
            <a:r>
              <a:rPr lang="sr-Cyrl-RS" dirty="0" smtClean="0">
                <a:latin typeface="Times New Roman" pitchFamily="18" charset="0"/>
                <a:cs typeface="Times New Roman" pitchFamily="18" charset="0"/>
              </a:rPr>
              <a:t> ступање у трансакцију, давање налога за трговање или било који други поступак који:</a:t>
            </a:r>
          </a:p>
          <a:p>
            <a:pPr algn="just">
              <a:buFont typeface="Wingdings" pitchFamily="2" charset="2"/>
              <a:buChar char="Ø"/>
            </a:pPr>
            <a:r>
              <a:rPr lang="sr-Cyrl-RS" dirty="0" smtClean="0">
                <a:latin typeface="Times New Roman" pitchFamily="18" charset="0"/>
                <a:cs typeface="Times New Roman" pitchFamily="18" charset="0"/>
              </a:rPr>
              <a:t>даје или вјероватно даје лажне или обмањујуће сигнале у погледу понуде, потражње или цијене финансијског инструмента, </a:t>
            </a:r>
          </a:p>
          <a:p>
            <a:pPr algn="just">
              <a:buFont typeface="Wingdings" pitchFamily="2" charset="2"/>
              <a:buChar char="Ø"/>
            </a:pPr>
            <a:r>
              <a:rPr lang="sr-Cyrl-RS" dirty="0" smtClean="0">
                <a:latin typeface="Times New Roman" pitchFamily="18" charset="0"/>
                <a:cs typeface="Times New Roman" pitchFamily="18" charset="0"/>
              </a:rPr>
              <a:t>држи или вјероватно држи цијену једног или неколико финансијских инструмената на неуобичајеном или вјештачком нивоу,</a:t>
            </a:r>
          </a:p>
          <a:p>
            <a:pPr algn="just">
              <a:buNone/>
            </a:pPr>
            <a:r>
              <a:rPr lang="sr-Cyrl-RS" dirty="0" smtClean="0">
                <a:latin typeface="Times New Roman" pitchFamily="18" charset="0"/>
                <a:cs typeface="Times New Roman" pitchFamily="18" charset="0"/>
              </a:rPr>
              <a:t>     осим ако лице које ступа у трансакцију, даје налог за трговање или предузима било који други поступак, докаже да је таква трансакција, налог или поступак учињен из легитимних разлога и да је у складу са прихваћеном тржишном праксом;</a:t>
            </a:r>
          </a:p>
          <a:p>
            <a:pPr>
              <a:buFont typeface="Wingdings" pitchFamily="2" charset="2"/>
              <a:buChar char="Ø"/>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pPr algn="just"/>
            <a:r>
              <a:rPr lang="sr-Cyrl-RS" sz="2000" dirty="0" smtClean="0"/>
              <a:t>Ступање у трансакцију,  давање налога за трговање или било која друга активност или други поступак који утиче на цијену једног или неколико финансијских инструмената у којима се употребљавају фиктивни поступци или било који други облик обмане или преваре;</a:t>
            </a: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pPr algn="just"/>
            <a:r>
              <a:rPr lang="sr-Cyrl-RS" sz="2000" dirty="0" smtClean="0"/>
              <a:t>Ширење информација путем медија, укључујући и интернет, или неким другим начином које дају или које би могле давати лажне или обмањујуће сигнале у погледу понуде, потражње или цијене финансијског инструмента, или држе или би могле држати цијену једног или неколико финансијских инструмената на неуобичајеном или вјештачком нивоу, укључујући ширење гласина, када је лице које је проширило информације знало или требало знати да су оне лажне или обмањујуће, </a:t>
            </a: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pPr algn="just"/>
            <a:r>
              <a:rPr lang="sr-Cyrl-RS" sz="2000" dirty="0" smtClean="0"/>
              <a:t>Преношење лажних или обмањујућих информација или давање лажних или обмањујућих основних података у односу на референтну вриједност када је лице које је пренијело информације или дало основни податак знало или је требало да зна да су они лажни или обмањујући, или било који други поступак којим се манипулира обрачуном референтне вриједности.</a:t>
            </a: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latin typeface="Times New Roman" pitchFamily="18" charset="0"/>
                <a:cs typeface="Times New Roman" pitchFamily="18" charset="0"/>
              </a:rPr>
              <a:t>Активности које се сматрају манипулацијом</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sr-Cyrl-RS" sz="1600" dirty="0" smtClean="0">
                <a:latin typeface="Times New Roman" pitchFamily="18" charset="0"/>
                <a:cs typeface="Times New Roman" pitchFamily="18" charset="0"/>
              </a:rPr>
              <a:t>активности једног или више лица која сарађују како би се осигурао владајући положај у вези са понудом или потражњом финансијског инструмента, повезаног промптног уговора за робу или производа на аукцији на основу емисионих јединица, које имају или би могле имати ефекат директног или индиректног одређивања куповних или продајних цијена, односно стварају или би могле створити друге неправедне услове трговања,</a:t>
            </a:r>
          </a:p>
          <a:p>
            <a:pPr algn="just"/>
            <a:r>
              <a:rPr lang="sr-Cyrl-RS" sz="1600" dirty="0" smtClean="0">
                <a:latin typeface="Times New Roman" pitchFamily="18" charset="0"/>
                <a:cs typeface="Times New Roman" pitchFamily="18" charset="0"/>
              </a:rPr>
              <a:t>куповина и продаја финансијских инструмента на почетку или пред крај дана трговања која има или би могла да има ефекат обмањивања инвеститора који дјелују на основу објављених цијена, укључујући почетне или задње цијене трговања,</a:t>
            </a:r>
          </a:p>
          <a:p>
            <a:pPr algn="just"/>
            <a:r>
              <a:rPr lang="sr-Cyrl-RS" sz="1600" dirty="0" smtClean="0">
                <a:latin typeface="Times New Roman" pitchFamily="18" charset="0"/>
                <a:cs typeface="Times New Roman" pitchFamily="18" charset="0"/>
              </a:rPr>
              <a:t>давање налога на мјесту трговања, укључујући њихово повлачење или измјену, свим доступним средствима трговања, укључујући електронским средствима путем алгоритамских и високофреквентних стратегија трговања, а који производи обмањивање инвестиционе јавности:</a:t>
            </a:r>
          </a:p>
          <a:p>
            <a:pPr algn="just">
              <a:buFont typeface="Wingdings" pitchFamily="2" charset="2"/>
              <a:buChar char="Ø"/>
            </a:pPr>
            <a:r>
              <a:rPr lang="sr-Cyrl-RS" sz="1600" dirty="0" smtClean="0">
                <a:latin typeface="Times New Roman" pitchFamily="18" charset="0"/>
                <a:cs typeface="Times New Roman" pitchFamily="18" charset="0"/>
              </a:rPr>
              <a:t>ометајући или одгађајући функционисање система трговања,</a:t>
            </a:r>
          </a:p>
          <a:p>
            <a:pPr algn="just">
              <a:buFont typeface="Wingdings" pitchFamily="2" charset="2"/>
              <a:buChar char="Ø"/>
            </a:pPr>
            <a:r>
              <a:rPr lang="sr-Cyrl-RS" sz="1600" dirty="0" smtClean="0">
                <a:latin typeface="Times New Roman" pitchFamily="18" charset="0"/>
                <a:cs typeface="Times New Roman" pitchFamily="18" charset="0"/>
              </a:rPr>
              <a:t>отежевајући другим лицима да препознају стварне налоге у систему трговања на мјесту трговања, укључујући уношење налога који доводе до преоптерећења или дестабилизације књиге налога или</a:t>
            </a:r>
          </a:p>
          <a:p>
            <a:pPr algn="just">
              <a:buFont typeface="Wingdings" pitchFamily="2" charset="2"/>
              <a:buChar char="Ø"/>
            </a:pPr>
            <a:r>
              <a:rPr lang="sr-Cyrl-RS" sz="1600" dirty="0" smtClean="0">
                <a:latin typeface="Times New Roman" pitchFamily="18" charset="0"/>
                <a:cs typeface="Times New Roman" pitchFamily="18" charset="0"/>
              </a:rPr>
              <a:t>стварајући или вјероватно стварајући лажни или обмањујући  сигнал о понуди и потражњи за неким финансијским инструментом или његовој цијени а посебно уносећи налоге да се покрене или појача неки тренд,</a:t>
            </a:r>
            <a:endParaRPr lang="en-US"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RS" sz="2800" dirty="0" smtClean="0">
                <a:latin typeface="Times New Roman" pitchFamily="18" charset="0"/>
                <a:cs typeface="Times New Roman" pitchFamily="18" charset="0"/>
              </a:rPr>
              <a:t>Функционисање уређеног тржишта</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sr-Cyrl-RS" sz="2000" dirty="0" smtClean="0">
              <a:latin typeface="Times New Roman" pitchFamily="18" charset="0"/>
              <a:cs typeface="Times New Roman" pitchFamily="18" charset="0"/>
            </a:endParaRPr>
          </a:p>
          <a:p>
            <a:pPr algn="just"/>
            <a:r>
              <a:rPr lang="sr-Cyrl-RS" sz="2000" dirty="0" smtClean="0">
                <a:latin typeface="Times New Roman" pitchFamily="18" charset="0"/>
                <a:cs typeface="Times New Roman" pitchFamily="18" charset="0"/>
              </a:rPr>
              <a:t>Заснива се на повјерењу свих његових учесника: </a:t>
            </a:r>
          </a:p>
          <a:p>
            <a:pPr marL="514350" indent="-514350" algn="just">
              <a:buFont typeface="Wingdings" pitchFamily="2" charset="2"/>
              <a:buChar char="Ø"/>
            </a:pPr>
            <a:r>
              <a:rPr lang="sr-Cyrl-RS" sz="2000" dirty="0" smtClean="0">
                <a:latin typeface="Times New Roman" pitchFamily="18" charset="0"/>
                <a:cs typeface="Times New Roman" pitchFamily="18" charset="0"/>
              </a:rPr>
              <a:t>инвеститора,</a:t>
            </a:r>
          </a:p>
          <a:p>
            <a:pPr marL="514350" indent="-514350" algn="just">
              <a:buFont typeface="Wingdings" pitchFamily="2" charset="2"/>
              <a:buChar char="Ø"/>
            </a:pPr>
            <a:r>
              <a:rPr lang="sr-Cyrl-RS" sz="2000" dirty="0" smtClean="0">
                <a:latin typeface="Times New Roman" pitchFamily="18" charset="0"/>
                <a:cs typeface="Times New Roman" pitchFamily="18" charset="0"/>
              </a:rPr>
              <a:t>берзанских посредника,</a:t>
            </a:r>
          </a:p>
          <a:p>
            <a:pPr marL="514350" indent="-514350" algn="just">
              <a:buFont typeface="Wingdings" pitchFamily="2" charset="2"/>
              <a:buChar char="Ø"/>
            </a:pPr>
            <a:r>
              <a:rPr lang="sr-Cyrl-RS" sz="2000" dirty="0" smtClean="0">
                <a:latin typeface="Times New Roman" pitchFamily="18" charset="0"/>
                <a:cs typeface="Times New Roman" pitchFamily="18" charset="0"/>
              </a:rPr>
              <a:t> емитената и других учесника.</a:t>
            </a:r>
          </a:p>
          <a:p>
            <a:pPr algn="just"/>
            <a:r>
              <a:rPr lang="sr-Cyrl-RS" sz="2000" dirty="0" smtClean="0">
                <a:latin typeface="Times New Roman" pitchFamily="18" charset="0"/>
                <a:cs typeface="Times New Roman" pitchFamily="18" charset="0"/>
              </a:rPr>
              <a:t>Несметано функционисање тржиште хартија од вриједности и повјерење јавности основни су предуслови за економски напредак сваког друштва.</a:t>
            </a:r>
          </a:p>
          <a:p>
            <a:r>
              <a:rPr lang="sr-Cyrl-RS" sz="2000" dirty="0" smtClean="0">
                <a:latin typeface="Times New Roman" pitchFamily="18" charset="0"/>
                <a:cs typeface="Times New Roman" pitchFamily="18" charset="0"/>
              </a:rPr>
              <a:t>Стога је изузетно важно спријечити сваки облик злоупотребе тржишта.</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a:bodyPr>
          <a:lstStyle/>
          <a:p>
            <a:pPr algn="just">
              <a:buNone/>
            </a:pPr>
            <a:endParaRPr lang="sr-Cyrl-RS" sz="1700" dirty="0" smtClean="0">
              <a:latin typeface="Times New Roman" pitchFamily="18" charset="0"/>
              <a:cs typeface="Times New Roman" pitchFamily="18" charset="0"/>
            </a:endParaRPr>
          </a:p>
          <a:p>
            <a:pPr algn="just"/>
            <a:r>
              <a:rPr lang="sr-Cyrl-RS" sz="1700" dirty="0" smtClean="0">
                <a:latin typeface="Times New Roman" pitchFamily="18" charset="0"/>
                <a:cs typeface="Times New Roman" pitchFamily="18" charset="0"/>
              </a:rPr>
              <a:t>Искоришћавање повременог или редовног приступа традиционалним или електронским медијима изношењем мишљења о финансијском инструменту, повезаном промптном уговору за робу или производу на аукцији на основу емисионих јединица, након претходног заузимања позиције у том финансијском инструменту, повезаном промптном уговору за робу или производу на аукцији на основу емисионих јединица, те посљедичне користи од утицаја изнесеног мишљења на цијену тог инструмента повезаног промптног уговора за робу или производа на аукцији на основу емисионих јединица, а да у исто вријеме јавности није на одговарајући и ефикасан начин објављен тај сукоб интереса;</a:t>
            </a:r>
          </a:p>
          <a:p>
            <a:pPr algn="just"/>
            <a:r>
              <a:rPr lang="sr-Cyrl-RS" sz="1800" dirty="0" smtClean="0">
                <a:latin typeface="Times New Roman" pitchFamily="18" charset="0"/>
                <a:cs typeface="Times New Roman" pitchFamily="18" charset="0"/>
              </a:rPr>
              <a:t>Куповина или продаја на секундарном тржишту емисионих јединица или повезаних деривата прије одржавања аукције , са ефектом намјештања коначне  аукцијске цијене производа на аукцији на непримјерени или вјештачки ниво или обмањивања понуђача који учествују на аукцији</a:t>
            </a:r>
            <a:r>
              <a:rPr lang="sr-Cyrl-RS" sz="1600" dirty="0" smtClean="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a:p>
            <a:pPr algn="just"/>
            <a:endParaRPr lang="sr-Cyrl-RS" sz="17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pPr algn="ctr"/>
            <a:r>
              <a:rPr lang="sr-Cyrl-RS" sz="2800" dirty="0" smtClean="0">
                <a:latin typeface="Times New Roman" pitchFamily="18" charset="0"/>
                <a:cs typeface="Times New Roman" pitchFamily="18" charset="0"/>
              </a:rPr>
              <a:t>Изузеци од примјене</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sr-Cyrl-RS" sz="2000" dirty="0" smtClean="0">
              <a:latin typeface="Times New Roman" pitchFamily="18" charset="0"/>
              <a:cs typeface="Times New Roman" pitchFamily="18" charset="0"/>
            </a:endParaRPr>
          </a:p>
          <a:p>
            <a:pPr algn="just"/>
            <a:endParaRPr lang="sr-Cyrl-RS" sz="2000" dirty="0" smtClean="0">
              <a:latin typeface="Times New Roman" pitchFamily="18" charset="0"/>
              <a:cs typeface="Times New Roman" pitchFamily="18" charset="0"/>
            </a:endParaRPr>
          </a:p>
          <a:p>
            <a:pPr algn="just"/>
            <a:endParaRPr lang="sr-Cyrl-RS" sz="2000" dirty="0" smtClean="0">
              <a:latin typeface="Times New Roman" pitchFamily="18" charset="0"/>
              <a:cs typeface="Times New Roman" pitchFamily="18" charset="0"/>
            </a:endParaRPr>
          </a:p>
          <a:p>
            <a:pPr algn="just"/>
            <a:r>
              <a:rPr lang="sr-Cyrl-RS" sz="2000" dirty="0" smtClean="0">
                <a:latin typeface="Times New Roman" pitchFamily="18" charset="0"/>
                <a:cs typeface="Times New Roman" pitchFamily="18" charset="0"/>
              </a:rPr>
              <a:t>Трансакције држава чланица, централних банака или других лица која дјелују у њихово име у обављању и провођењу монетарне политике, течајне политике или политике управљања јавним дугом,</a:t>
            </a:r>
          </a:p>
          <a:p>
            <a:pPr algn="just"/>
            <a:r>
              <a:rPr lang="sr-Cyrl-RS" sz="2000" dirty="0" smtClean="0">
                <a:latin typeface="Times New Roman" pitchFamily="18" charset="0"/>
                <a:cs typeface="Times New Roman" pitchFamily="18" charset="0"/>
              </a:rPr>
              <a:t>Трговање сопственим акцијама у програмима откупа сопствених акција.</a:t>
            </a:r>
            <a:endParaRPr lang="en-US" sz="20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latin typeface="Times New Roman" pitchFamily="18" charset="0"/>
                <a:cs typeface="Times New Roman" pitchFamily="18" charset="0"/>
              </a:rPr>
              <a:t>Овлашћења надлежног органа</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buNone/>
            </a:pPr>
            <a:endParaRPr lang="sr-Cyrl-RS" sz="2000" dirty="0" smtClean="0">
              <a:latin typeface="Times New Roman" pitchFamily="18" charset="0"/>
              <a:cs typeface="Times New Roman" pitchFamily="18" charset="0"/>
            </a:endParaRPr>
          </a:p>
          <a:p>
            <a:pPr algn="just"/>
            <a:r>
              <a:rPr lang="sr-Cyrl-RS" sz="2000" dirty="0" smtClean="0">
                <a:latin typeface="Times New Roman" pitchFamily="18" charset="0"/>
                <a:cs typeface="Times New Roman" pitchFamily="18" charset="0"/>
              </a:rPr>
              <a:t>Дају се надзорна и истражна овлашћења надзорном органу да сам или у сарадњи са другим надзорним органима врши своју функцију у примјени Директиве или да се обрати надлежном правосудном органу.</a:t>
            </a:r>
          </a:p>
          <a:p>
            <a:pPr algn="just"/>
            <a:r>
              <a:rPr lang="sr-Cyrl-RS" sz="2000" b="1" dirty="0" smtClean="0">
                <a:latin typeface="Times New Roman" pitchFamily="18" charset="0"/>
                <a:cs typeface="Times New Roman" pitchFamily="18" charset="0"/>
              </a:rPr>
              <a:t>Надзорни орган има право:</a:t>
            </a:r>
          </a:p>
          <a:p>
            <a:pPr algn="just">
              <a:buFont typeface="Wingdings" pitchFamily="2" charset="2"/>
              <a:buChar char="Ø"/>
            </a:pPr>
            <a:r>
              <a:rPr lang="sr-Cyrl-RS" sz="1800" dirty="0" smtClean="0">
                <a:latin typeface="Times New Roman" pitchFamily="18" charset="0"/>
                <a:cs typeface="Times New Roman" pitchFamily="18" charset="0"/>
              </a:rPr>
              <a:t>приступа сваком документу, у било ком облику,</a:t>
            </a:r>
          </a:p>
          <a:p>
            <a:pPr algn="just">
              <a:buFont typeface="Wingdings" pitchFamily="2" charset="2"/>
              <a:buChar char="Ø"/>
            </a:pPr>
            <a:r>
              <a:rPr lang="sr-Cyrl-RS" sz="1800" dirty="0" smtClean="0">
                <a:latin typeface="Times New Roman" pitchFamily="18" charset="0"/>
                <a:cs typeface="Times New Roman" pitchFamily="18" charset="0"/>
              </a:rPr>
              <a:t>да од било ког лица тражи информације,</a:t>
            </a:r>
          </a:p>
          <a:p>
            <a:pPr algn="just">
              <a:buFont typeface="Wingdings" pitchFamily="2" charset="2"/>
              <a:buChar char="Ø"/>
            </a:pPr>
            <a:r>
              <a:rPr lang="sr-Cyrl-RS" sz="1800" dirty="0" smtClean="0">
                <a:latin typeface="Times New Roman" pitchFamily="18" charset="0"/>
                <a:cs typeface="Times New Roman" pitchFamily="18" charset="0"/>
              </a:rPr>
              <a:t>да врши непосредан надзор,</a:t>
            </a:r>
          </a:p>
          <a:p>
            <a:pPr algn="just">
              <a:buFont typeface="Wingdings" pitchFamily="2" charset="2"/>
              <a:buChar char="Ø"/>
            </a:pPr>
            <a:r>
              <a:rPr lang="sr-Cyrl-RS" sz="1800" dirty="0" smtClean="0">
                <a:latin typeface="Times New Roman" pitchFamily="18" charset="0"/>
                <a:cs typeface="Times New Roman" pitchFamily="18" charset="0"/>
              </a:rPr>
              <a:t>да тражи постојеће записе телефонских разговора и промета података,</a:t>
            </a:r>
          </a:p>
          <a:p>
            <a:pPr algn="just">
              <a:buFont typeface="Wingdings" pitchFamily="2" charset="2"/>
              <a:buChar char="Ø"/>
            </a:pPr>
            <a:r>
              <a:rPr lang="sr-Cyrl-RS" sz="1800" dirty="0" smtClean="0">
                <a:latin typeface="Times New Roman" pitchFamily="18" charset="0"/>
                <a:cs typeface="Times New Roman" pitchFamily="18" charset="0"/>
              </a:rPr>
              <a:t>да тражи прекид сваког поступања које је супротно одредбама донесеним у провођењу ове  Директиве,</a:t>
            </a:r>
          </a:p>
          <a:p>
            <a:pPr algn="just">
              <a:buFont typeface="Wingdings" pitchFamily="2" charset="2"/>
              <a:buChar char="Ø"/>
            </a:pPr>
            <a:r>
              <a:rPr lang="sr-Cyrl-RS" sz="1800" dirty="0" smtClean="0">
                <a:latin typeface="Times New Roman" pitchFamily="18" charset="0"/>
                <a:cs typeface="Times New Roman" pitchFamily="18" charset="0"/>
              </a:rPr>
              <a:t>да обустави трговање финансијским инструментима, да тражи да се заплијени имовина,</a:t>
            </a:r>
          </a:p>
          <a:p>
            <a:pPr algn="just">
              <a:buFont typeface="Wingdings" pitchFamily="2" charset="2"/>
              <a:buChar char="Ø"/>
            </a:pPr>
            <a:r>
              <a:rPr lang="sr-Cyrl-RS" sz="1800" dirty="0" smtClean="0">
                <a:latin typeface="Times New Roman" pitchFamily="18" charset="0"/>
                <a:cs typeface="Times New Roman" pitchFamily="18" charset="0"/>
              </a:rPr>
              <a:t>да привремено забрани обављање професионалне дјелатности.</a:t>
            </a:r>
          </a:p>
          <a:p>
            <a:pPr algn="just">
              <a:buFont typeface="Wingdings" pitchFamily="2" charset="2"/>
              <a:buChar char="Ø"/>
            </a:pPr>
            <a:endParaRPr lang="sr-Cyrl-RS" sz="2000" dirty="0" smtClean="0">
              <a:latin typeface="Times New Roman" pitchFamily="18" charset="0"/>
              <a:cs typeface="Times New Roman" pitchFamily="18" charset="0"/>
            </a:endParaRPr>
          </a:p>
          <a:p>
            <a:pPr algn="just">
              <a:buFont typeface="Wingdings" pitchFamily="2" charset="2"/>
              <a:buChar char="Ø"/>
            </a:pPr>
            <a:endParaRPr lang="sr-Cyrl-RS" sz="2000" dirty="0" smtClean="0"/>
          </a:p>
          <a:p>
            <a:pPr algn="just">
              <a:buFont typeface="Wingdings" pitchFamily="2" charset="2"/>
              <a:buChar char="Ø"/>
            </a:pPr>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RS" sz="2800" dirty="0" smtClean="0">
                <a:latin typeface="Times New Roman" pitchFamily="18" charset="0"/>
                <a:cs typeface="Times New Roman" pitchFamily="18" charset="0"/>
              </a:rPr>
              <a:t>Санкционисање</a:t>
            </a:r>
            <a:r>
              <a:rPr lang="sr-Cyrl-RS" sz="2800" dirty="0" smtClean="0"/>
              <a:t> </a:t>
            </a:r>
            <a:endParaRPr lang="en-US" sz="2800" dirty="0"/>
          </a:p>
        </p:txBody>
      </p:sp>
      <p:sp>
        <p:nvSpPr>
          <p:cNvPr id="3" name="Content Placeholder 2"/>
          <p:cNvSpPr>
            <a:spLocks noGrp="1"/>
          </p:cNvSpPr>
          <p:nvPr>
            <p:ph idx="1"/>
          </p:nvPr>
        </p:nvSpPr>
        <p:spPr/>
        <p:txBody>
          <a:bodyPr>
            <a:normAutofit fontScale="92500" lnSpcReduction="10000"/>
          </a:bodyPr>
          <a:lstStyle/>
          <a:p>
            <a:pPr algn="just"/>
            <a:r>
              <a:rPr lang="sr-Cyrl-RS" sz="1800" dirty="0" smtClean="0">
                <a:latin typeface="Times New Roman" pitchFamily="18" charset="0"/>
                <a:cs typeface="Times New Roman" pitchFamily="18" charset="0"/>
              </a:rPr>
              <a:t>Директивом 2014/57/ЕУ, захтијева се од држава чланица да  се трговање на основу повлашћених информација, препорука да друго лице тргује на основу повлашћене информације или подстрекавање другог лица да тргује на основу повлашћене информације, незаконито објавњивање повлашћених информација и манипулација тржиштем пропишу као кривична дјела, барем када се ради о озбиљнијим случајевима и када су почињена са намјером.</a:t>
            </a:r>
          </a:p>
          <a:p>
            <a:pPr algn="just"/>
            <a:r>
              <a:rPr lang="sr-Cyrl-RS" sz="1800" dirty="0" smtClean="0">
                <a:latin typeface="Times New Roman" pitchFamily="18" charset="0"/>
                <a:cs typeface="Times New Roman" pitchFamily="18" charset="0"/>
              </a:rPr>
              <a:t>У односу на раније Директиве, Уредба 596/2014 и Директива 2014/57/ЕУ захтијевају строжији приступ спречавању злоупотребе тржишта на начин да се одговорност проширује и на правна лица, тражи се да манипулација тржиштем буде кажњива и кад је почињена из нехата, те кривично санкционисање за покушај почињења дјела, помагање починиоцу и подстрекавање другог лица да дјело почини.</a:t>
            </a:r>
          </a:p>
          <a:p>
            <a:pPr algn="just"/>
            <a:r>
              <a:rPr lang="sr-Cyrl-RS" sz="1800" dirty="0" smtClean="0">
                <a:latin typeface="Times New Roman" pitchFamily="18" charset="0"/>
                <a:cs typeface="Times New Roman" pitchFamily="18" charset="0"/>
              </a:rPr>
              <a:t>Кривичне санкције треба да буду ефикасне, пропорционалне и одвраћајуће.  Предлаже се да физичка лица за почињење кривичног дјела трговања на основу повлашћене информације и манипулације тржиштем буду кажњена казном затворе од најмање четири године, а за почињење кривичног дјела неовлашћеног објављивања повлашћене информације са најмање двије године затвора.</a:t>
            </a:r>
          </a:p>
          <a:p>
            <a:pPr algn="just"/>
            <a:endParaRPr lang="en-US" sz="1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a:bodyPr>
          <a:lstStyle/>
          <a:p>
            <a:pPr algn="just"/>
            <a:r>
              <a:rPr lang="sr-Cyrl-RS" sz="2000" dirty="0" smtClean="0">
                <a:latin typeface="Times New Roman" pitchFamily="18" charset="0"/>
                <a:cs typeface="Times New Roman" pitchFamily="18" charset="0"/>
              </a:rPr>
              <a:t>Не доводећи у питање кривичноправне санкције, Уредба 596/2014 захтијева од држава чланица да дају овлашћење надлежним органима да предузимају управне санкције и друге управне мјере.</a:t>
            </a:r>
          </a:p>
          <a:p>
            <a:pPr algn="just"/>
            <a:r>
              <a:rPr lang="sr-Cyrl-RS" sz="2000" dirty="0" smtClean="0">
                <a:latin typeface="Times New Roman" pitchFamily="18" charset="0"/>
                <a:cs typeface="Times New Roman" pitchFamily="18" charset="0"/>
              </a:rPr>
              <a:t>Највише административне санкције требало би да буду у износу најмање три пута већем од износа остварене добити или избјегнутог  губитка, када их је могуће утврдити.</a:t>
            </a:r>
          </a:p>
          <a:p>
            <a:pPr algn="just"/>
            <a:r>
              <a:rPr lang="sr-Cyrl-RS" sz="2000" smtClean="0">
                <a:latin typeface="Times New Roman" pitchFamily="18" charset="0"/>
                <a:cs typeface="Times New Roman" pitchFamily="18" charset="0"/>
              </a:rPr>
              <a:t>Највише управне </a:t>
            </a:r>
            <a:r>
              <a:rPr lang="sr-Cyrl-RS" sz="2000" dirty="0" smtClean="0">
                <a:latin typeface="Times New Roman" pitchFamily="18" charset="0"/>
                <a:cs typeface="Times New Roman" pitchFamily="18" charset="0"/>
              </a:rPr>
              <a:t>новчане санкције у односу на физичка лица крећу се од 500 000 до 5 000 000 еура, а за правна лица од 1 000 000 до 15 000 000 еура</a:t>
            </a:r>
            <a:endParaRPr lang="en-US" sz="20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RS" sz="2800" dirty="0" smtClean="0">
                <a:latin typeface="Times New Roman" pitchFamily="18" charset="0"/>
                <a:cs typeface="Times New Roman" pitchFamily="18" charset="0"/>
              </a:rPr>
              <a:t>Обавезна едукација</a:t>
            </a:r>
            <a:endParaRPr lang="en-US" sz="2800" dirty="0"/>
          </a:p>
        </p:txBody>
      </p:sp>
      <p:sp>
        <p:nvSpPr>
          <p:cNvPr id="3" name="Content Placeholder 2"/>
          <p:cNvSpPr>
            <a:spLocks noGrp="1"/>
          </p:cNvSpPr>
          <p:nvPr>
            <p:ph idx="1"/>
          </p:nvPr>
        </p:nvSpPr>
        <p:spPr/>
        <p:txBody>
          <a:bodyPr/>
          <a:lstStyle/>
          <a:p>
            <a:pPr algn="just"/>
            <a:endParaRPr lang="sr-Cyrl-RS" sz="2000" dirty="0" smtClean="0">
              <a:latin typeface="Times New Roman" pitchFamily="18" charset="0"/>
              <a:cs typeface="Times New Roman" pitchFamily="18" charset="0"/>
            </a:endParaRPr>
          </a:p>
          <a:p>
            <a:pPr algn="just"/>
            <a:endParaRPr lang="sr-Cyrl-RS" sz="2000" dirty="0" smtClean="0">
              <a:latin typeface="Times New Roman" pitchFamily="18" charset="0"/>
              <a:cs typeface="Times New Roman" pitchFamily="18" charset="0"/>
            </a:endParaRPr>
          </a:p>
          <a:p>
            <a:pPr algn="just"/>
            <a:endParaRPr lang="sr-Cyrl-RS" sz="2000" dirty="0" smtClean="0">
              <a:latin typeface="Times New Roman" pitchFamily="18" charset="0"/>
              <a:cs typeface="Times New Roman" pitchFamily="18" charset="0"/>
            </a:endParaRPr>
          </a:p>
          <a:p>
            <a:pPr algn="just"/>
            <a:r>
              <a:rPr lang="sr-Cyrl-RS" sz="2000" dirty="0" smtClean="0">
                <a:latin typeface="Times New Roman" pitchFamily="18" charset="0"/>
                <a:cs typeface="Times New Roman" pitchFamily="18" charset="0"/>
              </a:rPr>
              <a:t>У складу са чланом 11. Директиве 2014/57, надлежни за едукацију судија и тужилаца, полиције, запослених у правосуђу, као и запослених код оних надлежних органа који су укључени у кривични поступак и истражне радње треба да обезбједе одговарајућу едукацију у вези са циљевима ове Директиве.</a:t>
            </a:r>
            <a:endParaRPr lang="en-US" sz="2000" dirty="0" smtClean="0">
              <a:latin typeface="Times New Roman" pitchFamily="18" charset="0"/>
              <a:cs typeface="Times New Roman" pitchFamily="18" charset="0"/>
            </a:endParaRP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RS" sz="2800" dirty="0" smtClean="0">
                <a:latin typeface="Times New Roman" pitchFamily="18" charset="0"/>
                <a:cs typeface="Times New Roman" pitchFamily="18" charset="0"/>
              </a:rPr>
              <a:t>Санкционисање злоупотребе тржишта у државама у регији</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sr-Cyrl-RS" dirty="0" smtClean="0">
                <a:latin typeface="Times New Roman" pitchFamily="18" charset="0"/>
                <a:cs typeface="Times New Roman" pitchFamily="18" charset="0"/>
              </a:rPr>
              <a:t>Србија: Закон о тржишту капитала:</a:t>
            </a:r>
          </a:p>
          <a:p>
            <a:pPr>
              <a:buFont typeface="Wingdings" pitchFamily="2" charset="2"/>
              <a:buChar char="Ø"/>
            </a:pPr>
            <a:r>
              <a:rPr lang="sr-Cyrl-RS" dirty="0" smtClean="0">
                <a:latin typeface="Times New Roman" pitchFamily="18" charset="0"/>
                <a:cs typeface="Times New Roman" pitchFamily="18" charset="0"/>
              </a:rPr>
              <a:t>манипулација на тржишту - </a:t>
            </a:r>
            <a:r>
              <a:rPr lang="sr-Cyrl-RS" sz="1800" dirty="0" smtClean="0">
                <a:latin typeface="Times New Roman" pitchFamily="18" charset="0"/>
                <a:cs typeface="Times New Roman" pitchFamily="18" charset="0"/>
              </a:rPr>
              <a:t>запријећена је казна затвора од шест мјесеци до пет година и новчана казна, а за тежи облик (знатан поремећај на регулисаном тржишту), од једне до осам година и новчана казна. </a:t>
            </a:r>
            <a:endParaRPr lang="sr-Cyrl-RS" dirty="0" smtClean="0">
              <a:latin typeface="Times New Roman" pitchFamily="18" charset="0"/>
              <a:cs typeface="Times New Roman" pitchFamily="18" charset="0"/>
            </a:endParaRPr>
          </a:p>
          <a:p>
            <a:pPr>
              <a:buFont typeface="Wingdings" pitchFamily="2" charset="2"/>
              <a:buChar char="Ø"/>
            </a:pPr>
            <a:r>
              <a:rPr lang="sr-Cyrl-RS" dirty="0" smtClean="0">
                <a:latin typeface="Times New Roman" pitchFamily="18" charset="0"/>
                <a:cs typeface="Times New Roman" pitchFamily="18" charset="0"/>
              </a:rPr>
              <a:t>коришћење, откривање и препоручивање инсајдерских информација-</a:t>
            </a:r>
            <a:r>
              <a:rPr lang="sr-Cyrl-RS" sz="2800" dirty="0" smtClean="0">
                <a:latin typeface="Times New Roman" pitchFamily="18" charset="0"/>
                <a:cs typeface="Times New Roman" pitchFamily="18" charset="0"/>
              </a:rPr>
              <a:t> </a:t>
            </a:r>
            <a:r>
              <a:rPr lang="sr-Cyrl-RS" sz="1800" dirty="0" smtClean="0">
                <a:latin typeface="Times New Roman" pitchFamily="18" charset="0"/>
                <a:cs typeface="Times New Roman" pitchFamily="18" charset="0"/>
              </a:rPr>
              <a:t>запријећена је казна затвора  до једне године, а за тежи облик (зависно од имовинске користи/штете и својства починиоца), казна затвора до три, односно до пет година; и</a:t>
            </a:r>
          </a:p>
          <a:p>
            <a:pPr>
              <a:buFont typeface="Wingdings" pitchFamily="2" charset="2"/>
              <a:buChar char="Ø"/>
            </a:pPr>
            <a:r>
              <a:rPr lang="sr-Cyrl-RS" dirty="0" smtClean="0">
                <a:latin typeface="Times New Roman" pitchFamily="18" charset="0"/>
                <a:cs typeface="Times New Roman" pitchFamily="18" charset="0"/>
              </a:rPr>
              <a:t>неовлашћено пружање инвестиционих услуга </a:t>
            </a:r>
            <a:r>
              <a:rPr lang="sr-Cyrl-RS" sz="1800" dirty="0" smtClean="0">
                <a:latin typeface="Times New Roman" pitchFamily="18" charset="0"/>
                <a:cs typeface="Times New Roman" pitchFamily="18" charset="0"/>
              </a:rPr>
              <a:t>-новчана казна или казна до једне године, а за тежи облик до три године затвора и новчана казна .</a:t>
            </a:r>
            <a:r>
              <a:rPr lang="sr-Cyrl-RS" dirty="0" smtClean="0">
                <a:latin typeface="Times New Roman" pitchFamily="18" charset="0"/>
                <a:cs typeface="Times New Roman" pitchFamily="18" charset="0"/>
              </a:rPr>
              <a:t> </a:t>
            </a:r>
          </a:p>
          <a:p>
            <a:pPr algn="just">
              <a:buNone/>
            </a:pPr>
            <a:r>
              <a:rPr lang="sr-Cyrl-R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lstStyle/>
          <a:p>
            <a:r>
              <a:rPr lang="sr-Cyrl-RS" dirty="0" smtClean="0">
                <a:latin typeface="Times New Roman" pitchFamily="18" charset="0"/>
                <a:cs typeface="Times New Roman" pitchFamily="18" charset="0"/>
              </a:rPr>
              <a:t>Црна Гора- Кривични законик:</a:t>
            </a:r>
          </a:p>
          <a:p>
            <a:pPr algn="just">
              <a:buFont typeface="Wingdings" pitchFamily="2" charset="2"/>
              <a:buChar char="Ø"/>
            </a:pPr>
            <a:r>
              <a:rPr lang="sr-Cyrl-RS" sz="2400" dirty="0" smtClean="0">
                <a:latin typeface="Times New Roman" pitchFamily="18" charset="0"/>
                <a:cs typeface="Times New Roman" pitchFamily="18" charset="0"/>
              </a:rPr>
              <a:t>Одавање и коришћење берзанске тајне </a:t>
            </a:r>
            <a:r>
              <a:rPr lang="sr-Cyrl-RS" dirty="0" smtClean="0">
                <a:latin typeface="Times New Roman" pitchFamily="18" charset="0"/>
                <a:cs typeface="Times New Roman" pitchFamily="18" charset="0"/>
              </a:rPr>
              <a:t>– </a:t>
            </a:r>
            <a:r>
              <a:rPr lang="sr-Cyrl-RS" sz="1800" dirty="0" smtClean="0">
                <a:latin typeface="Times New Roman" pitchFamily="18" charset="0"/>
                <a:cs typeface="Times New Roman" pitchFamily="18" charset="0"/>
              </a:rPr>
              <a:t>запријећена казна затвора од пет мјесеци до пет година, а за тежи облик, зависно од остварене имовинске користи/штете (преко 3000 еура и преко 30 000 еура), казна затвора од једне до осам година, одн од двије до десет година.</a:t>
            </a:r>
          </a:p>
          <a:p>
            <a:pPr algn="just"/>
            <a:r>
              <a:rPr lang="sr-Cyrl-RS" sz="2400" dirty="0" smtClean="0">
                <a:latin typeface="Times New Roman" pitchFamily="18" charset="0"/>
                <a:cs typeface="Times New Roman" pitchFamily="18" charset="0"/>
              </a:rPr>
              <a:t>Закон о хартијама од вриједности</a:t>
            </a:r>
            <a:r>
              <a:rPr lang="sr-Cyrl-RS" sz="1800" dirty="0" smtClean="0">
                <a:latin typeface="Times New Roman" pitchFamily="18" charset="0"/>
                <a:cs typeface="Times New Roman" pitchFamily="18" charset="0"/>
              </a:rPr>
              <a:t>:</a:t>
            </a:r>
          </a:p>
          <a:p>
            <a:pPr algn="just">
              <a:buFont typeface="Wingdings" pitchFamily="2" charset="2"/>
              <a:buChar char="Ø"/>
            </a:pPr>
            <a:r>
              <a:rPr lang="sr-Cyrl-RS" sz="2400" dirty="0" smtClean="0">
                <a:latin typeface="Times New Roman" pitchFamily="18" charset="0"/>
                <a:cs typeface="Times New Roman" pitchFamily="18" charset="0"/>
              </a:rPr>
              <a:t>Злоупотребе на тржишту (злоупотреба повлашћене информације, манипулација на тржишту и лажирање цијена) - </a:t>
            </a:r>
            <a:r>
              <a:rPr lang="sr-Cyrl-RS" sz="1800" dirty="0" smtClean="0">
                <a:latin typeface="Times New Roman" pitchFamily="18" charset="0"/>
                <a:cs typeface="Times New Roman" pitchFamily="18" charset="0"/>
              </a:rPr>
              <a:t>санкционисане су као прекршаји, за које је прописана новчана казна од 2 500 до 20 000 еура</a:t>
            </a:r>
            <a:r>
              <a:rPr lang="sr-Cyrl-RS" sz="1800" dirty="0" smtClean="0"/>
              <a:t>.</a:t>
            </a:r>
            <a:endParaRPr lang="sr-Cyrl-RS" sz="2400" dirty="0" smtClean="0"/>
          </a:p>
          <a:p>
            <a:pPr algn="just"/>
            <a:endParaRPr lang="en-US"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fontScale="92500" lnSpcReduction="20000"/>
          </a:bodyPr>
          <a:lstStyle/>
          <a:p>
            <a:pPr>
              <a:buFont typeface="Wingdings" pitchFamily="2" charset="2"/>
              <a:buChar char="Ø"/>
            </a:pPr>
            <a:r>
              <a:rPr lang="sr-Cyrl-RS" sz="3000" dirty="0" smtClean="0">
                <a:latin typeface="Times New Roman" pitchFamily="18" charset="0"/>
                <a:cs typeface="Times New Roman" pitchFamily="18" charset="0"/>
              </a:rPr>
              <a:t>Хрватска: </a:t>
            </a:r>
            <a:r>
              <a:rPr lang="sr-Cyrl-RS" dirty="0" smtClean="0">
                <a:latin typeface="Times New Roman" pitchFamily="18" charset="0"/>
                <a:cs typeface="Times New Roman" pitchFamily="18" charset="0"/>
              </a:rPr>
              <a:t>Закон о казненим дјелима против тржишта капитала:</a:t>
            </a:r>
          </a:p>
          <a:p>
            <a:pPr>
              <a:buFont typeface="Wingdings" pitchFamily="2" charset="2"/>
              <a:buChar char="Ø"/>
            </a:pPr>
            <a:r>
              <a:rPr lang="sr-Cyrl-RS" dirty="0" smtClean="0">
                <a:latin typeface="Times New Roman" pitchFamily="18" charset="0"/>
                <a:cs typeface="Times New Roman" pitchFamily="18" charset="0"/>
              </a:rPr>
              <a:t>коришћење, откривање и препоручивање повлашћених информација ,</a:t>
            </a:r>
          </a:p>
          <a:p>
            <a:pPr>
              <a:buFont typeface="Wingdings" pitchFamily="2" charset="2"/>
              <a:buChar char="Ø"/>
            </a:pPr>
            <a:r>
              <a:rPr lang="sr-Cyrl-RS" dirty="0" smtClean="0">
                <a:latin typeface="Times New Roman" pitchFamily="18" charset="0"/>
                <a:cs typeface="Times New Roman" pitchFamily="18" charset="0"/>
              </a:rPr>
              <a:t>манипулација тржиштем,</a:t>
            </a:r>
          </a:p>
          <a:p>
            <a:pPr>
              <a:buFont typeface="Wingdings" pitchFamily="2" charset="2"/>
              <a:buChar char="Ø"/>
            </a:pPr>
            <a:r>
              <a:rPr lang="sr-Cyrl-RS" dirty="0" smtClean="0">
                <a:latin typeface="Times New Roman" pitchFamily="18" charset="0"/>
                <a:cs typeface="Times New Roman" pitchFamily="18" charset="0"/>
              </a:rPr>
              <a:t>неовлашћено пружање инвестиционих услуга</a:t>
            </a:r>
          </a:p>
          <a:p>
            <a:pPr>
              <a:buFont typeface="Wingdings" pitchFamily="2" charset="2"/>
              <a:buChar char="Ø"/>
            </a:pPr>
            <a:r>
              <a:rPr lang="sr-Cyrl-RS" dirty="0" smtClean="0">
                <a:latin typeface="Times New Roman" pitchFamily="18" charset="0"/>
                <a:cs typeface="Times New Roman" pitchFamily="18" charset="0"/>
              </a:rPr>
              <a:t>неовлашћено обављање послова везаног заступника</a:t>
            </a:r>
          </a:p>
          <a:p>
            <a:endParaRPr lang="sr-Cyrl-RS" dirty="0" smtClean="0">
              <a:latin typeface="Times New Roman" pitchFamily="18" charset="0"/>
              <a:cs typeface="Times New Roman" pitchFamily="18" charset="0"/>
            </a:endParaRPr>
          </a:p>
          <a:p>
            <a:pPr>
              <a:buFont typeface="Wingdings" pitchFamily="2" charset="2"/>
              <a:buChar char="Ø"/>
            </a:pPr>
            <a:r>
              <a:rPr lang="sr-Cyrl-RS" sz="1800" dirty="0" smtClean="0">
                <a:latin typeface="Times New Roman" pitchFamily="18" charset="0"/>
                <a:cs typeface="Times New Roman" pitchFamily="18" charset="0"/>
              </a:rPr>
              <a:t>За прва три кривична дјела прописана је новчана казна до јдне године затвора, а за тежи облик до три године затвора, а ако је дјело починило лице које се сматра повезаним лицем са емитентом или на основу почињења кривичнох дјела, прописана је казна затвора до пет година. За кривично дјело неовлашћено обављање послова везаног заступника прописана је казна затвора до једне године, а за тежи облик  - до три године.</a:t>
            </a:r>
            <a:endParaRPr lang="en-US" sz="18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lstStyle/>
          <a:p>
            <a:endParaRPr lang="sr-Cyrl-RS" dirty="0" smtClean="0">
              <a:latin typeface="Times New Roman" pitchFamily="18" charset="0"/>
              <a:cs typeface="Times New Roman" pitchFamily="18" charset="0"/>
            </a:endParaRPr>
          </a:p>
          <a:p>
            <a:r>
              <a:rPr lang="sr-Cyrl-RS" dirty="0" smtClean="0">
                <a:latin typeface="Times New Roman" pitchFamily="18" charset="0"/>
                <a:cs typeface="Times New Roman" pitchFamily="18" charset="0"/>
              </a:rPr>
              <a:t>Словенија – Казнени законик:</a:t>
            </a:r>
          </a:p>
          <a:p>
            <a:pPr>
              <a:buNone/>
            </a:pPr>
            <a:endParaRPr lang="sr-Cyrl-RS" dirty="0" smtClean="0">
              <a:latin typeface="Times New Roman" pitchFamily="18" charset="0"/>
              <a:cs typeface="Times New Roman" pitchFamily="18" charset="0"/>
            </a:endParaRPr>
          </a:p>
          <a:p>
            <a:pPr>
              <a:buFont typeface="Wingdings" pitchFamily="2" charset="2"/>
              <a:buChar char="Ø"/>
            </a:pPr>
            <a:r>
              <a:rPr lang="sr-Cyrl-RS" sz="2000" dirty="0" smtClean="0">
                <a:latin typeface="Times New Roman" pitchFamily="18" charset="0"/>
                <a:cs typeface="Times New Roman" pitchFamily="18" charset="0"/>
              </a:rPr>
              <a:t>Злоупотреба повлашћене информације,</a:t>
            </a:r>
          </a:p>
          <a:p>
            <a:pPr>
              <a:buFont typeface="Wingdings" pitchFamily="2" charset="2"/>
              <a:buChar char="Ø"/>
            </a:pPr>
            <a:r>
              <a:rPr lang="sr-Cyrl-RS" sz="2000" dirty="0" smtClean="0">
                <a:latin typeface="Times New Roman" pitchFamily="18" charset="0"/>
                <a:cs typeface="Times New Roman" pitchFamily="18" charset="0"/>
              </a:rPr>
              <a:t>Злоупотреба тржишта финансијских инструмената.</a:t>
            </a:r>
          </a:p>
          <a:p>
            <a:pPr>
              <a:buFont typeface="Wingdings" pitchFamily="2" charset="2"/>
              <a:buChar char="Ø"/>
            </a:pPr>
            <a:r>
              <a:rPr lang="sr-Cyrl-RS" sz="2000" dirty="0" smtClean="0">
                <a:latin typeface="Times New Roman" pitchFamily="18" charset="0"/>
                <a:cs typeface="Times New Roman" pitchFamily="18" charset="0"/>
              </a:rPr>
              <a:t>За оба кривична дјела прописана је казна затвора до три године, а за тежи облик до пет година.</a:t>
            </a: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RS" sz="2800" dirty="0" smtClean="0">
                <a:latin typeface="Times New Roman" pitchFamily="18" charset="0"/>
                <a:cs typeface="Times New Roman" pitchFamily="18" charset="0"/>
              </a:rPr>
              <a:t>Појам</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x-none" sz="2800" dirty="0" smtClean="0">
              <a:latin typeface="Times New Roman" pitchFamily="18" charset="0"/>
              <a:cs typeface="Times New Roman" pitchFamily="18" charset="0"/>
            </a:endParaRPr>
          </a:p>
          <a:p>
            <a:pPr algn="just"/>
            <a:endParaRPr lang="x-none" sz="2800" dirty="0">
              <a:latin typeface="Times New Roman" pitchFamily="18" charset="0"/>
              <a:cs typeface="Times New Roman" pitchFamily="18" charset="0"/>
            </a:endParaRPr>
          </a:p>
          <a:p>
            <a:pPr algn="just"/>
            <a:r>
              <a:rPr lang="x-none" sz="2400" smtClean="0">
                <a:latin typeface="Times New Roman" pitchFamily="18" charset="0"/>
                <a:cs typeface="Times New Roman" pitchFamily="18" charset="0"/>
              </a:rPr>
              <a:t>Злоупотреб</a:t>
            </a:r>
            <a:r>
              <a:rPr lang="sr-Cyrl-RS" sz="2400" dirty="0" smtClean="0">
                <a:latin typeface="Times New Roman" pitchFamily="18" charset="0"/>
                <a:cs typeface="Times New Roman" pitchFamily="18" charset="0"/>
              </a:rPr>
              <a:t>ом</a:t>
            </a:r>
            <a:r>
              <a:rPr lang="x-none" sz="2400" smtClean="0">
                <a:latin typeface="Times New Roman" pitchFamily="18" charset="0"/>
                <a:cs typeface="Times New Roman" pitchFamily="18" charset="0"/>
              </a:rPr>
              <a:t> тржишта</a:t>
            </a:r>
            <a:r>
              <a:rPr lang="sr-Cyrl-RS" sz="2400" dirty="0" smtClean="0">
                <a:latin typeface="Times New Roman" pitchFamily="18" charset="0"/>
                <a:cs typeface="Times New Roman" pitchFamily="18" charset="0"/>
              </a:rPr>
              <a:t> сматрају се</a:t>
            </a:r>
            <a:r>
              <a:rPr lang="x-none" sz="2400" smtClean="0">
                <a:latin typeface="Times New Roman" pitchFamily="18" charset="0"/>
                <a:cs typeface="Times New Roman" pitchFamily="18" charset="0"/>
              </a:rPr>
              <a:t>:</a:t>
            </a:r>
            <a:endParaRPr lang="x-none" sz="2400" dirty="0" smtClean="0">
              <a:latin typeface="Times New Roman" pitchFamily="18" charset="0"/>
              <a:cs typeface="Times New Roman" pitchFamily="18" charset="0"/>
            </a:endParaRPr>
          </a:p>
          <a:p>
            <a:pPr algn="just">
              <a:buFont typeface="Wingdings" pitchFamily="2" charset="2"/>
              <a:buChar char="Ø"/>
            </a:pPr>
            <a:r>
              <a:rPr lang="x-none" sz="2800" smtClean="0">
                <a:latin typeface="Times New Roman" pitchFamily="18" charset="0"/>
                <a:cs typeface="Times New Roman" pitchFamily="18" charset="0"/>
              </a:rPr>
              <a:t> </a:t>
            </a:r>
            <a:r>
              <a:rPr lang="x-none" sz="2000" smtClean="0">
                <a:latin typeface="Times New Roman" pitchFamily="18" charset="0"/>
                <a:cs typeface="Times New Roman" pitchFamily="18" charset="0"/>
              </a:rPr>
              <a:t>незаконит</a:t>
            </a:r>
            <a:r>
              <a:rPr lang="sr-Cyrl-RS" sz="2000" dirty="0" smtClean="0">
                <a:latin typeface="Times New Roman" pitchFamily="18" charset="0"/>
                <a:cs typeface="Times New Roman" pitchFamily="18" charset="0"/>
              </a:rPr>
              <a:t>а</a:t>
            </a:r>
            <a:r>
              <a:rPr lang="x-none" sz="2000" smtClean="0">
                <a:latin typeface="Times New Roman" pitchFamily="18" charset="0"/>
                <a:cs typeface="Times New Roman" pitchFamily="18" charset="0"/>
              </a:rPr>
              <a:t> купопродај</a:t>
            </a:r>
            <a:r>
              <a:rPr lang="sr-Cyrl-RS" sz="2000" dirty="0" smtClean="0">
                <a:latin typeface="Times New Roman" pitchFamily="18" charset="0"/>
                <a:cs typeface="Times New Roman" pitchFamily="18" charset="0"/>
              </a:rPr>
              <a:t>а</a:t>
            </a:r>
            <a:r>
              <a:rPr lang="x-none" sz="2000" smtClean="0">
                <a:latin typeface="Times New Roman" pitchFamily="18" charset="0"/>
                <a:cs typeface="Times New Roman" pitchFamily="18" charset="0"/>
              </a:rPr>
              <a:t> </a:t>
            </a:r>
            <a:r>
              <a:rPr lang="x-none" sz="2000" dirty="0" smtClean="0">
                <a:latin typeface="Times New Roman" pitchFamily="18" charset="0"/>
                <a:cs typeface="Times New Roman" pitchFamily="18" charset="0"/>
              </a:rPr>
              <a:t>хартија од вриједности на основу повлашћене </a:t>
            </a:r>
            <a:r>
              <a:rPr lang="x-none" sz="2000" smtClean="0">
                <a:latin typeface="Times New Roman" pitchFamily="18" charset="0"/>
                <a:cs typeface="Times New Roman" pitchFamily="18" charset="0"/>
              </a:rPr>
              <a:t>информације </a:t>
            </a:r>
            <a:endParaRPr lang="sr-Cyrl-RS" sz="2000" dirty="0" smtClean="0">
              <a:latin typeface="Times New Roman" pitchFamily="18" charset="0"/>
              <a:cs typeface="Times New Roman" pitchFamily="18" charset="0"/>
            </a:endParaRPr>
          </a:p>
          <a:p>
            <a:pPr algn="just">
              <a:buFont typeface="Wingdings" pitchFamily="2" charset="2"/>
              <a:buChar char="Ø"/>
            </a:pPr>
            <a:r>
              <a:rPr lang="sr-Cyrl-RS" sz="2000" dirty="0" smtClean="0">
                <a:latin typeface="Times New Roman" pitchFamily="18" charset="0"/>
                <a:cs typeface="Times New Roman" pitchFamily="18" charset="0"/>
              </a:rPr>
              <a:t>неовлашћено објављивање повлашћене информације </a:t>
            </a:r>
            <a:r>
              <a:rPr lang="x-none" sz="2000" smtClean="0">
                <a:latin typeface="Times New Roman" pitchFamily="18" charset="0"/>
                <a:cs typeface="Times New Roman" pitchFamily="18" charset="0"/>
              </a:rPr>
              <a:t>и</a:t>
            </a:r>
            <a:endParaRPr lang="x-none" sz="2000" dirty="0" smtClean="0">
              <a:latin typeface="Times New Roman" pitchFamily="18" charset="0"/>
              <a:cs typeface="Times New Roman" pitchFamily="18" charset="0"/>
            </a:endParaRPr>
          </a:p>
          <a:p>
            <a:pPr algn="just">
              <a:buFont typeface="Wingdings" pitchFamily="2" charset="2"/>
              <a:buChar char="Ø"/>
            </a:pPr>
            <a:r>
              <a:rPr lang="x-none" sz="2000" smtClean="0">
                <a:latin typeface="Times New Roman" pitchFamily="18" charset="0"/>
                <a:cs typeface="Times New Roman" pitchFamily="18" charset="0"/>
              </a:rPr>
              <a:t> манипулациј</a:t>
            </a:r>
            <a:r>
              <a:rPr lang="sr-Cyrl-RS" sz="2000" dirty="0" smtClean="0">
                <a:latin typeface="Times New Roman" pitchFamily="18" charset="0"/>
                <a:cs typeface="Times New Roman" pitchFamily="18" charset="0"/>
              </a:rPr>
              <a:t>а</a:t>
            </a:r>
            <a:r>
              <a:rPr lang="x-none" sz="2000" smtClean="0">
                <a:latin typeface="Times New Roman" pitchFamily="18" charset="0"/>
                <a:cs typeface="Times New Roman" pitchFamily="18" charset="0"/>
              </a:rPr>
              <a:t> </a:t>
            </a:r>
            <a:r>
              <a:rPr lang="x-none" sz="2000" dirty="0" smtClean="0">
                <a:latin typeface="Times New Roman" pitchFamily="18" charset="0"/>
                <a:cs typeface="Times New Roman" pitchFamily="18" charset="0"/>
              </a:rPr>
              <a:t>тржиштем</a:t>
            </a:r>
            <a:r>
              <a:rPr lang="x-none" sz="2800" dirty="0" smtClean="0">
                <a:latin typeface="Times New Roman" pitchFamily="18" charset="0"/>
                <a:cs typeface="Times New Roman" pitchFamily="18"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x-none" sz="2800" dirty="0" smtClean="0">
                <a:latin typeface="Times New Roman" pitchFamily="18" charset="0"/>
                <a:cs typeface="Times New Roman" pitchFamily="18" charset="0"/>
              </a:rPr>
              <a:t>Повлашћена информација</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sr-Cyrl-RS" sz="2400" dirty="0" smtClean="0">
              <a:latin typeface="Times New Roman" pitchFamily="18" charset="0"/>
              <a:cs typeface="Times New Roman" pitchFamily="18" charset="0"/>
            </a:endParaRPr>
          </a:p>
          <a:p>
            <a:pPr algn="just"/>
            <a:endParaRPr lang="sr-Cyrl-RS" sz="2400" dirty="0" smtClean="0">
              <a:latin typeface="Times New Roman" pitchFamily="18" charset="0"/>
              <a:cs typeface="Times New Roman" pitchFamily="18" charset="0"/>
            </a:endParaRPr>
          </a:p>
          <a:p>
            <a:pPr algn="just"/>
            <a:r>
              <a:rPr lang="x-none" sz="2400" smtClean="0">
                <a:latin typeface="Times New Roman" pitchFamily="18" charset="0"/>
                <a:cs typeface="Times New Roman" pitchFamily="18" charset="0"/>
              </a:rPr>
              <a:t>Према </a:t>
            </a:r>
            <a:r>
              <a:rPr lang="x-none" sz="2400" dirty="0" smtClean="0">
                <a:latin typeface="Times New Roman" pitchFamily="18" charset="0"/>
                <a:cs typeface="Times New Roman" pitchFamily="18" charset="0"/>
              </a:rPr>
              <a:t>одредби члана 271. Закона о тржишту хартија од вриједности</a:t>
            </a:r>
            <a:r>
              <a:rPr lang="x-none" sz="2400" smtClean="0">
                <a:latin typeface="Times New Roman" pitchFamily="18" charset="0"/>
                <a:cs typeface="Times New Roman" pitchFamily="18" charset="0"/>
              </a:rPr>
              <a:t>, </a:t>
            </a:r>
            <a:r>
              <a:rPr lang="sr-Cyrl-RS" sz="2400" dirty="0" smtClean="0">
                <a:latin typeface="Times New Roman" pitchFamily="18" charset="0"/>
                <a:cs typeface="Times New Roman" pitchFamily="18" charset="0"/>
              </a:rPr>
              <a:t>п</a:t>
            </a:r>
            <a:r>
              <a:rPr lang="x-none" sz="2400" smtClean="0">
                <a:latin typeface="Times New Roman" pitchFamily="18" charset="0"/>
                <a:cs typeface="Times New Roman" pitchFamily="18" charset="0"/>
              </a:rPr>
              <a:t>овлашћеним </a:t>
            </a:r>
            <a:r>
              <a:rPr lang="x-none" sz="2400" dirty="0" smtClean="0">
                <a:latin typeface="Times New Roman" pitchFamily="18" charset="0"/>
                <a:cs typeface="Times New Roman" pitchFamily="18" charset="0"/>
              </a:rPr>
              <a:t>информацијама сматрају се све чињенице које нису познате јавности, а односе се на једног или више емитената хартија од вриједности, које би, да су познате јавности, могле утицати на цијену хартија од </a:t>
            </a:r>
            <a:r>
              <a:rPr lang="x-none" sz="2400" smtClean="0">
                <a:latin typeface="Times New Roman" pitchFamily="18" charset="0"/>
                <a:cs typeface="Times New Roman" pitchFamily="18" charset="0"/>
              </a:rPr>
              <a:t>вриједности</a:t>
            </a:r>
            <a:r>
              <a:rPr lang="x-none" sz="2400" smtClean="0"/>
              <a:t>.</a:t>
            </a:r>
            <a:endParaRPr lang="sr-Cyrl-RS" sz="2400" dirty="0" smtClean="0"/>
          </a:p>
          <a:p>
            <a:pPr algn="just"/>
            <a:endParaRPr lang="x-none" sz="2400" dirty="0" smtClean="0"/>
          </a:p>
          <a:p>
            <a:pPr algn="just"/>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lnSpcReduction="10000"/>
          </a:bodyPr>
          <a:lstStyle/>
          <a:p>
            <a:pPr algn="just"/>
            <a:r>
              <a:rPr lang="sr-Cyrl-RS" sz="2400" dirty="0" smtClean="0">
                <a:latin typeface="Times New Roman" pitchFamily="18" charset="0"/>
                <a:cs typeface="Times New Roman" pitchFamily="18" charset="0"/>
              </a:rPr>
              <a:t>Основне карактеристике повлашћене информације</a:t>
            </a:r>
            <a:r>
              <a:rPr lang="sr-Cyrl-RS" sz="2800" dirty="0" smtClean="0">
                <a:latin typeface="Times New Roman" pitchFamily="18" charset="0"/>
                <a:cs typeface="Times New Roman" pitchFamily="18" charset="0"/>
              </a:rPr>
              <a:t>:</a:t>
            </a:r>
          </a:p>
          <a:p>
            <a:pPr algn="just">
              <a:buFont typeface="+mj-lt"/>
              <a:buAutoNum type="arabicPeriod"/>
            </a:pPr>
            <a:endParaRPr lang="sr-Cyrl-RS" sz="1800" dirty="0" smtClean="0">
              <a:latin typeface="Times New Roman" pitchFamily="18" charset="0"/>
              <a:cs typeface="Times New Roman" pitchFamily="18" charset="0"/>
            </a:endParaRPr>
          </a:p>
          <a:p>
            <a:pPr algn="just">
              <a:buFont typeface="+mj-lt"/>
              <a:buAutoNum type="arabicPeriod"/>
            </a:pPr>
            <a:endParaRPr lang="sr-Cyrl-RS" sz="1800" dirty="0" smtClean="0">
              <a:latin typeface="Times New Roman" pitchFamily="18" charset="0"/>
              <a:cs typeface="Times New Roman" pitchFamily="18" charset="0"/>
            </a:endParaRPr>
          </a:p>
          <a:p>
            <a:pPr algn="just">
              <a:buFont typeface="+mj-lt"/>
              <a:buAutoNum type="arabicPeriod"/>
            </a:pPr>
            <a:r>
              <a:rPr lang="sr-Cyrl-RS" sz="2000" dirty="0" smtClean="0">
                <a:latin typeface="Times New Roman" pitchFamily="18" charset="0"/>
                <a:cs typeface="Times New Roman" pitchFamily="18" charset="0"/>
              </a:rPr>
              <a:t>конкретна чињеница,</a:t>
            </a:r>
          </a:p>
          <a:p>
            <a:pPr algn="just">
              <a:buFont typeface="+mj-lt"/>
              <a:buAutoNum type="arabicPeriod"/>
            </a:pPr>
            <a:r>
              <a:rPr lang="sr-Cyrl-RS" sz="2000" dirty="0" smtClean="0">
                <a:latin typeface="Times New Roman" pitchFamily="18" charset="0"/>
                <a:cs typeface="Times New Roman" pitchFamily="18" charset="0"/>
              </a:rPr>
              <a:t>није објављена, </a:t>
            </a:r>
          </a:p>
          <a:p>
            <a:pPr algn="just">
              <a:buFont typeface="+mj-lt"/>
              <a:buAutoNum type="arabicPeriod"/>
            </a:pPr>
            <a:r>
              <a:rPr lang="sr-Cyrl-RS" sz="2000" dirty="0" smtClean="0">
                <a:latin typeface="Times New Roman" pitchFamily="18" charset="0"/>
                <a:cs typeface="Times New Roman" pitchFamily="18" charset="0"/>
              </a:rPr>
              <a:t>директно или индиректно се односи на једног или више емитената хартија од вриједности,</a:t>
            </a:r>
          </a:p>
          <a:p>
            <a:pPr algn="just">
              <a:buFont typeface="+mj-lt"/>
              <a:buAutoNum type="arabicPeriod"/>
            </a:pPr>
            <a:r>
              <a:rPr lang="sr-Cyrl-RS" sz="2000" dirty="0" smtClean="0">
                <a:latin typeface="Times New Roman" pitchFamily="18" charset="0"/>
                <a:cs typeface="Times New Roman" pitchFamily="18" charset="0"/>
              </a:rPr>
              <a:t>када би била јавно доступна, могла би да има значајан утицај на цијену хартија од вриједности тог емитента.</a:t>
            </a:r>
            <a:r>
              <a:rPr lang="sr-Cyrl-BA" sz="2000" dirty="0" smtClean="0"/>
              <a:t> </a:t>
            </a:r>
            <a:endParaRPr lang="en-US" sz="2000" dirty="0" smtClean="0"/>
          </a:p>
          <a:p>
            <a:pPr algn="just">
              <a:buNone/>
            </a:pPr>
            <a:r>
              <a:rPr lang="en-US" sz="2000" dirty="0" smtClean="0"/>
              <a:t>    </a:t>
            </a:r>
            <a:r>
              <a:rPr lang="sr-Cyrl-BA" sz="2000" dirty="0" smtClean="0"/>
              <a:t>Кључно обиљежје трговања на основу повлашћених информација је стицање неоправдане предности по том основу на штету трећих лица која нису свјесна тих информација, а што посљедично, нарушава интегритет финансијског тржишта и повјерење инвеститора. </a:t>
            </a: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2800" dirty="0" smtClean="0">
                <a:latin typeface="Times New Roman" pitchFamily="18" charset="0"/>
                <a:cs typeface="Times New Roman" pitchFamily="18" charset="0"/>
              </a:rPr>
              <a:t>Лица која располажу повлашћеним информацијама</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x-none" sz="1800" b="1" dirty="0" smtClean="0">
                <a:latin typeface="Times New Roman" pitchFamily="18" charset="0"/>
                <a:cs typeface="Times New Roman" pitchFamily="18" charset="0"/>
              </a:rPr>
              <a:t>Лица која имају могућност да сазнају повлашћене информације у обављању својих послова, професије </a:t>
            </a:r>
            <a:r>
              <a:rPr lang="x-none" sz="1800" b="1" smtClean="0">
                <a:latin typeface="Times New Roman" pitchFamily="18" charset="0"/>
                <a:cs typeface="Times New Roman" pitchFamily="18" charset="0"/>
              </a:rPr>
              <a:t>или дужности</a:t>
            </a:r>
            <a:r>
              <a:rPr lang="sr-Cyrl-RS" sz="1800" b="1" dirty="0" smtClean="0">
                <a:latin typeface="Times New Roman" pitchFamily="18" charset="0"/>
                <a:cs typeface="Times New Roman" pitchFamily="18" charset="0"/>
              </a:rPr>
              <a:t>:</a:t>
            </a:r>
            <a:endParaRPr lang="x-none" sz="1800" b="1" i="1" dirty="0" smtClean="0">
              <a:latin typeface="Times New Roman" pitchFamily="18" charset="0"/>
              <a:cs typeface="Times New Roman" pitchFamily="18" charset="0"/>
            </a:endParaRPr>
          </a:p>
          <a:p>
            <a:pPr algn="just">
              <a:buFont typeface="Wingdings" pitchFamily="2" charset="2"/>
              <a:buChar char="Ø"/>
            </a:pPr>
            <a:r>
              <a:rPr lang="x-none" sz="1800" dirty="0" smtClean="0">
                <a:latin typeface="Times New Roman" pitchFamily="18" charset="0"/>
                <a:cs typeface="Times New Roman" pitchFamily="18" charset="0"/>
              </a:rPr>
              <a:t>чланови управе, надзорног одбора или других одговарајућих органа емитента и друштва повезаног са емитентом у смислу Закона о привредним друштвима,</a:t>
            </a:r>
          </a:p>
          <a:p>
            <a:pPr algn="just">
              <a:buFont typeface="Wingdings" pitchFamily="2" charset="2"/>
              <a:buChar char="Ø"/>
            </a:pPr>
            <a:r>
              <a:rPr lang="x-none" sz="1800" dirty="0" smtClean="0">
                <a:latin typeface="Times New Roman" pitchFamily="18" charset="0"/>
                <a:cs typeface="Times New Roman" pitchFamily="18" charset="0"/>
              </a:rPr>
              <a:t>чланови управе, надзорног одбора и запослени код  овлашћених учесника, </a:t>
            </a:r>
          </a:p>
          <a:p>
            <a:pPr algn="just">
              <a:buFont typeface="Wingdings" pitchFamily="2" charset="2"/>
              <a:buChar char="Ø"/>
            </a:pPr>
            <a:r>
              <a:rPr lang="x-none" sz="1800" dirty="0" smtClean="0">
                <a:latin typeface="Times New Roman" pitchFamily="18" charset="0"/>
                <a:cs typeface="Times New Roman" pitchFamily="18" charset="0"/>
              </a:rPr>
              <a:t>лица запослена, професионално ангажована или која врше одређене дужности које им омогућавају приступ таквим информацијама,</a:t>
            </a:r>
          </a:p>
          <a:p>
            <a:pPr algn="just">
              <a:buFont typeface="Wingdings" pitchFamily="2" charset="2"/>
              <a:buChar char="Ø"/>
            </a:pPr>
            <a:r>
              <a:rPr lang="x-none" sz="1800" dirty="0" smtClean="0">
                <a:latin typeface="Times New Roman" pitchFamily="18" charset="0"/>
                <a:cs typeface="Times New Roman" pitchFamily="18" charset="0"/>
              </a:rPr>
              <a:t>лица која директно или индиректно посједују више од 10% основног капитала емитента.</a:t>
            </a:r>
            <a:endParaRPr lang="x-none" sz="1800" dirty="0">
              <a:latin typeface="Times New Roman" pitchFamily="18" charset="0"/>
              <a:cs typeface="Times New Roman" pitchFamily="18" charset="0"/>
            </a:endParaRPr>
          </a:p>
          <a:p>
            <a:pPr algn="just"/>
            <a:r>
              <a:rPr lang="x-none" sz="2000" b="1" dirty="0" smtClean="0">
                <a:latin typeface="Times New Roman" pitchFamily="18" charset="0"/>
                <a:cs typeface="Times New Roman" pitchFamily="18" charset="0"/>
              </a:rPr>
              <a:t>Лица која по основу сродничких односа сазнају повлашћене информације</a:t>
            </a:r>
            <a:r>
              <a:rPr lang="x-none" sz="1800" b="1" dirty="0" smtClean="0">
                <a:latin typeface="Times New Roman" pitchFamily="18" charset="0"/>
                <a:cs typeface="Times New Roman" pitchFamily="18" charset="0"/>
              </a:rPr>
              <a:t>:</a:t>
            </a:r>
          </a:p>
          <a:p>
            <a:pPr algn="just">
              <a:buFont typeface="Wingdings" pitchFamily="2" charset="2"/>
              <a:buChar char="Ø"/>
            </a:pPr>
            <a:r>
              <a:rPr lang="x-none" sz="1800" dirty="0" smtClean="0">
                <a:latin typeface="Times New Roman" pitchFamily="18" charset="0"/>
                <a:cs typeface="Times New Roman" pitchFamily="18" charset="0"/>
              </a:rPr>
              <a:t>сродници у првом степену  у правој линији горе наведених физичких лица.</a:t>
            </a:r>
          </a:p>
          <a:p>
            <a:pPr algn="just"/>
            <a:r>
              <a:rPr lang="x-none" sz="1800" b="1" dirty="0" smtClean="0">
                <a:latin typeface="Times New Roman" pitchFamily="18" charset="0"/>
                <a:cs typeface="Times New Roman" pitchFamily="18" charset="0"/>
              </a:rPr>
              <a:t>Друга лица за која Комисија у вршењу надзора или на други начин утврди да су искористили повлашћене информације.</a:t>
            </a:r>
            <a:endParaRPr lang="en-US" sz="18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x-none" sz="2800" dirty="0" smtClean="0">
                <a:latin typeface="Times New Roman" pitchFamily="18" charset="0"/>
                <a:cs typeface="Times New Roman" pitchFamily="18" charset="0"/>
              </a:rPr>
              <a:t>Што је забрањено лицима која могу доћи у посјед повлашћене информације</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Ø"/>
            </a:pPr>
            <a:r>
              <a:rPr lang="x-none" sz="2000" dirty="0" smtClean="0">
                <a:latin typeface="Times New Roman" pitchFamily="18" charset="0"/>
                <a:cs typeface="Times New Roman" pitchFamily="18" charset="0"/>
              </a:rPr>
              <a:t>коришћење повлашћене информације приликом непосредне или посредне куповине или продаје хов којима се тргује или хов  које су емитовали емитенти регистровани у Републици Српској, без обзира гдје се хартијама тргује,</a:t>
            </a:r>
          </a:p>
          <a:p>
            <a:pPr algn="just">
              <a:buFont typeface="Wingdings" pitchFamily="2" charset="2"/>
              <a:buChar char="Ø"/>
            </a:pPr>
            <a:r>
              <a:rPr lang="x-none" sz="2000" dirty="0" smtClean="0">
                <a:latin typeface="Times New Roman" pitchFamily="18" charset="0"/>
                <a:cs typeface="Times New Roman" pitchFamily="18" charset="0"/>
              </a:rPr>
              <a:t>откривање или чињење доступним повлашћене информације другим лицима;</a:t>
            </a:r>
          </a:p>
          <a:p>
            <a:pPr algn="just">
              <a:buFont typeface="Wingdings" pitchFamily="2" charset="2"/>
              <a:buChar char="Ø"/>
            </a:pPr>
            <a:r>
              <a:rPr lang="x-none" sz="2000" dirty="0" smtClean="0">
                <a:latin typeface="Times New Roman" pitchFamily="18" charset="0"/>
                <a:cs typeface="Times New Roman" pitchFamily="18" charset="0"/>
              </a:rPr>
              <a:t>коришћење повлашћене информације  приликом давања савјета другим лицима о куповини и продаји хартија од вриједности.</a:t>
            </a:r>
          </a:p>
          <a:p>
            <a:pPr algn="just"/>
            <a:r>
              <a:rPr lang="x-none" sz="2000" dirty="0" smtClean="0">
                <a:latin typeface="Times New Roman" pitchFamily="18" charset="0"/>
                <a:cs typeface="Times New Roman" pitchFamily="18" charset="0"/>
              </a:rPr>
              <a:t>Лица  за која се сматра да располажу повлашћеним информација о емитенту обавезна су да о обављеним трансакцијама хартијама емитента обавијесте емитента, Комисију и берзу на којој су уврштене хартије , у року од 15 дана од дана обављене </a:t>
            </a:r>
            <a:r>
              <a:rPr lang="x-none" sz="2000" smtClean="0">
                <a:latin typeface="Times New Roman" pitchFamily="18" charset="0"/>
                <a:cs typeface="Times New Roman" pitchFamily="18" charset="0"/>
              </a:rPr>
              <a:t>трансакције.</a:t>
            </a:r>
            <a:endParaRPr lang="sr-Cyrl-RS" sz="2000" dirty="0" smtClean="0">
              <a:latin typeface="Times New Roman" pitchFamily="18" charset="0"/>
              <a:cs typeface="Times New Roman" pitchFamily="18" charset="0"/>
            </a:endParaRPr>
          </a:p>
          <a:p>
            <a:pPr algn="just">
              <a:buNone/>
            </a:pPr>
            <a:r>
              <a:rPr lang="sr-Cyrl-RS" sz="2000" dirty="0" smtClean="0">
                <a:latin typeface="Times New Roman" pitchFamily="18" charset="0"/>
                <a:cs typeface="Times New Roman" pitchFamily="18" charset="0"/>
              </a:rPr>
              <a:t>   </a:t>
            </a:r>
            <a:r>
              <a:rPr lang="sr-Latn-BA"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Емитенти чијим се хов јавно тргује дужни су да сачине и редовно ажурирају списак лица којима су доступне повлашћене информације  и да га на захтјев КХОВ или другог органа доставе. </a:t>
            </a:r>
            <a:r>
              <a:rPr lang="sr-Cyrl-RS" sz="2000" smtClean="0">
                <a:latin typeface="Times New Roman" pitchFamily="18" charset="0"/>
                <a:cs typeface="Times New Roman" pitchFamily="18" charset="0"/>
              </a:rPr>
              <a:t>Ова лица обавезна су да своје трансакције са хов пријаве емитенту, КХОВ и берзи у року од 15 дана од закључења.</a:t>
            </a: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2800" smtClean="0">
                <a:latin typeface="Times New Roman" pitchFamily="18" charset="0"/>
                <a:cs typeface="Times New Roman" pitchFamily="18" charset="0"/>
              </a:rPr>
              <a:t>Обавезе емитен</a:t>
            </a:r>
            <a:r>
              <a:rPr lang="sr-Cyrl-RS" sz="2800" dirty="0" smtClean="0">
                <a:latin typeface="Times New Roman" pitchFamily="18" charset="0"/>
                <a:cs typeface="Times New Roman" pitchFamily="18" charset="0"/>
              </a:rPr>
              <a:t>а</a:t>
            </a:r>
            <a:r>
              <a:rPr lang="x-none" sz="2800" smtClean="0">
                <a:latin typeface="Times New Roman" pitchFamily="18" charset="0"/>
                <a:cs typeface="Times New Roman" pitchFamily="18" charset="0"/>
              </a:rPr>
              <a:t>та</a:t>
            </a:r>
            <a:r>
              <a:rPr lang="sr-Cyrl-RS" sz="2800" dirty="0" smtClean="0">
                <a:latin typeface="Times New Roman" pitchFamily="18" charset="0"/>
                <a:cs typeface="Times New Roman" pitchFamily="18" charset="0"/>
              </a:rPr>
              <a:t> чијим се хартијама јавно тргује</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sr-Cyrl-RS" sz="2000" dirty="0" smtClean="0">
              <a:latin typeface="Times New Roman" pitchFamily="18" charset="0"/>
              <a:cs typeface="Times New Roman" pitchFamily="18" charset="0"/>
            </a:endParaRPr>
          </a:p>
          <a:p>
            <a:pPr algn="just"/>
            <a:endParaRPr lang="sr-Cyrl-RS" sz="2000" dirty="0" smtClean="0">
              <a:latin typeface="Times New Roman" pitchFamily="18" charset="0"/>
              <a:cs typeface="Times New Roman" pitchFamily="18" charset="0"/>
            </a:endParaRPr>
          </a:p>
          <a:p>
            <a:pPr algn="just"/>
            <a:r>
              <a:rPr lang="x-none" sz="2000" smtClean="0">
                <a:latin typeface="Times New Roman" pitchFamily="18" charset="0"/>
                <a:cs typeface="Times New Roman" pitchFamily="18" charset="0"/>
              </a:rPr>
              <a:t>Емитент </a:t>
            </a:r>
            <a:r>
              <a:rPr lang="x-none" sz="2000" dirty="0" smtClean="0">
                <a:latin typeface="Times New Roman" pitchFamily="18" charset="0"/>
                <a:cs typeface="Times New Roman" pitchFamily="18" charset="0"/>
              </a:rPr>
              <a:t>је обавезан да без одгађања обавијести јавност о свим материјалним чињеницама које могу бити од утицаја на цијену хартија од вриједности.</a:t>
            </a:r>
          </a:p>
          <a:p>
            <a:pPr algn="just"/>
            <a:r>
              <a:rPr lang="x-none" sz="2000" dirty="0" smtClean="0">
                <a:latin typeface="Times New Roman" pitchFamily="18" charset="0"/>
                <a:cs typeface="Times New Roman" pitchFamily="18" charset="0"/>
              </a:rPr>
              <a:t>Изузетно, ако би објављивање информације угрожавало пословне интересе емитента, Комисија га може ослободити те обавезе на рок који не може бити дужи од три мјесеца.</a:t>
            </a:r>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1160</TotalTime>
  <Words>3771</Words>
  <Application>Microsoft Office PowerPoint</Application>
  <PresentationFormat>On-screen Show (4:3)</PresentationFormat>
  <Paragraphs>228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Забрана злоупотребе тржишта хартија од вриједности</vt:lpstr>
      <vt:lpstr>Правни оквир</vt:lpstr>
      <vt:lpstr>Функционисање уређеног тржишта</vt:lpstr>
      <vt:lpstr>Појам</vt:lpstr>
      <vt:lpstr>Повлашћена информација</vt:lpstr>
      <vt:lpstr>PowerPoint Presentation</vt:lpstr>
      <vt:lpstr>Лица која располажу повлашћеним информацијама</vt:lpstr>
      <vt:lpstr>Што је забрањено лицима која могу доћи у посјед повлашћене информације</vt:lpstr>
      <vt:lpstr>Обавезе емитената чијим се хартијама јавно тргује</vt:lpstr>
      <vt:lpstr>Информације које је емитент дужан да објави</vt:lpstr>
      <vt:lpstr>Објављивање финансијских извјештаја</vt:lpstr>
      <vt:lpstr>Извјештај о значајним догађајима и радњама које утичу на пословање емитента</vt:lpstr>
      <vt:lpstr>Манипулације на тржишту</vt:lpstr>
      <vt:lpstr>Кривична дјела прописана ЗТХОВ</vt:lpstr>
      <vt:lpstr>Неовлашћено коришћење и одавање повлашћене информације</vt:lpstr>
      <vt:lpstr>Манипулација цијенама и ширење лажних информација</vt:lpstr>
      <vt:lpstr>Навођење неистинитих података у проспекту или јавном позиву</vt:lpstr>
      <vt:lpstr>Недозвољено трговање хартијама од вриједности</vt:lpstr>
      <vt:lpstr>Овлашћења Комисије</vt:lpstr>
      <vt:lpstr>Надзорне мјере које може предузети Комисија</vt:lpstr>
      <vt:lpstr>Директиве ЕУ</vt:lpstr>
      <vt:lpstr>PowerPoint Presentation</vt:lpstr>
      <vt:lpstr>PowerPoint Presentation</vt:lpstr>
      <vt:lpstr>Повлашћене информације </vt:lpstr>
      <vt:lpstr>Манипулација тржиштем</vt:lpstr>
      <vt:lpstr>PowerPoint Presentation</vt:lpstr>
      <vt:lpstr>PowerPoint Presentation</vt:lpstr>
      <vt:lpstr>PowerPoint Presentation</vt:lpstr>
      <vt:lpstr>Активности које се сматрају манипулацијом</vt:lpstr>
      <vt:lpstr>PowerPoint Presentation</vt:lpstr>
      <vt:lpstr>Изузеци од примјене</vt:lpstr>
      <vt:lpstr>Овлашћења надлежног органа</vt:lpstr>
      <vt:lpstr>Санкционисање </vt:lpstr>
      <vt:lpstr>PowerPoint Presentation</vt:lpstr>
      <vt:lpstr>Обавезна едукација</vt:lpstr>
      <vt:lpstr>Санкционисање злоупотребе тржишта у државама у регији</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Забрана злоупотребе тржишта хартија од вриједности</dc:title>
  <dc:creator>Sempron</dc:creator>
  <cp:lastModifiedBy>CEST RS</cp:lastModifiedBy>
  <cp:revision>116</cp:revision>
  <dcterms:created xsi:type="dcterms:W3CDTF">2012-05-13T10:08:56Z</dcterms:created>
  <dcterms:modified xsi:type="dcterms:W3CDTF">2016-03-21T09:54:07Z</dcterms:modified>
</cp:coreProperties>
</file>