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7" r:id="rId12"/>
    <p:sldId id="266" r:id="rId13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BA" dirty="0" smtClean="0"/>
              <a:t>ZABRANA DISKRIMINACIJE</a:t>
            </a:r>
            <a:br>
              <a:rPr lang="hr-BA" dirty="0" smtClean="0"/>
            </a:br>
            <a:r>
              <a:rPr lang="hr-BA" sz="2700" dirty="0" smtClean="0"/>
              <a:t>Čl. 14. Konvencije i Protokol 12. uz Konvenciju</a:t>
            </a:r>
            <a:endParaRPr lang="en-GB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hr-BA" dirty="0" smtClean="0"/>
          </a:p>
          <a:p>
            <a:endParaRPr lang="hr-BA" dirty="0"/>
          </a:p>
          <a:p>
            <a:r>
              <a:rPr lang="hr-BA" dirty="0" smtClean="0"/>
              <a:t>Monika Mijić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439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400" dirty="0"/>
              <a:t>1. Uživanje svakog zakonski određenog prava bit </a:t>
            </a:r>
            <a:r>
              <a:rPr lang="hr-BA" sz="2400" dirty="0"/>
              <a:t>ć</a:t>
            </a:r>
            <a:r>
              <a:rPr lang="vi-VN" sz="2400" dirty="0" smtClean="0"/>
              <a:t>e</a:t>
            </a:r>
            <a:r>
              <a:rPr lang="hr-BA" sz="2400" dirty="0" smtClean="0"/>
              <a:t> </a:t>
            </a:r>
            <a:r>
              <a:rPr lang="pl-PL" sz="2400" dirty="0" smtClean="0"/>
              <a:t>osigurano </a:t>
            </a:r>
            <a:r>
              <a:rPr lang="pl-PL" sz="2400" dirty="0"/>
              <a:t>bez diskriminacije na bilo kojoj </a:t>
            </a:r>
            <a:r>
              <a:rPr lang="pl-PL" sz="2400" dirty="0" smtClean="0"/>
              <a:t>osnovi, </a:t>
            </a:r>
            <a:r>
              <a:rPr lang="en-GB" sz="2400" dirty="0" smtClean="0"/>
              <a:t>poput </a:t>
            </a:r>
            <a:r>
              <a:rPr lang="en-GB" sz="2400" dirty="0"/>
              <a:t>spola, rase, boje kože, jezika, </a:t>
            </a:r>
            <a:r>
              <a:rPr lang="en-GB" sz="2400" dirty="0" smtClean="0"/>
              <a:t>vjeroispovijesti,</a:t>
            </a:r>
            <a:r>
              <a:rPr lang="hr-BA" sz="2400" dirty="0" smtClean="0"/>
              <a:t> </a:t>
            </a:r>
            <a:r>
              <a:rPr lang="en-GB" sz="2400" dirty="0" smtClean="0"/>
              <a:t>političkog </a:t>
            </a:r>
            <a:r>
              <a:rPr lang="en-GB" sz="2400" dirty="0"/>
              <a:t>ili drugog mišljenja, nacionalnog </a:t>
            </a:r>
            <a:r>
              <a:rPr lang="en-GB" sz="2400" dirty="0" smtClean="0"/>
              <a:t>ili</a:t>
            </a:r>
            <a:r>
              <a:rPr lang="hr-BA" sz="2400" dirty="0" smtClean="0"/>
              <a:t> </a:t>
            </a:r>
            <a:r>
              <a:rPr lang="en-GB" sz="2400" dirty="0" smtClean="0"/>
              <a:t>socijalnog </a:t>
            </a:r>
            <a:r>
              <a:rPr lang="en-GB" sz="2400" dirty="0"/>
              <a:t>podrijetla, </a:t>
            </a:r>
            <a:r>
              <a:rPr lang="en-GB" sz="2400" dirty="0" smtClean="0"/>
              <a:t>povezanosti s nacionalnom</a:t>
            </a:r>
            <a:r>
              <a:rPr lang="hr-BA" sz="2400" dirty="0" smtClean="0"/>
              <a:t> </a:t>
            </a:r>
            <a:r>
              <a:rPr lang="vi-VN" sz="2400" dirty="0" smtClean="0"/>
              <a:t>manjinom</a:t>
            </a:r>
            <a:r>
              <a:rPr lang="vi-VN" sz="2400" dirty="0"/>
              <a:t>, imovine, rođenja ili drugog statusa.</a:t>
            </a:r>
          </a:p>
          <a:p>
            <a:pPr algn="just"/>
            <a:r>
              <a:rPr lang="en-GB" sz="2400" dirty="0" smtClean="0"/>
              <a:t>2</a:t>
            </a:r>
            <a:r>
              <a:rPr lang="en-GB" sz="2400" dirty="0"/>
              <a:t>. Nitko </a:t>
            </a:r>
            <a:r>
              <a:rPr lang="en-GB" sz="2400" dirty="0" smtClean="0"/>
              <a:t>ne</a:t>
            </a:r>
            <a:r>
              <a:rPr lang="hr-BA" sz="2400" dirty="0" smtClean="0"/>
              <a:t>ć</a:t>
            </a:r>
            <a:r>
              <a:rPr lang="en-GB" sz="2400" dirty="0" smtClean="0"/>
              <a:t>e </a:t>
            </a:r>
            <a:r>
              <a:rPr lang="en-GB" sz="2400" dirty="0"/>
              <a:t>biti diskriminiran po bilo kojoj </a:t>
            </a:r>
            <a:r>
              <a:rPr lang="en-GB" sz="2400" dirty="0" smtClean="0"/>
              <a:t>javnoj</a:t>
            </a:r>
            <a:r>
              <a:rPr lang="hr-BA" sz="2400" dirty="0" smtClean="0"/>
              <a:t> </a:t>
            </a:r>
            <a:r>
              <a:rPr lang="en-GB" sz="2400" dirty="0" smtClean="0"/>
              <a:t>vlasti </a:t>
            </a:r>
            <a:r>
              <a:rPr lang="en-GB" sz="2400" dirty="0"/>
              <a:t>na bilo kojoj osnovi poput onih koje </a:t>
            </a:r>
            <a:r>
              <a:rPr lang="en-GB" sz="2400" dirty="0" smtClean="0"/>
              <a:t>su</a:t>
            </a:r>
            <a:r>
              <a:rPr lang="hr-BA" sz="2400" dirty="0" smtClean="0"/>
              <a:t> </a:t>
            </a:r>
            <a:r>
              <a:rPr lang="en-GB" sz="2400" dirty="0" smtClean="0"/>
              <a:t>navedene </a:t>
            </a:r>
            <a:r>
              <a:rPr lang="en-GB" sz="2400" dirty="0"/>
              <a:t>u stavku 1.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/>
              <a:t>Čl. 1. Protokola </a:t>
            </a:r>
            <a:r>
              <a:rPr lang="en-GB" sz="3200" dirty="0" smtClean="0"/>
              <a:t>12</a:t>
            </a:r>
            <a:r>
              <a:rPr lang="hr-BA" sz="3200" dirty="0" smtClean="0"/>
              <a:t>.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50727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s-Latn-BA" sz="2400" dirty="0" smtClean="0"/>
              <a:t>Otvoren za potpise 04</a:t>
            </a:r>
            <a:r>
              <a:rPr lang="bs-Latn-BA" sz="2400" dirty="0"/>
              <a:t>. 11. 2000., stupio na snagu 0</a:t>
            </a:r>
            <a:r>
              <a:rPr lang="bs-Latn-BA" sz="2400" dirty="0" smtClean="0"/>
              <a:t>1</a:t>
            </a:r>
            <a:r>
              <a:rPr lang="bs-Latn-BA" sz="2400" dirty="0"/>
              <a:t>. 4. 2005.  </a:t>
            </a:r>
            <a:r>
              <a:rPr lang="bs-Latn-BA" sz="2400" dirty="0" smtClean="0"/>
              <a:t> </a:t>
            </a:r>
          </a:p>
          <a:p>
            <a:pPr algn="just"/>
            <a:endParaRPr lang="bs-Latn-BA" sz="2400" dirty="0" smtClean="0"/>
          </a:p>
          <a:p>
            <a:pPr algn="just"/>
            <a:r>
              <a:rPr lang="bs-Latn-BA" sz="2400" dirty="0" smtClean="0"/>
              <a:t>Do </a:t>
            </a:r>
            <a:r>
              <a:rPr lang="bs-Latn-BA" sz="2400" dirty="0"/>
              <a:t>sada ga </a:t>
            </a:r>
            <a:r>
              <a:rPr lang="bs-Latn-BA" sz="2400" dirty="0" smtClean="0"/>
              <a:t>je ratificiralo 18 država : </a:t>
            </a:r>
            <a:r>
              <a:rPr lang="bs-Latn-BA" sz="2400" dirty="0"/>
              <a:t>Albanija, Andora, Armenija, </a:t>
            </a:r>
            <a:r>
              <a:rPr lang="bs-Latn-BA" sz="2400" dirty="0" smtClean="0"/>
              <a:t>Bosna i Hercegovina, Hrvatska, Cipar, Finska</a:t>
            </a:r>
            <a:r>
              <a:rPr lang="bs-Latn-BA" sz="2400" dirty="0"/>
              <a:t>, Gruzija, Luksemburg, </a:t>
            </a:r>
            <a:r>
              <a:rPr lang="bs-Latn-BA" sz="2400" dirty="0" smtClean="0"/>
              <a:t>Crna Gora, </a:t>
            </a:r>
            <a:r>
              <a:rPr lang="bs-Latn-BA" sz="2400" dirty="0"/>
              <a:t>Nizozemska, Rumunjska, San Marino, Srbija, Španjolska, Makedonija, </a:t>
            </a:r>
            <a:r>
              <a:rPr lang="bs-Latn-BA" sz="2400" dirty="0" smtClean="0"/>
              <a:t>Ukrajina, Slovenija. </a:t>
            </a:r>
            <a:endParaRPr lang="bs-Latn-BA" sz="2400" dirty="0"/>
          </a:p>
          <a:p>
            <a:pPr algn="just"/>
            <a:endParaRPr lang="bs-Latn-BA" sz="2400" dirty="0" smtClean="0"/>
          </a:p>
          <a:p>
            <a:pPr algn="just"/>
            <a:r>
              <a:rPr lang="bs-Latn-BA" sz="2400" dirty="0" smtClean="0"/>
              <a:t>Bosna i Hercegovina </a:t>
            </a:r>
            <a:r>
              <a:rPr lang="bs-Latn-BA" sz="2400" dirty="0"/>
              <a:t>ga je ratificirala </a:t>
            </a:r>
            <a:r>
              <a:rPr lang="bs-Latn-BA" sz="2400" dirty="0" smtClean="0"/>
              <a:t>29. 07. </a:t>
            </a:r>
            <a:r>
              <a:rPr lang="bs-Latn-BA" sz="2400" dirty="0"/>
              <a:t>2003. </a:t>
            </a:r>
          </a:p>
          <a:p>
            <a:pPr marL="109728" indent="0" algn="just">
              <a:buNone/>
            </a:pPr>
            <a:endParaRPr lang="bs-Latn-BA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3200" b="0" dirty="0" smtClean="0"/>
              <a:t>PROTOKOL 12.</a:t>
            </a:r>
            <a:endParaRPr lang="bs-Latn-BA" sz="3200" b="0" dirty="0"/>
          </a:p>
        </p:txBody>
      </p:sp>
    </p:spTree>
    <p:extLst>
      <p:ext uri="{BB962C8B-B14F-4D97-AF65-F5344CB8AC3E}">
        <p14:creationId xmlns:p14="http://schemas.microsoft.com/office/powerpoint/2010/main" val="1511009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Tekst</a:t>
            </a:r>
          </a:p>
          <a:p>
            <a:r>
              <a:rPr lang="pl-PL" dirty="0" smtClean="0"/>
              <a:t>Praksa </a:t>
            </a:r>
            <a:r>
              <a:rPr lang="pl-PL" dirty="0"/>
              <a:t>Suda u odnosu na čl. 14</a:t>
            </a:r>
          </a:p>
          <a:p>
            <a:r>
              <a:rPr lang="vi-VN" dirty="0" smtClean="0"/>
              <a:t>Ostali </a:t>
            </a:r>
            <a:r>
              <a:rPr lang="vi-VN" dirty="0"/>
              <a:t>međunarodni standardi</a:t>
            </a:r>
          </a:p>
          <a:p>
            <a:r>
              <a:rPr lang="pl-PL" dirty="0" smtClean="0"/>
              <a:t> </a:t>
            </a:r>
            <a:r>
              <a:rPr lang="pl-PL" dirty="0"/>
              <a:t>ICCPR, čl.26. i 3. i praksa Odbora (Generalni komentar 24)</a:t>
            </a:r>
          </a:p>
          <a:p>
            <a:r>
              <a:rPr lang="en-GB" dirty="0" smtClean="0"/>
              <a:t>ICERD</a:t>
            </a:r>
            <a:r>
              <a:rPr lang="en-GB" dirty="0"/>
              <a:t>, CEDAW, etc. i praksa</a:t>
            </a:r>
          </a:p>
          <a:p>
            <a:r>
              <a:rPr lang="en-GB" dirty="0" smtClean="0"/>
              <a:t>Inter-američki </a:t>
            </a:r>
            <a:r>
              <a:rPr lang="en-GB" dirty="0"/>
              <a:t>sustav</a:t>
            </a:r>
          </a:p>
          <a:p>
            <a:r>
              <a:rPr lang="en-GB" dirty="0" smtClean="0"/>
              <a:t>EU </a:t>
            </a:r>
            <a:r>
              <a:rPr lang="en-GB" dirty="0"/>
              <a:t>instrumenti i praksa</a:t>
            </a:r>
          </a:p>
          <a:p>
            <a:r>
              <a:rPr lang="en-GB" dirty="0" smtClean="0"/>
              <a:t>ILO </a:t>
            </a:r>
            <a:r>
              <a:rPr lang="en-GB" dirty="0"/>
              <a:t>konvencije</a:t>
            </a:r>
          </a:p>
          <a:p>
            <a:r>
              <a:rPr lang="en-GB" dirty="0" smtClean="0"/>
              <a:t>Europska </a:t>
            </a:r>
            <a:r>
              <a:rPr lang="en-GB" dirty="0"/>
              <a:t>socijalna povelja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BA" sz="3200" dirty="0"/>
              <a:t>K</a:t>
            </a:r>
            <a:r>
              <a:rPr lang="hr-BA" sz="3200" dirty="0" smtClean="0"/>
              <a:t>orištenje Protokola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0492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sv-SE" dirty="0"/>
              <a:t>“Uživanje prava i sloboda predviđenih u ovoj </a:t>
            </a:r>
            <a:r>
              <a:rPr lang="sv-SE" dirty="0" smtClean="0"/>
              <a:t>Konvenciji</a:t>
            </a:r>
            <a:r>
              <a:rPr lang="hr-BA" dirty="0" smtClean="0"/>
              <a:t> </a:t>
            </a:r>
            <a:r>
              <a:rPr lang="en-GB" dirty="0" smtClean="0"/>
              <a:t>bit </a:t>
            </a:r>
            <a:r>
              <a:rPr lang="hr-BA" dirty="0"/>
              <a:t>ć</a:t>
            </a:r>
            <a:r>
              <a:rPr lang="en-GB" dirty="0" smtClean="0"/>
              <a:t>e </a:t>
            </a:r>
            <a:r>
              <a:rPr lang="en-GB" dirty="0"/>
              <a:t>osigurano bez diskriminacije po bilo kojoj </a:t>
            </a:r>
            <a:r>
              <a:rPr lang="en-GB" dirty="0" smtClean="0"/>
              <a:t>osnovi,kao </a:t>
            </a:r>
            <a:r>
              <a:rPr lang="en-GB" dirty="0"/>
              <a:t>što su spol, rasa, boja kože, jezik, vjera, političko </a:t>
            </a:r>
            <a:r>
              <a:rPr lang="en-GB" dirty="0" smtClean="0"/>
              <a:t>ili</a:t>
            </a:r>
            <a:r>
              <a:rPr lang="hr-BA" dirty="0"/>
              <a:t> </a:t>
            </a:r>
            <a:r>
              <a:rPr lang="pl-PL" dirty="0" smtClean="0"/>
              <a:t>drugo mišljenje, nacionalnoili socijalno podrijetlo,</a:t>
            </a:r>
            <a:r>
              <a:rPr lang="pt-BR" dirty="0" smtClean="0"/>
              <a:t>povezanost </a:t>
            </a:r>
            <a:r>
              <a:rPr lang="pt-BR" dirty="0"/>
              <a:t>s nacionalnom manjinom, imovina, </a:t>
            </a:r>
            <a:r>
              <a:rPr lang="pt-BR" dirty="0" smtClean="0"/>
              <a:t>rođenje</a:t>
            </a:r>
            <a:r>
              <a:rPr lang="hr-BA" dirty="0" smtClean="0"/>
              <a:t> </a:t>
            </a:r>
            <a:r>
              <a:rPr lang="en-GB" dirty="0" smtClean="0"/>
              <a:t>ili drugi </a:t>
            </a:r>
            <a:r>
              <a:rPr lang="en-GB" dirty="0"/>
              <a:t>status</a:t>
            </a:r>
            <a:r>
              <a:rPr lang="en-GB" dirty="0" smtClean="0"/>
              <a:t>.”</a:t>
            </a:r>
            <a:endParaRPr lang="hr-BA" dirty="0"/>
          </a:p>
          <a:p>
            <a:pPr algn="just">
              <a:buFont typeface="Wingdings" pitchFamily="2" charset="2"/>
              <a:buChar char="q"/>
            </a:pPr>
            <a:r>
              <a:rPr lang="en-US" sz="1800" dirty="0" smtClean="0"/>
              <a:t>Ideja </a:t>
            </a:r>
            <a:r>
              <a:rPr lang="en-US" sz="1800" dirty="0"/>
              <a:t>jednakosti zauzima centralno </a:t>
            </a:r>
            <a:r>
              <a:rPr lang="en-US" sz="1800" dirty="0" smtClean="0"/>
              <a:t>m</a:t>
            </a:r>
            <a:r>
              <a:rPr lang="hr-BA" sz="1800" dirty="0" smtClean="0"/>
              <a:t>j</a:t>
            </a:r>
            <a:r>
              <a:rPr lang="en-US" sz="1800" dirty="0" smtClean="0"/>
              <a:t>esto </a:t>
            </a:r>
            <a:r>
              <a:rPr lang="en-US" sz="1800" dirty="0"/>
              <a:t>u zaštiti ljudskih prava. Ukoliko se bez dovoljnog razloga ne </a:t>
            </a:r>
            <a:r>
              <a:rPr lang="hr-BA" sz="1800" dirty="0" smtClean="0"/>
              <a:t>osigura</a:t>
            </a:r>
            <a:r>
              <a:rPr lang="en-US" sz="1800" dirty="0" smtClean="0"/>
              <a:t> </a:t>
            </a:r>
            <a:r>
              <a:rPr lang="en-US" sz="1800" dirty="0"/>
              <a:t>“jednakost” prava, onda to znači da nisu zajamčena ljudska prava. U tom smislu, pravo na jednakost ili na “jednaka prava” predstavlja sastavni </a:t>
            </a:r>
            <a:r>
              <a:rPr lang="en-US" sz="1800" dirty="0" smtClean="0"/>
              <a:t>d</a:t>
            </a:r>
            <a:r>
              <a:rPr lang="hr-BA" sz="1800" dirty="0" smtClean="0"/>
              <a:t>i</a:t>
            </a:r>
            <a:r>
              <a:rPr lang="en-US" sz="1800" dirty="0" smtClean="0"/>
              <a:t>o </a:t>
            </a:r>
            <a:r>
              <a:rPr lang="en-US" sz="1800" dirty="0"/>
              <a:t>svakog drugog ljudskog prava. </a:t>
            </a:r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BA" dirty="0" smtClean="0"/>
              <a:t>Član 14.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4658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2000" dirty="0" smtClean="0"/>
              <a:t>Diskriminacija </a:t>
            </a:r>
            <a:r>
              <a:rPr lang="en-GB" sz="2000" dirty="0"/>
              <a:t>je situacija u kojoj je pojedinac na neki način zakinut zbog „zaštićenog obilježja“.</a:t>
            </a:r>
            <a:endParaRPr lang="hr-BA" sz="2000" dirty="0" smtClean="0"/>
          </a:p>
          <a:p>
            <a:endParaRPr lang="hr-BA" dirty="0" smtClean="0"/>
          </a:p>
          <a:p>
            <a:r>
              <a:rPr lang="en-GB" dirty="0" err="1" smtClean="0"/>
              <a:t>Supsidijarna</a:t>
            </a:r>
            <a:r>
              <a:rPr lang="en-GB" dirty="0" smtClean="0"/>
              <a:t> </a:t>
            </a:r>
            <a:r>
              <a:rPr lang="hr-BA" dirty="0" smtClean="0"/>
              <a:t>priroda</a:t>
            </a:r>
            <a:endParaRPr lang="hr-BA" sz="1800" dirty="0" smtClean="0"/>
          </a:p>
          <a:p>
            <a:pPr marL="109728" indent="0" algn="just">
              <a:buNone/>
            </a:pPr>
            <a:r>
              <a:rPr lang="en-US" sz="1800" dirty="0" smtClean="0"/>
              <a:t>Član </a:t>
            </a:r>
            <a:r>
              <a:rPr lang="en-US" sz="1800" dirty="0"/>
              <a:t>14. nije samostalno, </a:t>
            </a:r>
            <a:r>
              <a:rPr lang="en-US" sz="1800" dirty="0" smtClean="0"/>
              <a:t>ne</a:t>
            </a:r>
            <a:r>
              <a:rPr lang="hr-BA" sz="1800" dirty="0" smtClean="0"/>
              <a:t>o</a:t>
            </a:r>
            <a:r>
              <a:rPr lang="en-US" sz="1800" dirty="0" smtClean="0"/>
              <a:t>visno </a:t>
            </a:r>
            <a:r>
              <a:rPr lang="en-US" sz="1800" dirty="0"/>
              <a:t>pravo, već je </a:t>
            </a:r>
            <a:r>
              <a:rPr lang="hr-BA" sz="1800" dirty="0" smtClean="0"/>
              <a:t>ovi</a:t>
            </a:r>
            <a:r>
              <a:rPr lang="en-US" sz="1800" dirty="0" smtClean="0"/>
              <a:t>sno </a:t>
            </a:r>
            <a:r>
              <a:rPr lang="en-US" sz="1800" dirty="0"/>
              <a:t>pravo, čije je polje </a:t>
            </a:r>
            <a:r>
              <a:rPr lang="en-US" sz="1800" dirty="0" smtClean="0"/>
              <a:t>prim</a:t>
            </a:r>
            <a:r>
              <a:rPr lang="bs-Latn-BA" sz="1800" dirty="0" smtClean="0"/>
              <a:t>j</a:t>
            </a:r>
            <a:r>
              <a:rPr lang="en-US" sz="1800" dirty="0" smtClean="0"/>
              <a:t>ene </a:t>
            </a:r>
            <a:r>
              <a:rPr lang="en-US" sz="1800" dirty="0"/>
              <a:t>ograničeno na prava koja su propisana ovom </a:t>
            </a:r>
            <a:r>
              <a:rPr lang="en-US" sz="1800" dirty="0" smtClean="0"/>
              <a:t>Konvencijom</a:t>
            </a:r>
            <a:r>
              <a:rPr lang="hr-BA" sz="1800" dirty="0" smtClean="0"/>
              <a:t>. </a:t>
            </a:r>
            <a:endParaRPr lang="hr-BA" sz="1800" dirty="0" smtClean="0"/>
          </a:p>
          <a:p>
            <a:pPr marL="109728" indent="0" algn="just">
              <a:buNone/>
            </a:pPr>
            <a:r>
              <a:rPr lang="da-DK" sz="1800" dirty="0" smtClean="0"/>
              <a:t>Ako </a:t>
            </a:r>
            <a:r>
              <a:rPr lang="da-DK" sz="1800" dirty="0"/>
              <a:t>nađe kršenje temeljne odredbe, Sud </a:t>
            </a:r>
            <a:r>
              <a:rPr lang="da-DK" sz="1800" dirty="0" smtClean="0"/>
              <a:t>ne</a:t>
            </a:r>
            <a:r>
              <a:rPr lang="hr-BA" sz="1800" dirty="0" smtClean="0"/>
              <a:t>ć</a:t>
            </a:r>
            <a:r>
              <a:rPr lang="da-DK" sz="1800" dirty="0" smtClean="0"/>
              <a:t>e</a:t>
            </a:r>
            <a:r>
              <a:rPr lang="hr-BA" sz="1800" dirty="0" smtClean="0"/>
              <a:t> </a:t>
            </a:r>
            <a:r>
              <a:rPr lang="en-GB" sz="1800" dirty="0" smtClean="0"/>
              <a:t>analizirati </a:t>
            </a:r>
            <a:r>
              <a:rPr lang="en-GB" sz="1800" dirty="0"/>
              <a:t>čl. 14, osim ako je diskriminacija “</a:t>
            </a:r>
            <a:r>
              <a:rPr lang="en-GB" sz="1800" dirty="0" smtClean="0"/>
              <a:t>temeljni</a:t>
            </a:r>
            <a:r>
              <a:rPr lang="hr-BA" sz="1800" dirty="0"/>
              <a:t> </a:t>
            </a:r>
            <a:r>
              <a:rPr lang="en-GB" sz="1800" dirty="0" smtClean="0"/>
              <a:t>aspekt </a:t>
            </a:r>
            <a:r>
              <a:rPr lang="en-GB" sz="1800" dirty="0"/>
              <a:t>slučaja” (Airey v. irske, 1979., </a:t>
            </a:r>
            <a:r>
              <a:rPr lang="en-GB" sz="1800" dirty="0" smtClean="0"/>
              <a:t>30</a:t>
            </a:r>
            <a:r>
              <a:rPr lang="en-GB" sz="1800" dirty="0" smtClean="0"/>
              <a:t>)</a:t>
            </a:r>
            <a:r>
              <a:rPr lang="hr-BA" sz="1800" dirty="0" smtClean="0"/>
              <a:t>.</a:t>
            </a:r>
            <a:endParaRPr lang="en-GB" sz="1800" dirty="0" smtClean="0"/>
          </a:p>
          <a:p>
            <a:endParaRPr lang="bs-Latn-BA" dirty="0" smtClean="0"/>
          </a:p>
          <a:p>
            <a:r>
              <a:rPr lang="en-GB" dirty="0" err="1" smtClean="0"/>
              <a:t>Autonomna</a:t>
            </a:r>
            <a:r>
              <a:rPr lang="hr-BA" dirty="0" smtClean="0"/>
              <a:t> </a:t>
            </a:r>
            <a:r>
              <a:rPr lang="hr-BA" dirty="0" smtClean="0"/>
              <a:t>odredba</a:t>
            </a:r>
          </a:p>
          <a:p>
            <a:pPr marL="109728" indent="0">
              <a:buNone/>
            </a:pPr>
            <a:r>
              <a:rPr lang="hr-HR" altLang="sr-Latn-RS" sz="1800" dirty="0" smtClean="0"/>
              <a:t>„Drugo </a:t>
            </a:r>
            <a:r>
              <a:rPr lang="hr-HR" altLang="sr-Latn-RS" sz="1800" dirty="0"/>
              <a:t>pravo“ </a:t>
            </a:r>
            <a:r>
              <a:rPr lang="hr-HR" altLang="sr-Latn-RS" sz="1800" dirty="0" smtClean="0"/>
              <a:t>zagarantirano </a:t>
            </a:r>
            <a:r>
              <a:rPr lang="hr-HR" altLang="sr-Latn-RS" sz="1800" dirty="0"/>
              <a:t>konvencijom ne mora biti povrijeđeno da bi se primijenio član 14 (Belgijski lingvistički </a:t>
            </a:r>
            <a:r>
              <a:rPr lang="hr-HR" altLang="sr-Latn-RS" sz="1800" dirty="0" smtClean="0"/>
              <a:t>slučaj, 1968). </a:t>
            </a:r>
          </a:p>
          <a:p>
            <a:pPr marL="109728" indent="0">
              <a:buNone/>
            </a:pPr>
            <a:endParaRPr lang="hr-BA" sz="1800" dirty="0" smtClean="0"/>
          </a:p>
          <a:p>
            <a:endParaRPr lang="it-IT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3600" b="0" dirty="0"/>
              <a:t>Osnovni principi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86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BA" altLang="sr-Latn-RS" sz="2000" b="1" dirty="0" smtClean="0"/>
              <a:t>Direktna</a:t>
            </a:r>
            <a:r>
              <a:rPr lang="vi-VN" altLang="sr-Latn-RS" sz="2000" b="1" dirty="0" smtClean="0"/>
              <a:t> </a:t>
            </a:r>
            <a:r>
              <a:rPr lang="vi-VN" altLang="sr-Latn-RS" sz="2000" b="1" dirty="0"/>
              <a:t>diskriminacija </a:t>
            </a:r>
            <a:r>
              <a:rPr lang="vi-VN" altLang="sr-Latn-RS" sz="2000" dirty="0"/>
              <a:t>je svako različito postupanje po osnovama određenim članom </a:t>
            </a:r>
            <a:r>
              <a:rPr lang="hr-BA" altLang="sr-Latn-RS" sz="2000" dirty="0"/>
              <a:t>14. EK</a:t>
            </a:r>
            <a:r>
              <a:rPr lang="vi-VN" altLang="sr-Latn-RS" sz="2000" dirty="0"/>
              <a:t>, odnosno svako djelovanje ili propuštanje djelovanja kada je </a:t>
            </a:r>
            <a:r>
              <a:rPr lang="vi-VN" altLang="sr-Latn-RS" sz="2000" dirty="0" smtClean="0"/>
              <a:t>nek</a:t>
            </a:r>
            <a:r>
              <a:rPr lang="hr-BA" altLang="sr-Latn-RS" sz="2000" dirty="0" smtClean="0"/>
              <a:t>a</a:t>
            </a:r>
            <a:r>
              <a:rPr lang="vi-VN" altLang="sr-Latn-RS" sz="2000" dirty="0" smtClean="0"/>
              <a:t> </a:t>
            </a:r>
            <a:r>
              <a:rPr lang="hr-BA" altLang="sr-Latn-RS" sz="2000" dirty="0" smtClean="0"/>
              <a:t>osoba</a:t>
            </a:r>
            <a:r>
              <a:rPr lang="vi-VN" altLang="sr-Latn-RS" sz="2000" dirty="0" smtClean="0"/>
              <a:t> </a:t>
            </a:r>
            <a:r>
              <a:rPr lang="vi-VN" altLang="sr-Latn-RS" sz="2000" dirty="0"/>
              <a:t>ili grupa </a:t>
            </a:r>
            <a:r>
              <a:rPr lang="hr-BA" altLang="sr-Latn-RS" sz="2000" dirty="0" smtClean="0"/>
              <a:t>osoba</a:t>
            </a:r>
            <a:r>
              <a:rPr lang="vi-VN" altLang="sr-Latn-RS" sz="2000" dirty="0" smtClean="0"/>
              <a:t> </a:t>
            </a:r>
            <a:r>
              <a:rPr lang="vi-VN" altLang="sr-Latn-RS" sz="2000" dirty="0"/>
              <a:t>dovedena ili je bila ili bi mogla biti dovedena u nepovoljniji položaj za razliku od nekog </a:t>
            </a:r>
            <a:r>
              <a:rPr lang="vi-VN" altLang="sr-Latn-RS" sz="2000" dirty="0" smtClean="0"/>
              <a:t>dru</a:t>
            </a:r>
            <a:r>
              <a:rPr lang="hr-BA" altLang="sr-Latn-RS" sz="2000" dirty="0" smtClean="0"/>
              <a:t>ge</a:t>
            </a:r>
            <a:r>
              <a:rPr lang="vi-VN" altLang="sr-Latn-RS" sz="2000" dirty="0" smtClean="0"/>
              <a:t> </a:t>
            </a:r>
            <a:r>
              <a:rPr lang="hr-BA" altLang="sr-Latn-RS" sz="2000" dirty="0" smtClean="0"/>
              <a:t>osobe</a:t>
            </a:r>
            <a:r>
              <a:rPr lang="vi-VN" altLang="sr-Latn-RS" sz="2000" dirty="0" smtClean="0"/>
              <a:t> </a:t>
            </a:r>
            <a:r>
              <a:rPr lang="vi-VN" altLang="sr-Latn-RS" sz="2000" dirty="0"/>
              <a:t>ili grupe </a:t>
            </a:r>
            <a:r>
              <a:rPr lang="hr-BA" altLang="sr-Latn-RS" sz="2000" dirty="0" smtClean="0"/>
              <a:t>osoba</a:t>
            </a:r>
            <a:r>
              <a:rPr lang="vi-VN" altLang="sr-Latn-RS" sz="2000" dirty="0" smtClean="0"/>
              <a:t> </a:t>
            </a:r>
            <a:r>
              <a:rPr lang="vi-VN" altLang="sr-Latn-RS" sz="2000" dirty="0"/>
              <a:t>u sličnim situacijama</a:t>
            </a:r>
            <a:r>
              <a:rPr lang="vi-VN" altLang="sr-Latn-RS" sz="2000" dirty="0" smtClean="0"/>
              <a:t>.</a:t>
            </a:r>
            <a:r>
              <a:rPr lang="hr-BA" altLang="sr-Latn-RS" sz="2000" dirty="0" smtClean="0"/>
              <a:t> (Fokus na različitom postupanju)</a:t>
            </a:r>
            <a:endParaRPr lang="vi-VN" altLang="sr-Latn-RS" sz="2000" dirty="0"/>
          </a:p>
          <a:p>
            <a:pPr algn="just"/>
            <a:endParaRPr lang="hr-BA" altLang="sr-Latn-RS" sz="2000" b="1" dirty="0" smtClean="0"/>
          </a:p>
          <a:p>
            <a:pPr algn="just"/>
            <a:r>
              <a:rPr lang="hr-BA" altLang="sr-Latn-RS" sz="2000" b="1" dirty="0" smtClean="0"/>
              <a:t>Indirektna</a:t>
            </a:r>
            <a:r>
              <a:rPr lang="vi-VN" altLang="sr-Latn-RS" sz="2000" b="1" dirty="0" smtClean="0"/>
              <a:t> </a:t>
            </a:r>
            <a:r>
              <a:rPr lang="vi-VN" altLang="sr-Latn-RS" sz="2000" b="1" dirty="0"/>
              <a:t>diskriminacija </a:t>
            </a:r>
            <a:r>
              <a:rPr lang="vi-VN" altLang="sr-Latn-RS" sz="2000" dirty="0"/>
              <a:t>podrazumijeva svaku situaciju u kojoj, naizgled neutralna odredba, kriterij ili praksa, ima ili bi imala učinak dovođenja </a:t>
            </a:r>
            <a:r>
              <a:rPr lang="vi-VN" altLang="sr-Latn-RS" sz="2000" dirty="0" smtClean="0"/>
              <a:t>nek</a:t>
            </a:r>
            <a:r>
              <a:rPr lang="hr-BA" altLang="sr-Latn-RS" sz="2000" dirty="0" smtClean="0"/>
              <a:t>e osobe</a:t>
            </a:r>
            <a:r>
              <a:rPr lang="vi-VN" altLang="sr-Latn-RS" sz="2000" dirty="0" smtClean="0"/>
              <a:t> </a:t>
            </a:r>
            <a:r>
              <a:rPr lang="vi-VN" altLang="sr-Latn-RS" sz="2000" dirty="0"/>
              <a:t>ili grupe </a:t>
            </a:r>
            <a:r>
              <a:rPr lang="hr-BA" altLang="sr-Latn-RS" sz="2000" dirty="0" smtClean="0"/>
              <a:t>osoba</a:t>
            </a:r>
            <a:r>
              <a:rPr lang="vi-VN" altLang="sr-Latn-RS" sz="2000" dirty="0" smtClean="0"/>
              <a:t> </a:t>
            </a:r>
            <a:r>
              <a:rPr lang="vi-VN" altLang="sr-Latn-RS" sz="2000" dirty="0"/>
              <a:t>u nepovoljan ili manje povoljan položaj u odnosu na </a:t>
            </a:r>
            <a:r>
              <a:rPr lang="vi-VN" altLang="sr-Latn-RS" sz="2000" dirty="0" smtClean="0"/>
              <a:t>drug</a:t>
            </a:r>
            <a:r>
              <a:rPr lang="hr-BA" altLang="sr-Latn-RS" sz="2000" dirty="0" smtClean="0"/>
              <a:t>e</a:t>
            </a:r>
            <a:r>
              <a:rPr lang="vi-VN" altLang="sr-Latn-RS" sz="2000" dirty="0" smtClean="0"/>
              <a:t> </a:t>
            </a:r>
            <a:r>
              <a:rPr lang="hr-BA" altLang="sr-Latn-RS" sz="2000" dirty="0" smtClean="0"/>
              <a:t>osobe</a:t>
            </a:r>
            <a:r>
              <a:rPr lang="vi-VN" altLang="sr-Latn-RS" sz="2000" dirty="0" smtClean="0"/>
              <a:t>.</a:t>
            </a:r>
            <a:r>
              <a:rPr lang="hr-BA" altLang="sr-Latn-RS" sz="2000" dirty="0" smtClean="0"/>
              <a:t> ( Fokus na različitom učinku)</a:t>
            </a:r>
          </a:p>
          <a:p>
            <a:pPr marL="109728" indent="0" algn="just">
              <a:buNone/>
            </a:pPr>
            <a:r>
              <a:rPr lang="en-GB" sz="1800" dirty="0"/>
              <a:t>“Kada </a:t>
            </a:r>
            <a:r>
              <a:rPr lang="en-GB" sz="1800" dirty="0" smtClean="0"/>
              <a:t>op</a:t>
            </a:r>
            <a:r>
              <a:rPr lang="hr-BA" sz="1800" dirty="0" smtClean="0"/>
              <a:t>ć</a:t>
            </a:r>
            <a:r>
              <a:rPr lang="en-GB" sz="1800" dirty="0" smtClean="0"/>
              <a:t>a </a:t>
            </a:r>
            <a:r>
              <a:rPr lang="en-GB" sz="1800" dirty="0"/>
              <a:t>politika ili mjere imaju </a:t>
            </a:r>
            <a:r>
              <a:rPr lang="en-GB" sz="1800" dirty="0" smtClean="0"/>
              <a:t>nerazmjerno</a:t>
            </a:r>
            <a:r>
              <a:rPr lang="hr-BA" sz="1800" dirty="0"/>
              <a:t> </a:t>
            </a:r>
            <a:r>
              <a:rPr lang="vi-VN" sz="1800" dirty="0" smtClean="0"/>
              <a:t>štetne </a:t>
            </a:r>
            <a:r>
              <a:rPr lang="vi-VN" sz="1800" dirty="0"/>
              <a:t>učinke na određenu skupinu, nije </a:t>
            </a:r>
            <a:r>
              <a:rPr lang="vi-VN" sz="1800" dirty="0" smtClean="0"/>
              <a:t>isključeno</a:t>
            </a:r>
            <a:r>
              <a:rPr lang="hr-BA" sz="1800" dirty="0" smtClean="0"/>
              <a:t> </a:t>
            </a:r>
            <a:r>
              <a:rPr lang="en-GB" sz="1800" dirty="0" smtClean="0"/>
              <a:t>da </a:t>
            </a:r>
            <a:r>
              <a:rPr lang="en-GB" sz="1800" dirty="0"/>
              <a:t>se to može smatrati diskriminacijskim bez </a:t>
            </a:r>
            <a:r>
              <a:rPr lang="en-GB" sz="1800" dirty="0" smtClean="0"/>
              <a:t>obzira</a:t>
            </a:r>
            <a:r>
              <a:rPr lang="hr-BA" sz="1800" dirty="0"/>
              <a:t> </a:t>
            </a:r>
            <a:r>
              <a:rPr lang="pl-PL" sz="1800" dirty="0" smtClean="0"/>
              <a:t>na </a:t>
            </a:r>
            <a:r>
              <a:rPr lang="pl-PL" sz="1800" dirty="0"/>
              <a:t>to što nisu izričito usmjerene na tu </a:t>
            </a:r>
            <a:r>
              <a:rPr lang="pl-PL" sz="1800" dirty="0" smtClean="0"/>
              <a:t>skupinu” </a:t>
            </a:r>
            <a:r>
              <a:rPr lang="pl-PL" sz="1800" dirty="0"/>
              <a:t>(</a:t>
            </a:r>
            <a:r>
              <a:rPr lang="pl-PL" sz="1800" dirty="0" smtClean="0"/>
              <a:t>Hugh </a:t>
            </a:r>
            <a:r>
              <a:rPr lang="en-GB" sz="1800" dirty="0" smtClean="0"/>
              <a:t>Jordan </a:t>
            </a:r>
            <a:r>
              <a:rPr lang="en-GB" sz="1800" dirty="0"/>
              <a:t>v UK, 2001</a:t>
            </a:r>
            <a:r>
              <a:rPr lang="en-GB" sz="1800" dirty="0" smtClean="0"/>
              <a:t>)</a:t>
            </a:r>
            <a:r>
              <a:rPr lang="hr-BA" sz="1800" dirty="0" smtClean="0"/>
              <a:t>, (DH v. Češka, 2007) </a:t>
            </a:r>
            <a:endParaRPr lang="vi-VN" altLang="sr-Latn-RS" sz="1800" dirty="0"/>
          </a:p>
          <a:p>
            <a:pPr algn="just"/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BA" altLang="sr-Latn-RS" sz="3200" dirty="0"/>
              <a:t>Direktna i indirektna diskriminacija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01381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pPr algn="just"/>
            <a:r>
              <a:rPr lang="en-US" sz="1800" dirty="0"/>
              <a:t>Prema članu 14, uživanje prava i sloboda predviđenih u ovoj Konvenciji </a:t>
            </a:r>
            <a:r>
              <a:rPr lang="en-US" sz="1800" dirty="0" smtClean="0"/>
              <a:t>„</a:t>
            </a:r>
            <a:r>
              <a:rPr lang="hr-BA" sz="1800" dirty="0" smtClean="0"/>
              <a:t>osigurava</a:t>
            </a:r>
            <a:r>
              <a:rPr lang="en-US" sz="1800" dirty="0" smtClean="0"/>
              <a:t> </a:t>
            </a:r>
            <a:r>
              <a:rPr lang="en-US" sz="1800" dirty="0"/>
              <a:t>se "bez diskriminacije. To ukazuje da države mogu imati pozitivne obaveze na osnovu člana 14, kao i negativne obaveze da ne vrše diskriminaciju u svojim zvaničnim aktima. Prva vrsta pozitivne obaveze koju država može imati jeste njena dužnost da osigura </a:t>
            </a:r>
            <a:r>
              <a:rPr lang="en-US" sz="1800" dirty="0" smtClean="0"/>
              <a:t>d</a:t>
            </a:r>
            <a:r>
              <a:rPr lang="hr-BA" sz="1800" dirty="0" smtClean="0"/>
              <a:t>j</a:t>
            </a:r>
            <a:r>
              <a:rPr lang="en-US" sz="1800" dirty="0" smtClean="0"/>
              <a:t>elotvorno </a:t>
            </a:r>
            <a:r>
              <a:rPr lang="en-US" sz="1800" dirty="0"/>
              <a:t>uživanje zaštite od diskriminacije. </a:t>
            </a:r>
            <a:endParaRPr lang="hr-BA" sz="1800" dirty="0"/>
          </a:p>
          <a:p>
            <a:pPr algn="just"/>
            <a:endParaRPr lang="hr-BA" sz="1800" dirty="0" smtClean="0"/>
          </a:p>
          <a:p>
            <a:pPr algn="just"/>
            <a:endParaRPr lang="hr-BA" sz="1800" dirty="0"/>
          </a:p>
          <a:p>
            <a:pPr algn="just"/>
            <a:r>
              <a:rPr lang="en-GB" sz="1800" dirty="0" smtClean="0"/>
              <a:t>Europski </a:t>
            </a:r>
            <a:r>
              <a:rPr lang="en-GB" sz="1800" dirty="0"/>
              <a:t>sud za ljudska prava </a:t>
            </a:r>
            <a:r>
              <a:rPr lang="hr-BA" sz="1800" dirty="0" smtClean="0"/>
              <a:t>je u svojoj praksi </a:t>
            </a:r>
            <a:r>
              <a:rPr lang="en-GB" sz="1800" dirty="0" smtClean="0"/>
              <a:t>i</a:t>
            </a:r>
            <a:r>
              <a:rPr lang="hr-BA" sz="1800" dirty="0" smtClean="0"/>
              <a:t>stakao</a:t>
            </a:r>
            <a:r>
              <a:rPr lang="en-GB" sz="1800" dirty="0" smtClean="0"/>
              <a:t> da </a:t>
            </a:r>
            <a:r>
              <a:rPr lang="en-GB" sz="1800" dirty="0"/>
              <a:t>se „pravo na slobodu od diskriminacije u uživanju prava zajamčenih EKLJP-om krši i onda kada države… ne postupaju različito s osobama u znatno </a:t>
            </a:r>
            <a:r>
              <a:rPr lang="en-GB" sz="1800" dirty="0" smtClean="0"/>
              <a:t>različitim situacijama</a:t>
            </a:r>
            <a:r>
              <a:rPr lang="hr-BA" sz="1800" dirty="0" smtClean="0"/>
              <a:t> (</a:t>
            </a:r>
            <a:r>
              <a:rPr lang="en-GB" sz="1800" dirty="0" smtClean="0"/>
              <a:t>Thlimmenos </a:t>
            </a:r>
            <a:r>
              <a:rPr lang="en-GB" sz="1800" dirty="0"/>
              <a:t>protiv Grčke </a:t>
            </a:r>
            <a:r>
              <a:rPr lang="hr-BA" sz="1800" dirty="0" smtClean="0"/>
              <a:t>, 2000 )</a:t>
            </a:r>
          </a:p>
          <a:p>
            <a:pPr marL="109728" indent="0" algn="just">
              <a:buNone/>
            </a:pPr>
            <a:r>
              <a:rPr lang="hr-BA" sz="1800" dirty="0" smtClean="0"/>
              <a:t> </a:t>
            </a:r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BA" sz="3200" dirty="0" smtClean="0"/>
              <a:t>Pozitivne obveze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18519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sz="1800" dirty="0"/>
              <a:t>Tekst člana 14. sadrži spisak mogućih </a:t>
            </a:r>
            <a:r>
              <a:rPr lang="en-US" sz="1800" dirty="0" smtClean="0"/>
              <a:t>osnova</a:t>
            </a:r>
            <a:r>
              <a:rPr lang="hr-BA" sz="1800" dirty="0" smtClean="0"/>
              <a:t> ( ilustrativni primjeri)</a:t>
            </a:r>
            <a:r>
              <a:rPr lang="en-US" sz="1800" dirty="0" smtClean="0"/>
              <a:t> za </a:t>
            </a:r>
            <a:r>
              <a:rPr lang="en-US" sz="1800" dirty="0"/>
              <a:t>diskriminaciju, s tim što taj spisak nije iscrpan. To su</a:t>
            </a:r>
            <a:r>
              <a:rPr lang="en-US" sz="1800" dirty="0" smtClean="0"/>
              <a:t>:</a:t>
            </a:r>
            <a:r>
              <a:rPr lang="hr-BA" sz="1800" dirty="0" smtClean="0"/>
              <a:t> pol, rasa, boja kože, jezik, vjeroispovjest, političko ili drugo mišljenje, nacionalno ili socijalno porijeklo, veza sa nekom nacionalnom manjinom, imovno stanje, rođenje ili drugi status.</a:t>
            </a:r>
            <a:r>
              <a:rPr lang="en-US" sz="1800" dirty="0" smtClean="0"/>
              <a:t> </a:t>
            </a:r>
            <a:endParaRPr lang="bs-Latn-BA" sz="1800" dirty="0" smtClean="0"/>
          </a:p>
          <a:p>
            <a:pPr algn="just"/>
            <a:r>
              <a:rPr lang="hr-BA" sz="1800" dirty="0" smtClean="0"/>
              <a:t>F</a:t>
            </a:r>
            <a:r>
              <a:rPr lang="en-US" sz="1800" dirty="0" smtClean="0"/>
              <a:t>ormulacij</a:t>
            </a:r>
            <a:r>
              <a:rPr lang="hr-BA" sz="1800" dirty="0" smtClean="0"/>
              <a:t>a</a:t>
            </a:r>
            <a:r>
              <a:rPr lang="en-US" sz="1800" dirty="0" smtClean="0"/>
              <a:t> </a:t>
            </a:r>
            <a:r>
              <a:rPr lang="en-US" sz="1800" dirty="0"/>
              <a:t>“drugi status” u članu </a:t>
            </a:r>
            <a:r>
              <a:rPr lang="en-US" sz="1800" dirty="0" smtClean="0"/>
              <a:t>14</a:t>
            </a:r>
            <a:r>
              <a:rPr lang="hr-BA" sz="1800" dirty="0" smtClean="0"/>
              <a:t> </a:t>
            </a:r>
            <a:r>
              <a:rPr lang="en-US" sz="1800" dirty="0" smtClean="0"/>
              <a:t>omogućuje </a:t>
            </a:r>
            <a:r>
              <a:rPr lang="en-US" sz="1800" dirty="0"/>
              <a:t>da se o dodatnim osnovima za </a:t>
            </a:r>
            <a:r>
              <a:rPr lang="en-US" sz="1800" dirty="0" smtClean="0"/>
              <a:t>diskriminaciju raspr</a:t>
            </a:r>
            <a:r>
              <a:rPr lang="hr-BA" sz="1800" dirty="0" smtClean="0"/>
              <a:t>avlja od slučaja do slučaja</a:t>
            </a:r>
            <a:r>
              <a:rPr lang="hr-BA" sz="1800" dirty="0"/>
              <a:t>. (Rasmussen v. Danska </a:t>
            </a:r>
            <a:r>
              <a:rPr lang="hr-BA" sz="1800" dirty="0" smtClean="0"/>
              <a:t>1984 )</a:t>
            </a:r>
            <a:endParaRPr lang="hr-BA" sz="1800" dirty="0" smtClean="0"/>
          </a:p>
          <a:p>
            <a:pPr algn="just"/>
            <a:endParaRPr lang="hr-BA" sz="1800" dirty="0" smtClean="0"/>
          </a:p>
          <a:p>
            <a:pPr algn="just"/>
            <a:r>
              <a:rPr lang="en-US" sz="1800" dirty="0" smtClean="0"/>
              <a:t>Prema </a:t>
            </a:r>
            <a:r>
              <a:rPr lang="en-US" sz="1800" dirty="0"/>
              <a:t>jurisprudenciji Suda, svaka razlika može predstavljati diskriminaciju ukoliko se ne može objektivno i razumno opravdati. </a:t>
            </a:r>
            <a:endParaRPr lang="en-GB" sz="1800" dirty="0"/>
          </a:p>
          <a:p>
            <a:pPr algn="just"/>
            <a:endParaRPr lang="hr-BA" sz="1800" dirty="0"/>
          </a:p>
          <a:p>
            <a:pPr algn="just"/>
            <a:r>
              <a:rPr lang="en-US" sz="1800" dirty="0" smtClean="0"/>
              <a:t>Sud </a:t>
            </a:r>
            <a:r>
              <a:rPr lang="en-US" sz="1800" dirty="0"/>
              <a:t>je utvrdio da </a:t>
            </a:r>
            <a:r>
              <a:rPr lang="en-US" sz="1800" dirty="0" smtClean="0"/>
              <a:t>sl</a:t>
            </a:r>
            <a:r>
              <a:rPr lang="hr-BA" sz="1800" dirty="0" smtClean="0"/>
              <a:t>j</a:t>
            </a:r>
            <a:r>
              <a:rPr lang="en-US" sz="1800" dirty="0" smtClean="0"/>
              <a:t>edeće </a:t>
            </a:r>
            <a:r>
              <a:rPr lang="en-US" sz="1800" dirty="0"/>
              <a:t>klasifikacije predstavljaju zabranjene osnove za diskriminaciju, iako one nisu kao takve navedene u članu </a:t>
            </a:r>
            <a:r>
              <a:rPr lang="en-US" sz="1800" dirty="0" smtClean="0"/>
              <a:t>14</a:t>
            </a:r>
            <a:r>
              <a:rPr lang="hr-BA" sz="1800" dirty="0" smtClean="0"/>
              <a:t>. : bračni status, profesionalni status, seksualna orjentacija, vojni čin, invalidnost, zakonitost itd. </a:t>
            </a:r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BA" sz="3200" dirty="0" smtClean="0"/>
              <a:t>OSNOVI DISKRIMINACIJE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61486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Autofit/>
          </a:bodyPr>
          <a:lstStyle/>
          <a:p>
            <a:pPr algn="just"/>
            <a:r>
              <a:rPr lang="en-US" sz="1800" dirty="0"/>
              <a:t>Obim ili intenzitet sudskog razmatranja može se razlikovati u </a:t>
            </a:r>
            <a:r>
              <a:rPr lang="hr-BA" sz="1800" dirty="0"/>
              <a:t>o</a:t>
            </a:r>
            <a:r>
              <a:rPr lang="en-US" sz="1800" dirty="0" smtClean="0"/>
              <a:t>visnosti </a:t>
            </a:r>
            <a:r>
              <a:rPr lang="en-US" sz="1800" dirty="0"/>
              <a:t>od osnova na kojima se zasniva sporna razlika u tretmanu. Različite tretmane po </a:t>
            </a:r>
            <a:r>
              <a:rPr lang="hr-BA" sz="1800" dirty="0" smtClean="0"/>
              <a:t>određenim</a:t>
            </a:r>
            <a:r>
              <a:rPr lang="en-US" sz="1800" dirty="0" smtClean="0"/>
              <a:t> </a:t>
            </a:r>
            <a:r>
              <a:rPr lang="en-US" sz="1800" dirty="0" smtClean="0"/>
              <a:t>osnov</a:t>
            </a:r>
            <a:r>
              <a:rPr lang="hr-BA" sz="1800" dirty="0" smtClean="0"/>
              <a:t>a</a:t>
            </a:r>
            <a:r>
              <a:rPr lang="en-US" sz="1800" dirty="0" smtClean="0"/>
              <a:t>ma</a:t>
            </a:r>
            <a:r>
              <a:rPr lang="en-US" sz="1800" dirty="0"/>
              <a:t>, onima koji se često opisuju kao “osetljive” kategorije, Sud podvrgava višem </a:t>
            </a:r>
            <a:r>
              <a:rPr lang="en-US" sz="1800" dirty="0" smtClean="0"/>
              <a:t>st</a:t>
            </a:r>
            <a:r>
              <a:rPr lang="hr-BA" sz="1800" dirty="0" smtClean="0"/>
              <a:t>upnju</a:t>
            </a:r>
            <a:r>
              <a:rPr lang="en-US" sz="1800" dirty="0" smtClean="0"/>
              <a:t> </a:t>
            </a:r>
            <a:r>
              <a:rPr lang="en-US" sz="1800" dirty="0"/>
              <a:t>strogosti i detaljnijem ispitivanju nego što to čini kada je </a:t>
            </a:r>
            <a:r>
              <a:rPr lang="en-US" sz="1800" dirty="0" smtClean="0"/>
              <a:t>r</a:t>
            </a:r>
            <a:r>
              <a:rPr lang="hr-BA" sz="1800" dirty="0" smtClean="0"/>
              <a:t>ij</a:t>
            </a:r>
            <a:r>
              <a:rPr lang="en-US" sz="1800" dirty="0" smtClean="0"/>
              <a:t>eč </a:t>
            </a:r>
            <a:r>
              <a:rPr lang="en-US" sz="1800" dirty="0"/>
              <a:t>o razlikama po nekim </a:t>
            </a:r>
            <a:r>
              <a:rPr lang="en-US" sz="1800" dirty="0" smtClean="0"/>
              <a:t>drugim osnovama</a:t>
            </a:r>
            <a:r>
              <a:rPr lang="hr-BA" sz="1800" dirty="0" smtClean="0"/>
              <a:t>.</a:t>
            </a:r>
          </a:p>
          <a:p>
            <a:r>
              <a:rPr lang="en-US" sz="1800" dirty="0"/>
              <a:t>Sud je u svojoj jurisprudenciji dosad utvrdio </a:t>
            </a:r>
            <a:r>
              <a:rPr lang="en-US" sz="1800" dirty="0" smtClean="0"/>
              <a:t>sl</a:t>
            </a:r>
            <a:r>
              <a:rPr lang="hr-BA" sz="1800" dirty="0" smtClean="0"/>
              <a:t>j</a:t>
            </a:r>
            <a:r>
              <a:rPr lang="en-US" sz="1800" dirty="0" smtClean="0"/>
              <a:t>edeće </a:t>
            </a:r>
            <a:r>
              <a:rPr lang="en-US" sz="1800" dirty="0"/>
              <a:t>“</a:t>
            </a:r>
            <a:r>
              <a:rPr lang="en-US" sz="1800" dirty="0" smtClean="0"/>
              <a:t>os</a:t>
            </a:r>
            <a:r>
              <a:rPr lang="hr-BA" sz="1800" dirty="0" smtClean="0"/>
              <a:t>j</a:t>
            </a:r>
            <a:r>
              <a:rPr lang="en-US" sz="1800" dirty="0" smtClean="0"/>
              <a:t>etljive </a:t>
            </a:r>
            <a:r>
              <a:rPr lang="en-US" sz="1800" dirty="0"/>
              <a:t>kategorije” </a:t>
            </a:r>
            <a:r>
              <a:rPr lang="en-US" sz="1800" dirty="0" smtClean="0"/>
              <a:t>:</a:t>
            </a:r>
            <a:endParaRPr lang="en-GB" sz="1800" dirty="0"/>
          </a:p>
          <a:p>
            <a:pPr lvl="0">
              <a:buFont typeface="Wingdings" pitchFamily="2" charset="2"/>
              <a:buChar char="§"/>
            </a:pPr>
            <a:r>
              <a:rPr lang="en-US" sz="1800" dirty="0"/>
              <a:t>Razlike po osnovu </a:t>
            </a:r>
            <a:r>
              <a:rPr lang="hr-BA" sz="1800" dirty="0" smtClean="0"/>
              <a:t>s</a:t>
            </a:r>
            <a:r>
              <a:rPr lang="en-US" sz="1800" dirty="0" smtClean="0"/>
              <a:t>pola</a:t>
            </a:r>
            <a:r>
              <a:rPr lang="en-US" sz="1800" dirty="0"/>
              <a:t>;</a:t>
            </a:r>
            <a:endParaRPr lang="en-GB" sz="1800" dirty="0"/>
          </a:p>
          <a:p>
            <a:pPr lvl="0">
              <a:buFont typeface="Wingdings" pitchFamily="2" charset="2"/>
              <a:buChar char="§"/>
            </a:pPr>
            <a:r>
              <a:rPr lang="en-US" sz="1800" dirty="0"/>
              <a:t>Razlike po osnovu </a:t>
            </a:r>
            <a:r>
              <a:rPr lang="en-US" sz="1800" dirty="0" smtClean="0"/>
              <a:t>v</a:t>
            </a:r>
            <a:r>
              <a:rPr lang="hr-BA" sz="1800" dirty="0" smtClean="0"/>
              <a:t>j</a:t>
            </a:r>
            <a:r>
              <a:rPr lang="en-US" sz="1800" dirty="0" smtClean="0"/>
              <a:t>eroispov</a:t>
            </a:r>
            <a:r>
              <a:rPr lang="hr-BA" sz="1800" dirty="0" smtClean="0"/>
              <a:t>ij</a:t>
            </a:r>
            <a:r>
              <a:rPr lang="en-US" sz="1800" dirty="0" smtClean="0"/>
              <a:t>esti</a:t>
            </a:r>
            <a:r>
              <a:rPr lang="en-US" sz="1800" dirty="0"/>
              <a:t>;</a:t>
            </a:r>
            <a:endParaRPr lang="en-GB" sz="1800" dirty="0"/>
          </a:p>
          <a:p>
            <a:pPr lvl="0">
              <a:buFont typeface="Wingdings" pitchFamily="2" charset="2"/>
              <a:buChar char="§"/>
            </a:pPr>
            <a:r>
              <a:rPr lang="en-US" sz="1800" dirty="0"/>
              <a:t>Razlike po osnovu nacionalnosti;</a:t>
            </a:r>
            <a:endParaRPr lang="en-GB" sz="1800" dirty="0"/>
          </a:p>
          <a:p>
            <a:pPr lvl="0">
              <a:buFont typeface="Wingdings" pitchFamily="2" charset="2"/>
              <a:buChar char="§"/>
            </a:pPr>
            <a:r>
              <a:rPr lang="en-US" sz="1800" dirty="0"/>
              <a:t>Razlike između zakonito i nezakonito rođene dece; </a:t>
            </a:r>
            <a:endParaRPr lang="hr-BA" sz="1800" dirty="0" smtClean="0"/>
          </a:p>
          <a:p>
            <a:pPr lvl="0">
              <a:buFont typeface="Wingdings" pitchFamily="2" charset="2"/>
              <a:buChar char="§"/>
            </a:pPr>
            <a:r>
              <a:rPr lang="hr-BA" sz="1800" dirty="0" smtClean="0"/>
              <a:t>Razlike po osnovu sexualne orijentacije</a:t>
            </a:r>
          </a:p>
          <a:p>
            <a:pPr algn="just"/>
            <a:r>
              <a:rPr lang="en-US" sz="1800" dirty="0" smtClean="0"/>
              <a:t>U slučajevima</a:t>
            </a:r>
            <a:r>
              <a:rPr lang="hr-BA" sz="1800" dirty="0" smtClean="0"/>
              <a:t> koji spadaju u osjetljive kategorije</a:t>
            </a:r>
            <a:r>
              <a:rPr lang="en-US" sz="1800" dirty="0" smtClean="0"/>
              <a:t>, </a:t>
            </a:r>
            <a:r>
              <a:rPr lang="en-US" sz="1800" dirty="0"/>
              <a:t>državi je teže da opravda različiti tretman; njeno unutrašnje polje slobodne </a:t>
            </a:r>
            <a:r>
              <a:rPr lang="en-US" sz="1800" dirty="0" smtClean="0"/>
              <a:t>proc</a:t>
            </a:r>
            <a:r>
              <a:rPr lang="hr-BA" sz="1800" dirty="0" smtClean="0"/>
              <a:t>j</a:t>
            </a:r>
            <a:r>
              <a:rPr lang="en-US" sz="1800" dirty="0" smtClean="0"/>
              <a:t>ene </a:t>
            </a:r>
            <a:r>
              <a:rPr lang="en-US" sz="1800" dirty="0"/>
              <a:t>je </a:t>
            </a:r>
            <a:r>
              <a:rPr lang="en-US" sz="1800" dirty="0" smtClean="0"/>
              <a:t>uže</a:t>
            </a:r>
            <a:r>
              <a:rPr lang="hr-BA" sz="1800" dirty="0" smtClean="0"/>
              <a:t>, a </a:t>
            </a:r>
            <a:r>
              <a:rPr lang="en-US" sz="1800" dirty="0" smtClean="0"/>
              <a:t>Sud </a:t>
            </a:r>
            <a:r>
              <a:rPr lang="hr-BA" sz="1800" dirty="0" smtClean="0"/>
              <a:t>naglašava</a:t>
            </a:r>
            <a:r>
              <a:rPr lang="en-US" sz="1800" dirty="0" smtClean="0"/>
              <a:t> </a:t>
            </a:r>
            <a:r>
              <a:rPr lang="en-US" sz="1800" dirty="0"/>
              <a:t>da su potrebni “ozbiljni razlozi” ili veoma ozbiljni razlozi da bi se opravdao različiti tretman. </a:t>
            </a:r>
            <a:endParaRPr lang="hr-BA" sz="1800" dirty="0" smtClean="0"/>
          </a:p>
          <a:p>
            <a:pPr lvl="0"/>
            <a:endParaRPr lang="en-GB" sz="1800" dirty="0"/>
          </a:p>
          <a:p>
            <a:pPr algn="just"/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BA" sz="3200" dirty="0" smtClean="0"/>
              <a:t>OSJETLJIVE KATEGORIJE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13230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59491"/>
          </a:xfrm>
        </p:spPr>
        <p:txBody>
          <a:bodyPr>
            <a:normAutofit lnSpcReduction="10000"/>
          </a:bodyPr>
          <a:lstStyle/>
          <a:p>
            <a:pPr marL="452628" indent="-342900" algn="just">
              <a:buFont typeface="+mj-lt"/>
              <a:buAutoNum type="arabicPeriod"/>
            </a:pPr>
            <a:r>
              <a:rPr lang="hr-BA" sz="1800" dirty="0" smtClean="0"/>
              <a:t>Da li</a:t>
            </a:r>
            <a:r>
              <a:rPr lang="en-GB" sz="1800" dirty="0" smtClean="0"/>
              <a:t> </a:t>
            </a:r>
            <a:r>
              <a:rPr lang="en-GB" sz="1800" dirty="0"/>
              <a:t>pritužba o diskriminaciji </a:t>
            </a:r>
            <a:r>
              <a:rPr lang="hr-BA" sz="1800" dirty="0" smtClean="0"/>
              <a:t>spada u oblast</a:t>
            </a:r>
            <a:r>
              <a:rPr lang="en-GB" sz="1800" dirty="0" smtClean="0"/>
              <a:t> zašti</a:t>
            </a:r>
            <a:r>
              <a:rPr lang="hr-BA" sz="1800" dirty="0" smtClean="0"/>
              <a:t>ć</a:t>
            </a:r>
            <a:r>
              <a:rPr lang="en-GB" sz="1800" dirty="0" smtClean="0"/>
              <a:t>en</a:t>
            </a:r>
            <a:r>
              <a:rPr lang="hr-BA" sz="1800" dirty="0" smtClean="0"/>
              <a:t>og </a:t>
            </a:r>
            <a:r>
              <a:rPr lang="en-GB" sz="1800" dirty="0" smtClean="0"/>
              <a:t>prav</a:t>
            </a:r>
            <a:r>
              <a:rPr lang="hr-BA" sz="1800" dirty="0" smtClean="0"/>
              <a:t>a</a:t>
            </a:r>
            <a:r>
              <a:rPr lang="en-GB" sz="1800" dirty="0" smtClean="0"/>
              <a:t>?</a:t>
            </a:r>
            <a:endParaRPr lang="en-GB" sz="1800" dirty="0"/>
          </a:p>
          <a:p>
            <a:pPr marL="452628" indent="-342900" algn="just">
              <a:buFont typeface="+mj-lt"/>
              <a:buAutoNum type="arabicPeriod"/>
            </a:pPr>
            <a:endParaRPr lang="hr-BA" sz="1800" dirty="0" smtClean="0"/>
          </a:p>
          <a:p>
            <a:pPr marL="452628" indent="-342900" algn="just">
              <a:buFont typeface="+mj-lt"/>
              <a:buAutoNum type="arabicPeriod"/>
            </a:pPr>
            <a:r>
              <a:rPr lang="en-GB" sz="1800" dirty="0" smtClean="0"/>
              <a:t>Postoji </a:t>
            </a:r>
            <a:r>
              <a:rPr lang="en-GB" sz="1800" dirty="0"/>
              <a:t>li kršenje </a:t>
            </a:r>
            <a:r>
              <a:rPr lang="hr-BA" sz="1800" dirty="0" smtClean="0"/>
              <a:t>osnovne</a:t>
            </a:r>
            <a:r>
              <a:rPr lang="en-GB" sz="1800" dirty="0" smtClean="0"/>
              <a:t> </a:t>
            </a:r>
            <a:r>
              <a:rPr lang="en-GB" sz="1800" dirty="0"/>
              <a:t>odredbe?</a:t>
            </a:r>
          </a:p>
          <a:p>
            <a:pPr marL="452628" indent="-342900" algn="just">
              <a:buFont typeface="+mj-lt"/>
              <a:buAutoNum type="arabicPeriod"/>
            </a:pPr>
            <a:endParaRPr lang="pl-PL" sz="1800" dirty="0" smtClean="0"/>
          </a:p>
          <a:p>
            <a:pPr marL="452628" indent="-342900" algn="just">
              <a:buFont typeface="+mj-lt"/>
              <a:buAutoNum type="arabicPeriod"/>
            </a:pPr>
            <a:r>
              <a:rPr lang="pl-PL" sz="1800" dirty="0" smtClean="0"/>
              <a:t>Postoji </a:t>
            </a:r>
            <a:r>
              <a:rPr lang="pl-PL" sz="1800" dirty="0"/>
              <a:t>li razlika u postupanju?</a:t>
            </a:r>
          </a:p>
          <a:p>
            <a:pPr marL="452628" indent="-342900" algn="just">
              <a:buFont typeface="+mj-lt"/>
              <a:buAutoNum type="arabicPeriod"/>
            </a:pPr>
            <a:endParaRPr lang="hr-BA" sz="1800" dirty="0" smtClean="0"/>
          </a:p>
          <a:p>
            <a:pPr marL="452628" indent="-342900" algn="just">
              <a:buFont typeface="+mj-lt"/>
              <a:buAutoNum type="arabicPeriod"/>
            </a:pPr>
            <a:r>
              <a:rPr lang="en-GB" sz="1800" dirty="0" smtClean="0"/>
              <a:t>Ima </a:t>
            </a:r>
            <a:r>
              <a:rPr lang="en-GB" sz="1800" dirty="0"/>
              <a:t>li različito postupanje objektivno i </a:t>
            </a:r>
            <a:r>
              <a:rPr lang="hr-BA" sz="1800" dirty="0" smtClean="0"/>
              <a:t>razumno</a:t>
            </a:r>
            <a:r>
              <a:rPr lang="en-GB" sz="1800" dirty="0" smtClean="0"/>
              <a:t> </a:t>
            </a:r>
            <a:r>
              <a:rPr lang="en-GB" sz="1800" dirty="0"/>
              <a:t>opravdanje?</a:t>
            </a:r>
          </a:p>
          <a:p>
            <a:pPr marL="452628" indent="-342900" algn="just">
              <a:buFont typeface="+mj-lt"/>
              <a:buAutoNum type="arabicPeriod"/>
            </a:pPr>
            <a:endParaRPr lang="hr-BA" sz="1800" dirty="0" smtClean="0"/>
          </a:p>
          <a:p>
            <a:pPr marL="452628" indent="-342900" algn="just">
              <a:buFont typeface="+mj-lt"/>
              <a:buAutoNum type="arabicPeriod"/>
            </a:pPr>
            <a:r>
              <a:rPr lang="en-GB" sz="1800" dirty="0" smtClean="0"/>
              <a:t>Teži </a:t>
            </a:r>
            <a:r>
              <a:rPr lang="en-GB" sz="1800" dirty="0"/>
              <a:t>li različito postupanje </a:t>
            </a:r>
            <a:r>
              <a:rPr lang="hr-BA" sz="1800" dirty="0" smtClean="0"/>
              <a:t>legitimnom</a:t>
            </a:r>
            <a:r>
              <a:rPr lang="en-GB" sz="1800" dirty="0" smtClean="0"/>
              <a:t> </a:t>
            </a:r>
            <a:r>
              <a:rPr lang="en-GB" sz="1800" dirty="0"/>
              <a:t>cilju?</a:t>
            </a:r>
          </a:p>
          <a:p>
            <a:pPr marL="452628" indent="-342900" algn="just">
              <a:buFont typeface="+mj-lt"/>
              <a:buAutoNum type="arabicPeriod"/>
            </a:pPr>
            <a:endParaRPr lang="hr-BA" sz="1800" dirty="0" smtClean="0"/>
          </a:p>
          <a:p>
            <a:pPr marL="452628" indent="-342900" algn="just">
              <a:buFont typeface="+mj-lt"/>
              <a:buAutoNum type="arabicPeriod"/>
            </a:pPr>
            <a:r>
              <a:rPr lang="en-GB" sz="1800" dirty="0" smtClean="0"/>
              <a:t>Jesu </a:t>
            </a:r>
            <a:r>
              <a:rPr lang="en-GB" sz="1800" dirty="0"/>
              <a:t>li primijenjena sredstva opravdano razmjerna </a:t>
            </a:r>
            <a:r>
              <a:rPr lang="en-GB" sz="1800" dirty="0" smtClean="0"/>
              <a:t>sa</a:t>
            </a:r>
            <a:r>
              <a:rPr lang="hr-BA" sz="1800" dirty="0"/>
              <a:t> </a:t>
            </a:r>
            <a:r>
              <a:rPr lang="hr-BA" sz="1800" dirty="0" smtClean="0"/>
              <a:t>legitimnim</a:t>
            </a:r>
            <a:r>
              <a:rPr lang="en-GB" sz="1800" dirty="0" smtClean="0"/>
              <a:t> </a:t>
            </a:r>
            <a:r>
              <a:rPr lang="en-GB" sz="1800" dirty="0"/>
              <a:t>ciljem?</a:t>
            </a:r>
          </a:p>
          <a:p>
            <a:pPr marL="452628" indent="-342900" algn="just">
              <a:buFont typeface="+mj-lt"/>
              <a:buAutoNum type="arabicPeriod"/>
            </a:pPr>
            <a:endParaRPr lang="pl-PL" sz="1800" dirty="0" smtClean="0"/>
          </a:p>
          <a:p>
            <a:pPr marL="452628" indent="-342900" algn="just">
              <a:buFont typeface="+mj-lt"/>
              <a:buAutoNum type="arabicPeriod"/>
            </a:pPr>
            <a:r>
              <a:rPr lang="pl-PL" sz="1800" dirty="0" smtClean="0"/>
              <a:t>Premašuje </a:t>
            </a:r>
            <a:r>
              <a:rPr lang="pl-PL" sz="1800" dirty="0"/>
              <a:t>li razlika u postupanju granice slobodne </a:t>
            </a:r>
            <a:r>
              <a:rPr lang="pl-PL" sz="1800" dirty="0" smtClean="0"/>
              <a:t>procjene </a:t>
            </a:r>
            <a:r>
              <a:rPr lang="en-GB" sz="1800" dirty="0" smtClean="0"/>
              <a:t>države</a:t>
            </a:r>
            <a:r>
              <a:rPr lang="en-GB" sz="1800" dirty="0"/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BA" sz="3200" dirty="0" smtClean="0"/>
              <a:t>TEST DISKRIMINACIJE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64817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800" dirty="0"/>
              <a:t>Kada se pozove na član 14, </a:t>
            </a:r>
            <a:r>
              <a:rPr lang="hr-BA" sz="1800" dirty="0" smtClean="0"/>
              <a:t>aplikant</a:t>
            </a:r>
            <a:r>
              <a:rPr lang="en-US" sz="1800" dirty="0" smtClean="0"/>
              <a:t> </a:t>
            </a:r>
            <a:r>
              <a:rPr lang="en-US" sz="1800" dirty="0"/>
              <a:t>je taj na kome leži teret dokazivanja, budući da on mora </a:t>
            </a:r>
            <a:r>
              <a:rPr lang="en-US" sz="1800" dirty="0" smtClean="0"/>
              <a:t>d</a:t>
            </a:r>
            <a:r>
              <a:rPr lang="hr-BA" sz="1800" dirty="0" smtClean="0"/>
              <a:t>okazati</a:t>
            </a:r>
            <a:r>
              <a:rPr lang="en-US" sz="1800" dirty="0" smtClean="0"/>
              <a:t> </a:t>
            </a:r>
            <a:r>
              <a:rPr lang="en-US" sz="1800" dirty="0"/>
              <a:t>da je bio tretiran nepovoljnije nego neko drugi u uporedivim okolnostima, kao i da je </a:t>
            </a:r>
            <a:r>
              <a:rPr lang="en-US" sz="1800" dirty="0" smtClean="0"/>
              <a:t>ta </a:t>
            </a:r>
            <a:r>
              <a:rPr lang="en-US" sz="1800" dirty="0"/>
              <a:t>razlika u tretmanu zasnovana na jednom od zabranjenih osnova. </a:t>
            </a:r>
            <a:endParaRPr lang="hr-BA" sz="1800" dirty="0" smtClean="0"/>
          </a:p>
          <a:p>
            <a:pPr marL="109728" indent="0" algn="just">
              <a:buNone/>
            </a:pPr>
            <a:endParaRPr lang="hr-BA" sz="1800" dirty="0" smtClean="0"/>
          </a:p>
          <a:p>
            <a:pPr marL="109728" indent="0" algn="just">
              <a:buNone/>
            </a:pPr>
            <a:r>
              <a:rPr lang="hr-BA" sz="1800" dirty="0" smtClean="0"/>
              <a:t>„ </a:t>
            </a:r>
            <a:r>
              <a:rPr lang="en-US" sz="1800" dirty="0" smtClean="0"/>
              <a:t>Da </a:t>
            </a:r>
            <a:r>
              <a:rPr lang="en-US" sz="1800" dirty="0"/>
              <a:t>bi tužba zbog povrede (člana 14.) bila pozitivno </a:t>
            </a:r>
            <a:r>
              <a:rPr lang="en-US" sz="1800" dirty="0" smtClean="0"/>
              <a:t>r</a:t>
            </a:r>
            <a:r>
              <a:rPr lang="hr-BA" sz="1800" dirty="0" smtClean="0"/>
              <a:t>ij</a:t>
            </a:r>
            <a:r>
              <a:rPr lang="en-US" sz="1800" dirty="0" smtClean="0"/>
              <a:t>ešena</a:t>
            </a:r>
            <a:r>
              <a:rPr lang="en-US" sz="1800" dirty="0"/>
              <a:t>, mora se ... dokazati, između ostalog, da se situacija u kojoj se nalazi navodna žrtva može smatrati sličnom situaciji u kojoj se nalaze </a:t>
            </a:r>
            <a:r>
              <a:rPr lang="hr-BA" sz="1800" dirty="0" smtClean="0"/>
              <a:t>osobe</a:t>
            </a:r>
            <a:r>
              <a:rPr lang="en-US" sz="1800" dirty="0" smtClean="0"/>
              <a:t> </a:t>
            </a:r>
            <a:r>
              <a:rPr lang="en-US" sz="1800" dirty="0"/>
              <a:t>prema kojima se bolje postupalo</a:t>
            </a:r>
            <a:r>
              <a:rPr lang="en-US" sz="1800" dirty="0" smtClean="0"/>
              <a:t>.</a:t>
            </a:r>
            <a:r>
              <a:rPr lang="hr-BA" sz="1800" dirty="0" smtClean="0"/>
              <a:t>”</a:t>
            </a:r>
            <a:endParaRPr lang="hr-BA" sz="1800" dirty="0"/>
          </a:p>
          <a:p>
            <a:pPr marL="109728" indent="0" algn="just">
              <a:buNone/>
            </a:pPr>
            <a:endParaRPr lang="hr-BA" sz="1800" dirty="0"/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/>
              <a:t>Onda </a:t>
            </a:r>
            <a:r>
              <a:rPr lang="en-US" sz="1800" dirty="0"/>
              <a:t>kada </a:t>
            </a:r>
            <a:r>
              <a:rPr lang="hr-BA" sz="1800" dirty="0" smtClean="0"/>
              <a:t>aplikanti</a:t>
            </a:r>
            <a:r>
              <a:rPr lang="en-US" sz="1800" dirty="0" smtClean="0"/>
              <a:t> </a:t>
            </a:r>
            <a:r>
              <a:rPr lang="en-US" sz="1800" dirty="0"/>
              <a:t>dokažu da su bili </a:t>
            </a:r>
            <a:r>
              <a:rPr lang="en-US" sz="1800" dirty="0" smtClean="0"/>
              <a:t>diskrimini</a:t>
            </a:r>
            <a:r>
              <a:rPr lang="hr-BA" sz="1800" dirty="0" smtClean="0"/>
              <a:t>rani</a:t>
            </a:r>
            <a:r>
              <a:rPr lang="en-US" sz="1800" dirty="0" smtClean="0"/>
              <a:t>, </a:t>
            </a:r>
            <a:r>
              <a:rPr lang="en-US" sz="1800" dirty="0"/>
              <a:t>teret dokazivanja se prebacuje na državu koja treba </a:t>
            </a:r>
            <a:r>
              <a:rPr lang="en-US" sz="1800" dirty="0" smtClean="0"/>
              <a:t>d</a:t>
            </a:r>
            <a:r>
              <a:rPr lang="hr-BA" sz="1800" dirty="0" smtClean="0"/>
              <a:t>okazati</a:t>
            </a:r>
            <a:r>
              <a:rPr lang="en-US" sz="1800" dirty="0" smtClean="0"/>
              <a:t> </a:t>
            </a:r>
            <a:r>
              <a:rPr lang="en-US" sz="1800" dirty="0"/>
              <a:t>da postoji “objektivno i razumno opravdanje” takvog diskriminatornog postupanja. </a:t>
            </a:r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BA" sz="3200" dirty="0" smtClean="0"/>
              <a:t>TERET DOKAZIVANJA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317081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476</TotalTime>
  <Words>1105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ZABRANA DISKRIMINACIJE Čl. 14. Konvencije i Protokol 12. uz Konvenciju</vt:lpstr>
      <vt:lpstr>Član 14.</vt:lpstr>
      <vt:lpstr>Osnovni principi </vt:lpstr>
      <vt:lpstr>Direktna i indirektna diskriminacija</vt:lpstr>
      <vt:lpstr>Pozitivne obveze</vt:lpstr>
      <vt:lpstr>OSNOVI DISKRIMINACIJE</vt:lpstr>
      <vt:lpstr>OSJETLJIVE KATEGORIJE</vt:lpstr>
      <vt:lpstr>TEST DISKRIMINACIJE</vt:lpstr>
      <vt:lpstr>TERET DOKAZIVANJA</vt:lpstr>
      <vt:lpstr>Čl. 1. Protokola 12. </vt:lpstr>
      <vt:lpstr>PROTOKOL 12.</vt:lpstr>
      <vt:lpstr>Korištenje Protokola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ZABRANA DISKRIMINACIJE Čl. 14. Konvencije i Protokol 12. uz Konvenciju</dc:title>
  <dc:creator>Monika Mijic</dc:creator>
  <cp:lastModifiedBy>Monika</cp:lastModifiedBy>
  <cp:revision>24</cp:revision>
  <cp:lastPrinted>2015-11-24T13:33:55Z</cp:lastPrinted>
  <dcterms:created xsi:type="dcterms:W3CDTF">2006-08-16T00:00:00Z</dcterms:created>
  <dcterms:modified xsi:type="dcterms:W3CDTF">2015-11-25T20:42:46Z</dcterms:modified>
</cp:coreProperties>
</file>