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5" autoAdjust="0"/>
    <p:restoredTop sz="94660"/>
  </p:normalViewPr>
  <p:slideViewPr>
    <p:cSldViewPr snapToGrid="0">
      <p:cViewPr varScale="1">
        <p:scale>
          <a:sx n="95" d="100"/>
          <a:sy n="95" d="100"/>
        </p:scale>
        <p:origin x="3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bs-Latn-B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bs-Latn-BA"/>
          </a:p>
        </p:txBody>
      </p:sp>
      <p:sp>
        <p:nvSpPr>
          <p:cNvPr id="4" name="Date Placeholder 3"/>
          <p:cNvSpPr>
            <a:spLocks noGrp="1"/>
          </p:cNvSpPr>
          <p:nvPr>
            <p:ph type="dt" sz="half" idx="10"/>
          </p:nvPr>
        </p:nvSpPr>
        <p:spPr/>
        <p:txBody>
          <a:bodyPr/>
          <a:lstStyle/>
          <a:p>
            <a:fld id="{6C85CFC5-90A3-4AD9-8B03-90380AC5024A}" type="datetimeFigureOut">
              <a:rPr lang="bs-Latn-BA" smtClean="0"/>
              <a:t>22.5.2014</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707EB520-CB1C-4FDB-85C6-EE125C54240F}" type="slidenum">
              <a:rPr lang="bs-Latn-BA" smtClean="0"/>
              <a:t>‹#›</a:t>
            </a:fld>
            <a:endParaRPr lang="bs-Latn-BA"/>
          </a:p>
        </p:txBody>
      </p:sp>
    </p:spTree>
    <p:extLst>
      <p:ext uri="{BB962C8B-B14F-4D97-AF65-F5344CB8AC3E}">
        <p14:creationId xmlns:p14="http://schemas.microsoft.com/office/powerpoint/2010/main" val="2917058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6C85CFC5-90A3-4AD9-8B03-90380AC5024A}" type="datetimeFigureOut">
              <a:rPr lang="bs-Latn-BA" smtClean="0"/>
              <a:t>22.5.2014</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707EB520-CB1C-4FDB-85C6-EE125C54240F}" type="slidenum">
              <a:rPr lang="bs-Latn-BA" smtClean="0"/>
              <a:t>‹#›</a:t>
            </a:fld>
            <a:endParaRPr lang="bs-Latn-BA"/>
          </a:p>
        </p:txBody>
      </p:sp>
    </p:spTree>
    <p:extLst>
      <p:ext uri="{BB962C8B-B14F-4D97-AF65-F5344CB8AC3E}">
        <p14:creationId xmlns:p14="http://schemas.microsoft.com/office/powerpoint/2010/main" val="2170921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bs-Latn-B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6C85CFC5-90A3-4AD9-8B03-90380AC5024A}" type="datetimeFigureOut">
              <a:rPr lang="bs-Latn-BA" smtClean="0"/>
              <a:t>22.5.2014</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707EB520-CB1C-4FDB-85C6-EE125C54240F}" type="slidenum">
              <a:rPr lang="bs-Latn-BA" smtClean="0"/>
              <a:t>‹#›</a:t>
            </a:fld>
            <a:endParaRPr lang="bs-Latn-BA"/>
          </a:p>
        </p:txBody>
      </p:sp>
    </p:spTree>
    <p:extLst>
      <p:ext uri="{BB962C8B-B14F-4D97-AF65-F5344CB8AC3E}">
        <p14:creationId xmlns:p14="http://schemas.microsoft.com/office/powerpoint/2010/main" val="547244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6C85CFC5-90A3-4AD9-8B03-90380AC5024A}" type="datetimeFigureOut">
              <a:rPr lang="bs-Latn-BA" smtClean="0"/>
              <a:t>22.5.2014</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707EB520-CB1C-4FDB-85C6-EE125C54240F}" type="slidenum">
              <a:rPr lang="bs-Latn-BA" smtClean="0"/>
              <a:t>‹#›</a:t>
            </a:fld>
            <a:endParaRPr lang="bs-Latn-BA"/>
          </a:p>
        </p:txBody>
      </p:sp>
    </p:spTree>
    <p:extLst>
      <p:ext uri="{BB962C8B-B14F-4D97-AF65-F5344CB8AC3E}">
        <p14:creationId xmlns:p14="http://schemas.microsoft.com/office/powerpoint/2010/main" val="2871329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bs-Latn-B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85CFC5-90A3-4AD9-8B03-90380AC5024A}" type="datetimeFigureOut">
              <a:rPr lang="bs-Latn-BA" smtClean="0"/>
              <a:t>22.5.2014</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707EB520-CB1C-4FDB-85C6-EE125C54240F}" type="slidenum">
              <a:rPr lang="bs-Latn-BA" smtClean="0"/>
              <a:t>‹#›</a:t>
            </a:fld>
            <a:endParaRPr lang="bs-Latn-BA"/>
          </a:p>
        </p:txBody>
      </p:sp>
    </p:spTree>
    <p:extLst>
      <p:ext uri="{BB962C8B-B14F-4D97-AF65-F5344CB8AC3E}">
        <p14:creationId xmlns:p14="http://schemas.microsoft.com/office/powerpoint/2010/main" val="3371190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5" name="Date Placeholder 4"/>
          <p:cNvSpPr>
            <a:spLocks noGrp="1"/>
          </p:cNvSpPr>
          <p:nvPr>
            <p:ph type="dt" sz="half" idx="10"/>
          </p:nvPr>
        </p:nvSpPr>
        <p:spPr/>
        <p:txBody>
          <a:bodyPr/>
          <a:lstStyle/>
          <a:p>
            <a:fld id="{6C85CFC5-90A3-4AD9-8B03-90380AC5024A}" type="datetimeFigureOut">
              <a:rPr lang="bs-Latn-BA" smtClean="0"/>
              <a:t>22.5.2014</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707EB520-CB1C-4FDB-85C6-EE125C54240F}" type="slidenum">
              <a:rPr lang="bs-Latn-BA" smtClean="0"/>
              <a:t>‹#›</a:t>
            </a:fld>
            <a:endParaRPr lang="bs-Latn-BA"/>
          </a:p>
        </p:txBody>
      </p:sp>
    </p:spTree>
    <p:extLst>
      <p:ext uri="{BB962C8B-B14F-4D97-AF65-F5344CB8AC3E}">
        <p14:creationId xmlns:p14="http://schemas.microsoft.com/office/powerpoint/2010/main" val="2078534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bs-Latn-B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7" name="Date Placeholder 6"/>
          <p:cNvSpPr>
            <a:spLocks noGrp="1"/>
          </p:cNvSpPr>
          <p:nvPr>
            <p:ph type="dt" sz="half" idx="10"/>
          </p:nvPr>
        </p:nvSpPr>
        <p:spPr/>
        <p:txBody>
          <a:bodyPr/>
          <a:lstStyle/>
          <a:p>
            <a:fld id="{6C85CFC5-90A3-4AD9-8B03-90380AC5024A}" type="datetimeFigureOut">
              <a:rPr lang="bs-Latn-BA" smtClean="0"/>
              <a:t>22.5.2014</a:t>
            </a:fld>
            <a:endParaRPr lang="bs-Latn-BA"/>
          </a:p>
        </p:txBody>
      </p:sp>
      <p:sp>
        <p:nvSpPr>
          <p:cNvPr id="8" name="Footer Placeholder 7"/>
          <p:cNvSpPr>
            <a:spLocks noGrp="1"/>
          </p:cNvSpPr>
          <p:nvPr>
            <p:ph type="ftr" sz="quarter" idx="11"/>
          </p:nvPr>
        </p:nvSpPr>
        <p:spPr/>
        <p:txBody>
          <a:bodyPr/>
          <a:lstStyle/>
          <a:p>
            <a:endParaRPr lang="bs-Latn-BA"/>
          </a:p>
        </p:txBody>
      </p:sp>
      <p:sp>
        <p:nvSpPr>
          <p:cNvPr id="9" name="Slide Number Placeholder 8"/>
          <p:cNvSpPr>
            <a:spLocks noGrp="1"/>
          </p:cNvSpPr>
          <p:nvPr>
            <p:ph type="sldNum" sz="quarter" idx="12"/>
          </p:nvPr>
        </p:nvSpPr>
        <p:spPr/>
        <p:txBody>
          <a:bodyPr/>
          <a:lstStyle/>
          <a:p>
            <a:fld id="{707EB520-CB1C-4FDB-85C6-EE125C54240F}" type="slidenum">
              <a:rPr lang="bs-Latn-BA" smtClean="0"/>
              <a:t>‹#›</a:t>
            </a:fld>
            <a:endParaRPr lang="bs-Latn-BA"/>
          </a:p>
        </p:txBody>
      </p:sp>
    </p:spTree>
    <p:extLst>
      <p:ext uri="{BB962C8B-B14F-4D97-AF65-F5344CB8AC3E}">
        <p14:creationId xmlns:p14="http://schemas.microsoft.com/office/powerpoint/2010/main" val="427187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Date Placeholder 2"/>
          <p:cNvSpPr>
            <a:spLocks noGrp="1"/>
          </p:cNvSpPr>
          <p:nvPr>
            <p:ph type="dt" sz="half" idx="10"/>
          </p:nvPr>
        </p:nvSpPr>
        <p:spPr/>
        <p:txBody>
          <a:bodyPr/>
          <a:lstStyle/>
          <a:p>
            <a:fld id="{6C85CFC5-90A3-4AD9-8B03-90380AC5024A}" type="datetimeFigureOut">
              <a:rPr lang="bs-Latn-BA" smtClean="0"/>
              <a:t>22.5.2014</a:t>
            </a:fld>
            <a:endParaRPr lang="bs-Latn-BA"/>
          </a:p>
        </p:txBody>
      </p:sp>
      <p:sp>
        <p:nvSpPr>
          <p:cNvPr id="4" name="Footer Placeholder 3"/>
          <p:cNvSpPr>
            <a:spLocks noGrp="1"/>
          </p:cNvSpPr>
          <p:nvPr>
            <p:ph type="ftr" sz="quarter" idx="11"/>
          </p:nvPr>
        </p:nvSpPr>
        <p:spPr/>
        <p:txBody>
          <a:bodyPr/>
          <a:lstStyle/>
          <a:p>
            <a:endParaRPr lang="bs-Latn-BA"/>
          </a:p>
        </p:txBody>
      </p:sp>
      <p:sp>
        <p:nvSpPr>
          <p:cNvPr id="5" name="Slide Number Placeholder 4"/>
          <p:cNvSpPr>
            <a:spLocks noGrp="1"/>
          </p:cNvSpPr>
          <p:nvPr>
            <p:ph type="sldNum" sz="quarter" idx="12"/>
          </p:nvPr>
        </p:nvSpPr>
        <p:spPr/>
        <p:txBody>
          <a:bodyPr/>
          <a:lstStyle/>
          <a:p>
            <a:fld id="{707EB520-CB1C-4FDB-85C6-EE125C54240F}" type="slidenum">
              <a:rPr lang="bs-Latn-BA" smtClean="0"/>
              <a:t>‹#›</a:t>
            </a:fld>
            <a:endParaRPr lang="bs-Latn-BA"/>
          </a:p>
        </p:txBody>
      </p:sp>
    </p:spTree>
    <p:extLst>
      <p:ext uri="{BB962C8B-B14F-4D97-AF65-F5344CB8AC3E}">
        <p14:creationId xmlns:p14="http://schemas.microsoft.com/office/powerpoint/2010/main" val="395714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85CFC5-90A3-4AD9-8B03-90380AC5024A}" type="datetimeFigureOut">
              <a:rPr lang="bs-Latn-BA" smtClean="0"/>
              <a:t>22.5.2014</a:t>
            </a:fld>
            <a:endParaRPr lang="bs-Latn-BA"/>
          </a:p>
        </p:txBody>
      </p:sp>
      <p:sp>
        <p:nvSpPr>
          <p:cNvPr id="3" name="Footer Placeholder 2"/>
          <p:cNvSpPr>
            <a:spLocks noGrp="1"/>
          </p:cNvSpPr>
          <p:nvPr>
            <p:ph type="ftr" sz="quarter" idx="11"/>
          </p:nvPr>
        </p:nvSpPr>
        <p:spPr/>
        <p:txBody>
          <a:bodyPr/>
          <a:lstStyle/>
          <a:p>
            <a:endParaRPr lang="bs-Latn-BA"/>
          </a:p>
        </p:txBody>
      </p:sp>
      <p:sp>
        <p:nvSpPr>
          <p:cNvPr id="4" name="Slide Number Placeholder 3"/>
          <p:cNvSpPr>
            <a:spLocks noGrp="1"/>
          </p:cNvSpPr>
          <p:nvPr>
            <p:ph type="sldNum" sz="quarter" idx="12"/>
          </p:nvPr>
        </p:nvSpPr>
        <p:spPr/>
        <p:txBody>
          <a:bodyPr/>
          <a:lstStyle/>
          <a:p>
            <a:fld id="{707EB520-CB1C-4FDB-85C6-EE125C54240F}" type="slidenum">
              <a:rPr lang="bs-Latn-BA" smtClean="0"/>
              <a:t>‹#›</a:t>
            </a:fld>
            <a:endParaRPr lang="bs-Latn-BA"/>
          </a:p>
        </p:txBody>
      </p:sp>
    </p:spTree>
    <p:extLst>
      <p:ext uri="{BB962C8B-B14F-4D97-AF65-F5344CB8AC3E}">
        <p14:creationId xmlns:p14="http://schemas.microsoft.com/office/powerpoint/2010/main" val="1503696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bs-Latn-B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85CFC5-90A3-4AD9-8B03-90380AC5024A}" type="datetimeFigureOut">
              <a:rPr lang="bs-Latn-BA" smtClean="0"/>
              <a:t>22.5.2014</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707EB520-CB1C-4FDB-85C6-EE125C54240F}" type="slidenum">
              <a:rPr lang="bs-Latn-BA" smtClean="0"/>
              <a:t>‹#›</a:t>
            </a:fld>
            <a:endParaRPr lang="bs-Latn-BA"/>
          </a:p>
        </p:txBody>
      </p:sp>
    </p:spTree>
    <p:extLst>
      <p:ext uri="{BB962C8B-B14F-4D97-AF65-F5344CB8AC3E}">
        <p14:creationId xmlns:p14="http://schemas.microsoft.com/office/powerpoint/2010/main" val="3073770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bs-Latn-B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s-Latn-B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85CFC5-90A3-4AD9-8B03-90380AC5024A}" type="datetimeFigureOut">
              <a:rPr lang="bs-Latn-BA" smtClean="0"/>
              <a:t>22.5.2014</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707EB520-CB1C-4FDB-85C6-EE125C54240F}" type="slidenum">
              <a:rPr lang="bs-Latn-BA" smtClean="0"/>
              <a:t>‹#›</a:t>
            </a:fld>
            <a:endParaRPr lang="bs-Latn-BA"/>
          </a:p>
        </p:txBody>
      </p:sp>
    </p:spTree>
    <p:extLst>
      <p:ext uri="{BB962C8B-B14F-4D97-AF65-F5344CB8AC3E}">
        <p14:creationId xmlns:p14="http://schemas.microsoft.com/office/powerpoint/2010/main" val="3342844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bs-Latn-B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85CFC5-90A3-4AD9-8B03-90380AC5024A}" type="datetimeFigureOut">
              <a:rPr lang="bs-Latn-BA" smtClean="0"/>
              <a:t>22.5.2014</a:t>
            </a:fld>
            <a:endParaRPr lang="bs-Latn-B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s-Latn-B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7EB520-CB1C-4FDB-85C6-EE125C54240F}" type="slidenum">
              <a:rPr lang="bs-Latn-BA" smtClean="0"/>
              <a:t>‹#›</a:t>
            </a:fld>
            <a:endParaRPr lang="bs-Latn-BA"/>
          </a:p>
        </p:txBody>
      </p:sp>
    </p:spTree>
    <p:extLst>
      <p:ext uri="{BB962C8B-B14F-4D97-AF65-F5344CB8AC3E}">
        <p14:creationId xmlns:p14="http://schemas.microsoft.com/office/powerpoint/2010/main" val="24558418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s-Latn-BA" sz="2000" dirty="0" smtClean="0"/>
              <a:t>Izvršenje odluka</a:t>
            </a:r>
            <a:endParaRPr lang="bs-Latn-BA" sz="2000" dirty="0"/>
          </a:p>
        </p:txBody>
      </p:sp>
      <p:sp>
        <p:nvSpPr>
          <p:cNvPr id="3" name="Content Placeholder 2"/>
          <p:cNvSpPr>
            <a:spLocks noGrp="1"/>
          </p:cNvSpPr>
          <p:nvPr>
            <p:ph idx="1"/>
          </p:nvPr>
        </p:nvSpPr>
        <p:spPr/>
        <p:txBody>
          <a:bodyPr/>
          <a:lstStyle/>
          <a:p>
            <a:pPr marL="0" indent="0">
              <a:buNone/>
            </a:pPr>
            <a:r>
              <a:rPr lang="bs-Latn-BA" sz="4000" dirty="0"/>
              <a:t>Ustav u članu VI/5 propisuje da su odluke Ustavnog suda konačne i obavezujuće. Kada se kaže konačne, to znači da se ne mogu osporavati, s obzirom na to da ne postoji pravni lijek protiv njih pred </a:t>
            </a:r>
            <a:r>
              <a:rPr lang="bs-Latn-BA" sz="4000" dirty="0" err="1"/>
              <a:t>višom</a:t>
            </a:r>
            <a:r>
              <a:rPr lang="bs-Latn-BA" sz="4000" dirty="0"/>
              <a:t> domaćom instancom. Time ove odluke formalno dobijaju </a:t>
            </a:r>
            <a:r>
              <a:rPr lang="bs-Latn-BA" sz="4000" dirty="0" err="1"/>
              <a:t>pravnosnažnost</a:t>
            </a:r>
            <a:r>
              <a:rPr lang="bs-Latn-BA" sz="4000" dirty="0"/>
              <a:t>.</a:t>
            </a:r>
          </a:p>
          <a:p>
            <a:endParaRPr lang="bs-Latn-BA" dirty="0"/>
          </a:p>
        </p:txBody>
      </p:sp>
    </p:spTree>
    <p:extLst>
      <p:ext uri="{BB962C8B-B14F-4D97-AF65-F5344CB8AC3E}">
        <p14:creationId xmlns:p14="http://schemas.microsoft.com/office/powerpoint/2010/main" val="1313397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19130"/>
          </a:xfrm>
        </p:spPr>
        <p:txBody>
          <a:bodyPr>
            <a:normAutofit/>
          </a:bodyPr>
          <a:lstStyle/>
          <a:p>
            <a:pPr algn="ctr"/>
            <a:r>
              <a:rPr lang="bs-Latn-BA" sz="2000" dirty="0"/>
              <a:t>Izvršenje odluka</a:t>
            </a:r>
            <a:endParaRPr lang="bs-Latn-BA" sz="2000" dirty="0"/>
          </a:p>
        </p:txBody>
      </p:sp>
      <p:sp>
        <p:nvSpPr>
          <p:cNvPr id="3" name="Content Placeholder 2"/>
          <p:cNvSpPr>
            <a:spLocks noGrp="1"/>
          </p:cNvSpPr>
          <p:nvPr>
            <p:ph idx="1"/>
          </p:nvPr>
        </p:nvSpPr>
        <p:spPr>
          <a:xfrm>
            <a:off x="838200" y="1065125"/>
            <a:ext cx="10515600" cy="5111838"/>
          </a:xfrm>
        </p:spPr>
        <p:txBody>
          <a:bodyPr/>
          <a:lstStyle/>
          <a:p>
            <a:pPr marL="0" indent="0">
              <a:buNone/>
            </a:pPr>
            <a:endParaRPr lang="bs-Latn-BA" dirty="0" smtClean="0"/>
          </a:p>
          <a:p>
            <a:pPr marL="0" indent="0">
              <a:buNone/>
            </a:pPr>
            <a:r>
              <a:rPr lang="bs-Latn-BA" dirty="0" smtClean="0"/>
              <a:t>I</a:t>
            </a:r>
            <a:r>
              <a:rPr lang="bs-Latn-BA" dirty="0" smtClean="0"/>
              <a:t>ako </a:t>
            </a:r>
            <a:r>
              <a:rPr lang="bs-Latn-BA" dirty="0"/>
              <a:t>je očigledna potreba da se postojeći mehanizmi i modeli izvršavanja odluka najviše sudske instance u BiH unaprijede, jasno je da se više nikako ne može govoriti o nepostojanju mehanizama. Također je jasno i da se ne može reći kako se radi o mehanizmima koji po svojoj suštini nisu efikasni, te da su stoga i ovdje 'zatajili'. Mehanizmi postoje, i trebalo bi da budu efikasni bar u određenoj mjeri, ali nešto drugo očigledno nedostaje. Nedostaje odgovornost − politička i svaka druga odgovornost koja se podrazumijeva u demokratskom društvu gdje vladaju principi vladavine zakona i poštivanja ljudskih prava.</a:t>
            </a:r>
            <a:br>
              <a:rPr lang="bs-Latn-BA" dirty="0"/>
            </a:br>
            <a:endParaRPr lang="bs-Latn-BA" dirty="0"/>
          </a:p>
        </p:txBody>
      </p:sp>
    </p:spTree>
    <p:extLst>
      <p:ext uri="{BB962C8B-B14F-4D97-AF65-F5344CB8AC3E}">
        <p14:creationId xmlns:p14="http://schemas.microsoft.com/office/powerpoint/2010/main" val="40353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s-Latn-BA" altLang="sr-Latn-RS" sz="2000" dirty="0"/>
              <a:t>presude ESLJP</a:t>
            </a:r>
            <a:endParaRPr lang="bs-Latn-BA" sz="2000" dirty="0"/>
          </a:p>
        </p:txBody>
      </p:sp>
      <p:sp>
        <p:nvSpPr>
          <p:cNvPr id="3" name="Content Placeholder 2"/>
          <p:cNvSpPr>
            <a:spLocks noGrp="1"/>
          </p:cNvSpPr>
          <p:nvPr>
            <p:ph idx="1"/>
          </p:nvPr>
        </p:nvSpPr>
        <p:spPr/>
        <p:txBody>
          <a:bodyPr/>
          <a:lstStyle/>
          <a:p>
            <a:pPr marL="0" indent="0">
              <a:buNone/>
            </a:pPr>
            <a:endParaRPr lang="bs-Latn-BA" altLang="sr-Latn-RS" dirty="0" smtClean="0"/>
          </a:p>
          <a:p>
            <a:pPr marL="0" indent="0">
              <a:buNone/>
            </a:pPr>
            <a:r>
              <a:rPr lang="bs-Latn-BA" altLang="sr-Latn-RS" sz="3600" dirty="0" smtClean="0"/>
              <a:t>Presuda </a:t>
            </a:r>
            <a:r>
              <a:rPr lang="bs-Latn-BA" altLang="sr-Latn-RS" sz="3600" dirty="0"/>
              <a:t>podnositelju zahtjeva daje određene pravne lijekove,  a može od države zahtijevati da izmjeni svoje zakonodavstvo, politiku ili praksu kako bi se spriječila kršenja prava drugih pojedinaca u budućnosti</a:t>
            </a:r>
          </a:p>
          <a:p>
            <a:endParaRPr lang="bs-Latn-BA" dirty="0"/>
          </a:p>
        </p:txBody>
      </p:sp>
    </p:spTree>
    <p:extLst>
      <p:ext uri="{BB962C8B-B14F-4D97-AF65-F5344CB8AC3E}">
        <p14:creationId xmlns:p14="http://schemas.microsoft.com/office/powerpoint/2010/main" val="39653797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50242"/>
          </a:xfrm>
        </p:spPr>
        <p:txBody>
          <a:bodyPr>
            <a:normAutofit/>
          </a:bodyPr>
          <a:lstStyle/>
          <a:p>
            <a:pPr algn="ctr"/>
            <a:r>
              <a:rPr lang="bs-Latn-BA" altLang="sr-Latn-RS" sz="2000" dirty="0"/>
              <a:t>Vrste presuda ESLJP</a:t>
            </a:r>
            <a:endParaRPr lang="bs-Latn-BA" sz="2000" dirty="0"/>
          </a:p>
        </p:txBody>
      </p:sp>
      <p:sp>
        <p:nvSpPr>
          <p:cNvPr id="3" name="Content Placeholder 2"/>
          <p:cNvSpPr>
            <a:spLocks noGrp="1"/>
          </p:cNvSpPr>
          <p:nvPr>
            <p:ph idx="1"/>
          </p:nvPr>
        </p:nvSpPr>
        <p:spPr/>
        <p:txBody>
          <a:bodyPr>
            <a:normAutofit/>
          </a:bodyPr>
          <a:lstStyle/>
          <a:p>
            <a:pPr marL="0" indent="0">
              <a:buNone/>
            </a:pPr>
            <a:r>
              <a:rPr lang="bs-Latn-BA" altLang="sr-Latn-RS" sz="3600" dirty="0"/>
              <a:t>deklaratorne presude sadrže opće smjernice za izvršenje;</a:t>
            </a:r>
          </a:p>
          <a:p>
            <a:pPr marL="0" indent="0">
              <a:buNone/>
            </a:pPr>
            <a:r>
              <a:rPr lang="bs-Latn-BA" altLang="sr-Latn-RS" sz="3600" dirty="0"/>
              <a:t>presude koje pružaju konkretne smjernice za izvršenje; </a:t>
            </a:r>
          </a:p>
          <a:p>
            <a:pPr marL="0" indent="0">
              <a:buNone/>
            </a:pPr>
            <a:r>
              <a:rPr lang="bs-Latn-BA" altLang="sr-Latn-RS" sz="3600" dirty="0"/>
              <a:t>pilot presude koje navode listu radnji zajedno s rokovima za njihovo izvršenje</a:t>
            </a:r>
          </a:p>
        </p:txBody>
      </p:sp>
    </p:spTree>
    <p:extLst>
      <p:ext uri="{BB962C8B-B14F-4D97-AF65-F5344CB8AC3E}">
        <p14:creationId xmlns:p14="http://schemas.microsoft.com/office/powerpoint/2010/main" val="2687237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20580"/>
          </a:xfrm>
        </p:spPr>
        <p:txBody>
          <a:bodyPr>
            <a:normAutofit/>
          </a:bodyPr>
          <a:lstStyle/>
          <a:p>
            <a:pPr algn="ctr"/>
            <a:r>
              <a:rPr lang="bs-Latn-BA" altLang="sr-Latn-RS" sz="2000" dirty="0"/>
              <a:t>Pilot presude ESLJP</a:t>
            </a:r>
            <a:endParaRPr lang="bs-Latn-BA" sz="2000" dirty="0"/>
          </a:p>
        </p:txBody>
      </p:sp>
      <p:sp>
        <p:nvSpPr>
          <p:cNvPr id="3" name="Content Placeholder 2"/>
          <p:cNvSpPr>
            <a:spLocks noGrp="1"/>
          </p:cNvSpPr>
          <p:nvPr>
            <p:ph idx="1"/>
          </p:nvPr>
        </p:nvSpPr>
        <p:spPr>
          <a:xfrm>
            <a:off x="838200" y="1296237"/>
            <a:ext cx="10515600" cy="4880726"/>
          </a:xfrm>
        </p:spPr>
        <p:txBody>
          <a:bodyPr>
            <a:normAutofit fontScale="92500" lnSpcReduction="20000"/>
          </a:bodyPr>
          <a:lstStyle/>
          <a:p>
            <a:pPr marL="0" indent="0">
              <a:buNone/>
              <a:defRPr/>
            </a:pPr>
            <a:r>
              <a:rPr lang="bs-Latn-BA" sz="3900" dirty="0"/>
              <a:t>Od 2004. ESLJP počeo je donositi novu vrstu presuda koja se zove “pilot presuda”. </a:t>
            </a:r>
          </a:p>
          <a:p>
            <a:pPr marL="0" indent="0">
              <a:buNone/>
              <a:defRPr/>
            </a:pPr>
            <a:r>
              <a:rPr lang="bs-Latn-BA" sz="3900" dirty="0"/>
              <a:t>Sud koristi pilot presude da bi identificirao „sustavni ili strukturni“ problem koji se tiče većeg broja sličnih zahtjeva pred Sudom. Sud postavlja okvir za opće mjere u završnom dijelu presude. Te mjere pružaju specifične upute i imaju rokove za njihovo izvršenje. Sud čeka odgovor države na pilot presudu prije nego što krene raditi na drugim slučajevima slične prirode. Ukoliko država izvrši zahtjeve iz pilot presude drugi slični slučajevi se neće ispitivati.  </a:t>
            </a:r>
          </a:p>
          <a:p>
            <a:pPr marL="0" indent="0">
              <a:buNone/>
              <a:defRPr/>
            </a:pPr>
            <a:endParaRPr lang="bs-Latn-BA" sz="3900" dirty="0"/>
          </a:p>
          <a:p>
            <a:endParaRPr lang="bs-Latn-BA" dirty="0"/>
          </a:p>
        </p:txBody>
      </p:sp>
    </p:spTree>
    <p:extLst>
      <p:ext uri="{BB962C8B-B14F-4D97-AF65-F5344CB8AC3E}">
        <p14:creationId xmlns:p14="http://schemas.microsoft.com/office/powerpoint/2010/main" val="2982982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0435"/>
          </a:xfrm>
        </p:spPr>
        <p:txBody>
          <a:bodyPr>
            <a:normAutofit/>
          </a:bodyPr>
          <a:lstStyle/>
          <a:p>
            <a:pPr algn="ctr"/>
            <a:r>
              <a:rPr lang="bs-Latn-BA" altLang="sr-Latn-RS" sz="2000" dirty="0"/>
              <a:t>Izvršenje presuda ESLJP</a:t>
            </a:r>
            <a:endParaRPr lang="bs-Latn-BA" sz="2000" dirty="0"/>
          </a:p>
        </p:txBody>
      </p:sp>
      <p:sp>
        <p:nvSpPr>
          <p:cNvPr id="3" name="Content Placeholder 2"/>
          <p:cNvSpPr>
            <a:spLocks noGrp="1"/>
          </p:cNvSpPr>
          <p:nvPr>
            <p:ph idx="1"/>
          </p:nvPr>
        </p:nvSpPr>
        <p:spPr/>
        <p:txBody>
          <a:bodyPr/>
          <a:lstStyle/>
          <a:p>
            <a:pPr marL="0" indent="0">
              <a:buNone/>
            </a:pPr>
            <a:r>
              <a:rPr lang="bs-Latn-BA" altLang="sr-Latn-RS" dirty="0"/>
              <a:t>Sama presuda, bez praćenja njezinog izvršenja, nije dovoljna za sprječavanje sličnih povreda u budućnost.</a:t>
            </a:r>
          </a:p>
          <a:p>
            <a:pPr marL="0" indent="0">
              <a:buNone/>
            </a:pPr>
            <a:r>
              <a:rPr lang="bs-Latn-BA" altLang="sr-Latn-RS" dirty="0"/>
              <a:t>Izvršenje presuda ESLJP je od izuzetne važnosti. </a:t>
            </a:r>
          </a:p>
          <a:p>
            <a:pPr marL="0" indent="0">
              <a:buNone/>
            </a:pPr>
            <a:r>
              <a:rPr lang="bs-Latn-BA" altLang="sr-Latn-RS" dirty="0"/>
              <a:t>Sistem izvršenja predstavlja sponu najvišeg sudskog organa Vijeća Evrope ESLJP i političkog i izvršnog organa Komitetu ministara.</a:t>
            </a:r>
          </a:p>
        </p:txBody>
      </p:sp>
    </p:spTree>
    <p:extLst>
      <p:ext uri="{BB962C8B-B14F-4D97-AF65-F5344CB8AC3E}">
        <p14:creationId xmlns:p14="http://schemas.microsoft.com/office/powerpoint/2010/main" val="3192038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59323"/>
          </a:xfrm>
        </p:spPr>
        <p:txBody>
          <a:bodyPr>
            <a:normAutofit/>
          </a:bodyPr>
          <a:lstStyle/>
          <a:p>
            <a:pPr algn="ctr"/>
            <a:r>
              <a:rPr lang="bs-Latn-BA" altLang="sr-Latn-RS" sz="2000" dirty="0"/>
              <a:t>Izvršenje presuda ESLJP</a:t>
            </a:r>
            <a:endParaRPr lang="bs-Latn-BA" sz="2000" dirty="0"/>
          </a:p>
        </p:txBody>
      </p:sp>
      <p:sp>
        <p:nvSpPr>
          <p:cNvPr id="3" name="Content Placeholder 2"/>
          <p:cNvSpPr>
            <a:spLocks noGrp="1"/>
          </p:cNvSpPr>
          <p:nvPr>
            <p:ph idx="1"/>
          </p:nvPr>
        </p:nvSpPr>
        <p:spPr/>
        <p:txBody>
          <a:bodyPr/>
          <a:lstStyle/>
          <a:p>
            <a:pPr marL="0" indent="0">
              <a:buNone/>
              <a:defRPr/>
            </a:pPr>
            <a:r>
              <a:rPr lang="bs-Latn-BA" sz="3600" dirty="0"/>
              <a:t>ESLJP ne nadzire izvršenje svojih presuda. </a:t>
            </a:r>
          </a:p>
          <a:p>
            <a:pPr marL="0" indent="0">
              <a:buNone/>
              <a:defRPr/>
            </a:pPr>
            <a:endParaRPr lang="bs-Latn-BA" sz="3600" dirty="0"/>
          </a:p>
          <a:p>
            <a:pPr marL="0" indent="0">
              <a:buNone/>
              <a:defRPr/>
            </a:pPr>
            <a:r>
              <a:rPr lang="bs-Latn-BA" sz="3600" dirty="0"/>
              <a:t>To je zadatak Odbora ministara Vijeća Europe - </a:t>
            </a:r>
            <a:r>
              <a:rPr lang="bs-Latn-BA" sz="3600" dirty="0" err="1"/>
              <a:t>međuvladinog</a:t>
            </a:r>
            <a:r>
              <a:rPr lang="bs-Latn-BA" sz="3600" dirty="0"/>
              <a:t> mehanizma za nadzor sastavljenog od  diplomata država članica Vijeća Evrope, a kojem pomaže Sekretarijat za izvršenje odluka ESLJP.</a:t>
            </a:r>
          </a:p>
          <a:p>
            <a:endParaRPr lang="bs-Latn-BA" dirty="0"/>
          </a:p>
        </p:txBody>
      </p:sp>
    </p:spTree>
    <p:extLst>
      <p:ext uri="{BB962C8B-B14F-4D97-AF65-F5344CB8AC3E}">
        <p14:creationId xmlns:p14="http://schemas.microsoft.com/office/powerpoint/2010/main" val="3408221330"/>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a:bodyPr>
          <a:lstStyle/>
          <a:p>
            <a:pPr algn="ctr"/>
            <a:r>
              <a:rPr lang="bs-Latn-BA" altLang="sr-Latn-RS" sz="2000" dirty="0"/>
              <a:t>Šta je Odbor  ministara?</a:t>
            </a:r>
            <a:endParaRPr lang="bs-Latn-BA" sz="2000" dirty="0"/>
          </a:p>
        </p:txBody>
      </p:sp>
      <p:sp>
        <p:nvSpPr>
          <p:cNvPr id="3" name="Content Placeholder 2"/>
          <p:cNvSpPr>
            <a:spLocks noGrp="1"/>
          </p:cNvSpPr>
          <p:nvPr>
            <p:ph idx="1"/>
          </p:nvPr>
        </p:nvSpPr>
        <p:spPr>
          <a:xfrm>
            <a:off x="838200" y="1326382"/>
            <a:ext cx="10515600" cy="4850581"/>
          </a:xfrm>
        </p:spPr>
        <p:txBody>
          <a:bodyPr/>
          <a:lstStyle/>
          <a:p>
            <a:pPr marL="0" indent="0">
              <a:buNone/>
              <a:defRPr/>
            </a:pPr>
            <a:endParaRPr lang="bs-Latn-BA" dirty="0"/>
          </a:p>
          <a:p>
            <a:pPr marL="0" indent="0">
              <a:buNone/>
              <a:defRPr/>
            </a:pPr>
            <a:r>
              <a:rPr lang="bs-Latn-BA" dirty="0" err="1"/>
              <a:t>Međuvladino</a:t>
            </a:r>
            <a:r>
              <a:rPr lang="bs-Latn-BA" dirty="0"/>
              <a:t> tijelo odgovorno za izvršenje presuda ESLJP (čl 46. Konvencije).  </a:t>
            </a:r>
          </a:p>
          <a:p>
            <a:pPr marL="0" indent="0">
              <a:buNone/>
              <a:defRPr/>
            </a:pPr>
            <a:r>
              <a:rPr lang="bs-Latn-BA" dirty="0"/>
              <a:t>Također odgovoran za izvršenje odluka odbora uspostavljenih prema Evropskoj socijalnoj povelji, </a:t>
            </a:r>
            <a:r>
              <a:rPr lang="bs-Latn-BA" dirty="0" err="1"/>
              <a:t>Okvirnoj</a:t>
            </a:r>
            <a:r>
              <a:rPr lang="bs-Latn-BA" dirty="0"/>
              <a:t> konvenciji za zaštitu nacionalnih manjina i Konvenciji o sprječavanju mučenja i nečovječnog postupanja. </a:t>
            </a:r>
          </a:p>
          <a:p>
            <a:pPr marL="0" indent="0">
              <a:buNone/>
              <a:defRPr/>
            </a:pPr>
            <a:r>
              <a:rPr lang="bs-Latn-BA" dirty="0"/>
              <a:t>Formalno je sastavljen od ministara vanjskih poslova svake države članice.  U praksi, ministri </a:t>
            </a:r>
            <a:r>
              <a:rPr lang="bs-Latn-BA" dirty="0" err="1"/>
              <a:t>delegiraju</a:t>
            </a:r>
            <a:r>
              <a:rPr lang="bs-Latn-BA" dirty="0"/>
              <a:t> tu zadaću stalnim predstavnicima vlada u </a:t>
            </a:r>
            <a:r>
              <a:rPr lang="bs-Latn-BA" dirty="0" err="1"/>
              <a:t>Strasbourgu</a:t>
            </a:r>
            <a:r>
              <a:rPr lang="bs-Latn-BA" dirty="0"/>
              <a:t>, koji zadaću nadzora dalje </a:t>
            </a:r>
            <a:r>
              <a:rPr lang="bs-Latn-BA" dirty="0" err="1"/>
              <a:t>delegiraju</a:t>
            </a:r>
            <a:r>
              <a:rPr lang="bs-Latn-BA" dirty="0"/>
              <a:t> diplomatima ili stručnjacima. </a:t>
            </a:r>
          </a:p>
          <a:p>
            <a:endParaRPr lang="bs-Latn-BA" dirty="0"/>
          </a:p>
        </p:txBody>
      </p:sp>
    </p:spTree>
    <p:extLst>
      <p:ext uri="{BB962C8B-B14F-4D97-AF65-F5344CB8AC3E}">
        <p14:creationId xmlns:p14="http://schemas.microsoft.com/office/powerpoint/2010/main" val="37236717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9807"/>
          </a:xfrm>
        </p:spPr>
        <p:txBody>
          <a:bodyPr>
            <a:normAutofit/>
          </a:bodyPr>
          <a:lstStyle/>
          <a:p>
            <a:pPr algn="ctr"/>
            <a:r>
              <a:rPr lang="bs-Latn-BA" altLang="sr-Latn-RS" sz="2000" dirty="0"/>
              <a:t>Šta je Sekretarijat odbora ministara i Odjel za izvršenje presuda?</a:t>
            </a:r>
            <a:endParaRPr lang="bs-Latn-BA" sz="2000" dirty="0"/>
          </a:p>
        </p:txBody>
      </p:sp>
      <p:sp>
        <p:nvSpPr>
          <p:cNvPr id="3" name="Content Placeholder 2"/>
          <p:cNvSpPr>
            <a:spLocks noGrp="1"/>
          </p:cNvSpPr>
          <p:nvPr>
            <p:ph idx="1"/>
          </p:nvPr>
        </p:nvSpPr>
        <p:spPr>
          <a:xfrm>
            <a:off x="838200" y="1426866"/>
            <a:ext cx="10515600" cy="4750097"/>
          </a:xfrm>
        </p:spPr>
        <p:txBody>
          <a:bodyPr>
            <a:noAutofit/>
          </a:bodyPr>
          <a:lstStyle/>
          <a:p>
            <a:pPr marL="0" indent="0">
              <a:buNone/>
              <a:defRPr/>
            </a:pPr>
            <a:r>
              <a:rPr lang="bs-Latn-BA" sz="3200" dirty="0"/>
              <a:t>Sekretarijat Odbora ministara odgovoran je za funkcioniranje Odbora ministara pri donošenju odluka (jedna od kojih je nadziranje izvršenja presuda Suda). Dio Sekretarijata koji se zove Uprava za ljudska prava i pravne poslove odgovorna je za poslove nadzora izvršenja presuda koje ima Odbor ministara. Dio ove Uprave je Odjel za izvršenje presuda, koji zapošljava pravnike i druge stručne savjetnike koji usko surađuju s državama na utvrđivanju mjera potrebnih da bi presuda ESLJP imala potpuni učinak i savjetuju Odbor ministara u postupcima izvršenja presuda u pojedinačnim slučajevima.</a:t>
            </a:r>
          </a:p>
        </p:txBody>
      </p:sp>
    </p:spTree>
    <p:extLst>
      <p:ext uri="{BB962C8B-B14F-4D97-AF65-F5344CB8AC3E}">
        <p14:creationId xmlns:p14="http://schemas.microsoft.com/office/powerpoint/2010/main" val="5724418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0194"/>
          </a:xfrm>
        </p:spPr>
        <p:txBody>
          <a:bodyPr>
            <a:normAutofit/>
          </a:bodyPr>
          <a:lstStyle/>
          <a:p>
            <a:pPr algn="ctr"/>
            <a:r>
              <a:rPr lang="bs-Latn-BA" altLang="sr-Latn-RS" sz="2000" dirty="0"/>
              <a:t>odgovornost države u ispunjenju tri obaveze</a:t>
            </a:r>
            <a:endParaRPr lang="bs-Latn-BA" sz="2000" dirty="0"/>
          </a:p>
        </p:txBody>
      </p:sp>
      <p:sp>
        <p:nvSpPr>
          <p:cNvPr id="3" name="Content Placeholder 2"/>
          <p:cNvSpPr>
            <a:spLocks noGrp="1"/>
          </p:cNvSpPr>
          <p:nvPr>
            <p:ph idx="1"/>
          </p:nvPr>
        </p:nvSpPr>
        <p:spPr/>
        <p:txBody>
          <a:bodyPr/>
          <a:lstStyle/>
          <a:p>
            <a:pPr marL="0" indent="0">
              <a:buNone/>
              <a:defRPr/>
            </a:pPr>
            <a:r>
              <a:rPr lang="bs-Latn-BA" sz="3200" dirty="0"/>
              <a:t>1) spriječiti utvrđenu povredu </a:t>
            </a:r>
          </a:p>
          <a:p>
            <a:pPr marL="0" indent="0">
              <a:buNone/>
              <a:defRPr/>
            </a:pPr>
            <a:endParaRPr lang="bs-Latn-BA" sz="3200" dirty="0"/>
          </a:p>
          <a:p>
            <a:pPr marL="0" indent="0">
              <a:buNone/>
              <a:defRPr/>
            </a:pPr>
            <a:r>
              <a:rPr lang="bs-Latn-BA" sz="3200" dirty="0"/>
              <a:t>2) dati pravičnu naknadu žrtvi kršenja </a:t>
            </a:r>
            <a:r>
              <a:rPr lang="bs-Latn-BA" sz="3200" dirty="0" smtClean="0"/>
              <a:t>prava predviđenog       Konvencijom</a:t>
            </a:r>
            <a:endParaRPr lang="bs-Latn-BA" sz="3200" dirty="0"/>
          </a:p>
          <a:p>
            <a:pPr marL="0" indent="0">
              <a:buNone/>
              <a:defRPr/>
            </a:pPr>
            <a:endParaRPr lang="bs-Latn-BA" sz="3200" dirty="0"/>
          </a:p>
          <a:p>
            <a:pPr marL="0" indent="0">
              <a:buNone/>
              <a:defRPr/>
            </a:pPr>
            <a:r>
              <a:rPr lang="bs-Latn-BA" sz="3200" dirty="0"/>
              <a:t>3) spriječiti buduće slučajeve</a:t>
            </a:r>
          </a:p>
          <a:p>
            <a:endParaRPr lang="bs-Latn-BA" dirty="0"/>
          </a:p>
        </p:txBody>
      </p:sp>
    </p:spTree>
    <p:extLst>
      <p:ext uri="{BB962C8B-B14F-4D97-AF65-F5344CB8AC3E}">
        <p14:creationId xmlns:p14="http://schemas.microsoft.com/office/powerpoint/2010/main" val="9240091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89952"/>
          </a:xfrm>
        </p:spPr>
        <p:txBody>
          <a:bodyPr>
            <a:normAutofit/>
          </a:bodyPr>
          <a:lstStyle/>
          <a:p>
            <a:pPr algn="ctr"/>
            <a:r>
              <a:rPr lang="bs-Latn-BA" altLang="sr-Latn-RS" sz="2000" dirty="0"/>
              <a:t>Objašnjenje presude ESLJP</a:t>
            </a:r>
            <a:endParaRPr lang="bs-Latn-BA" sz="2000" dirty="0"/>
          </a:p>
        </p:txBody>
      </p:sp>
      <p:sp>
        <p:nvSpPr>
          <p:cNvPr id="3" name="Content Placeholder 2"/>
          <p:cNvSpPr>
            <a:spLocks noGrp="1"/>
          </p:cNvSpPr>
          <p:nvPr>
            <p:ph idx="1"/>
          </p:nvPr>
        </p:nvSpPr>
        <p:spPr/>
        <p:txBody>
          <a:bodyPr/>
          <a:lstStyle/>
          <a:p>
            <a:pPr marL="0" indent="0">
              <a:buNone/>
            </a:pPr>
            <a:r>
              <a:rPr lang="bs-Latn-BA" altLang="sr-Latn-RS" sz="3600" dirty="0"/>
              <a:t>Ukoliko je presuda nejasna po pitanju toga što je potrebno za njeno izvršenje, Odbor ministara može odlučiti dvotrećinskom većinom uputiti je natrag ESLJP (odluka o upućivanju ESLJP) i tražiti od njega da razjasni što se traži. </a:t>
            </a:r>
          </a:p>
          <a:p>
            <a:endParaRPr lang="bs-Latn-BA" dirty="0"/>
          </a:p>
        </p:txBody>
      </p:sp>
    </p:spTree>
    <p:extLst>
      <p:ext uri="{BB962C8B-B14F-4D97-AF65-F5344CB8AC3E}">
        <p14:creationId xmlns:p14="http://schemas.microsoft.com/office/powerpoint/2010/main" val="3337034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0194"/>
          </a:xfrm>
        </p:spPr>
        <p:txBody>
          <a:bodyPr>
            <a:normAutofit/>
          </a:bodyPr>
          <a:lstStyle/>
          <a:p>
            <a:pPr algn="ctr"/>
            <a:r>
              <a:rPr lang="bs-Latn-BA" sz="2000" dirty="0"/>
              <a:t>Izvršenje odluka</a:t>
            </a:r>
            <a:endParaRPr lang="bs-Latn-BA" sz="2000" dirty="0"/>
          </a:p>
        </p:txBody>
      </p:sp>
      <p:sp>
        <p:nvSpPr>
          <p:cNvPr id="3" name="Content Placeholder 2"/>
          <p:cNvSpPr>
            <a:spLocks noGrp="1"/>
          </p:cNvSpPr>
          <p:nvPr>
            <p:ph idx="1"/>
          </p:nvPr>
        </p:nvSpPr>
        <p:spPr/>
        <p:txBody>
          <a:bodyPr>
            <a:normAutofit/>
          </a:bodyPr>
          <a:lstStyle/>
          <a:p>
            <a:pPr marL="0" indent="0">
              <a:buNone/>
            </a:pPr>
            <a:r>
              <a:rPr lang="bs-Latn-BA" sz="3200" dirty="0"/>
              <a:t>P</a:t>
            </a:r>
            <a:r>
              <a:rPr lang="bs-Latn-BA" sz="3200" dirty="0" smtClean="0"/>
              <a:t>ozitivan </a:t>
            </a:r>
            <a:r>
              <a:rPr lang="bs-Latn-BA" sz="3200" dirty="0"/>
              <a:t>aspekt nadležnosti Ustavnog suda ogleda se </a:t>
            </a:r>
            <a:r>
              <a:rPr lang="bs-Latn-BA" sz="3200" dirty="0" smtClean="0"/>
              <a:t>i u </a:t>
            </a:r>
            <a:r>
              <a:rPr lang="bs-Latn-BA" sz="3200" dirty="0"/>
              <a:t>tome što mu je dopušteno da u svojoj odluci odredi način i vremenski okvir za izvršenje odluke, što nije slučaj u mnogim drugim državama. Ovo je razumljiva posljedica direktne </a:t>
            </a:r>
            <a:r>
              <a:rPr lang="bs-Latn-BA" sz="3200" dirty="0" err="1"/>
              <a:t>izvršnosti</a:t>
            </a:r>
            <a:r>
              <a:rPr lang="bs-Latn-BA" sz="3200" dirty="0"/>
              <a:t> njegovih odluka, koja stavlja posebnu odgovornost na Ustavni sud, obzirom da on na ovaj način, u zavisnosti od svakog pojedinačnog slučaja i vrste postupka u pitanju, može </a:t>
            </a:r>
            <a:r>
              <a:rPr lang="bs-Latn-BA" sz="3200" i="1" dirty="0"/>
              <a:t>ex </a:t>
            </a:r>
            <a:r>
              <a:rPr lang="bs-Latn-BA" sz="3200" i="1" dirty="0" err="1"/>
              <a:t>officio</a:t>
            </a:r>
            <a:r>
              <a:rPr lang="bs-Latn-BA" sz="3200" dirty="0"/>
              <a:t> izdati sve konkretne naredbe potrebne za izvršenje njegovih odluka. </a:t>
            </a:r>
          </a:p>
        </p:txBody>
      </p:sp>
    </p:spTree>
    <p:extLst>
      <p:ext uri="{BB962C8B-B14F-4D97-AF65-F5344CB8AC3E}">
        <p14:creationId xmlns:p14="http://schemas.microsoft.com/office/powerpoint/2010/main" val="106617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9855"/>
          </a:xfrm>
        </p:spPr>
        <p:txBody>
          <a:bodyPr>
            <a:normAutofit/>
          </a:bodyPr>
          <a:lstStyle/>
          <a:p>
            <a:pPr algn="ctr"/>
            <a:r>
              <a:rPr lang="bs-Latn-BA" sz="2000" dirty="0"/>
              <a:t>a</a:t>
            </a:r>
            <a:r>
              <a:rPr lang="bs-Latn-BA" sz="2000" dirty="0" smtClean="0"/>
              <a:t>kti u postupku izvršenja</a:t>
            </a:r>
            <a:endParaRPr lang="bs-Latn-BA" sz="2000" dirty="0"/>
          </a:p>
        </p:txBody>
      </p:sp>
      <p:sp>
        <p:nvSpPr>
          <p:cNvPr id="3" name="Content Placeholder 2"/>
          <p:cNvSpPr>
            <a:spLocks noGrp="1"/>
          </p:cNvSpPr>
          <p:nvPr>
            <p:ph idx="1"/>
          </p:nvPr>
        </p:nvSpPr>
        <p:spPr/>
        <p:txBody>
          <a:bodyPr>
            <a:normAutofit/>
          </a:bodyPr>
          <a:lstStyle/>
          <a:p>
            <a:pPr marL="0" indent="0">
              <a:buNone/>
            </a:pPr>
            <a:endParaRPr lang="bs-Latn-BA" sz="3600" dirty="0" smtClean="0"/>
          </a:p>
          <a:p>
            <a:pPr marL="0" indent="0">
              <a:buNone/>
            </a:pPr>
            <a:r>
              <a:rPr lang="bs-Latn-BA" sz="3600" dirty="0" smtClean="0"/>
              <a:t>Privremena </a:t>
            </a:r>
            <a:r>
              <a:rPr lang="bs-Latn-BA" sz="3600" dirty="0" smtClean="0"/>
              <a:t>rezolucija</a:t>
            </a:r>
          </a:p>
          <a:p>
            <a:pPr marL="0" indent="0">
              <a:buNone/>
            </a:pPr>
            <a:endParaRPr lang="bs-Latn-BA" sz="3600" dirty="0" smtClean="0"/>
          </a:p>
          <a:p>
            <a:pPr marL="0" indent="0">
              <a:buNone/>
            </a:pPr>
            <a:r>
              <a:rPr lang="bs-Latn-BA" sz="3600" dirty="0" smtClean="0"/>
              <a:t>Konačna rezolucija</a:t>
            </a:r>
            <a:endParaRPr lang="bs-Latn-BA" sz="3600" dirty="0" smtClean="0"/>
          </a:p>
        </p:txBody>
      </p:sp>
    </p:spTree>
    <p:extLst>
      <p:ext uri="{BB962C8B-B14F-4D97-AF65-F5344CB8AC3E}">
        <p14:creationId xmlns:p14="http://schemas.microsoft.com/office/powerpoint/2010/main" val="9893955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58356"/>
          </a:xfrm>
        </p:spPr>
        <p:txBody>
          <a:bodyPr>
            <a:normAutofit fontScale="90000"/>
          </a:bodyPr>
          <a:lstStyle/>
          <a:p>
            <a:pPr algn="ctr"/>
            <a:r>
              <a:rPr lang="bs-Latn-BA" sz="2000" dirty="0" err="1" smtClean="0"/>
              <a:t>Suljagić</a:t>
            </a:r>
            <a:r>
              <a:rPr lang="bs-Latn-BA" sz="2000" dirty="0" smtClean="0"/>
              <a:t> protiv BiH</a:t>
            </a:r>
            <a:endParaRPr lang="bs-Latn-BA" sz="2000" dirty="0"/>
          </a:p>
        </p:txBody>
      </p:sp>
      <p:sp>
        <p:nvSpPr>
          <p:cNvPr id="3" name="Content Placeholder 2"/>
          <p:cNvSpPr>
            <a:spLocks noGrp="1"/>
          </p:cNvSpPr>
          <p:nvPr>
            <p:ph idx="1"/>
          </p:nvPr>
        </p:nvSpPr>
        <p:spPr>
          <a:xfrm>
            <a:off x="838200" y="1105319"/>
            <a:ext cx="10515600" cy="5071644"/>
          </a:xfrm>
        </p:spPr>
        <p:txBody>
          <a:bodyPr>
            <a:normAutofit fontScale="92500" lnSpcReduction="20000"/>
          </a:bodyPr>
          <a:lstStyle/>
          <a:p>
            <a:pPr marL="0" indent="0">
              <a:buNone/>
            </a:pPr>
            <a:r>
              <a:rPr lang="bs-Latn-BA" dirty="0">
                <a:solidFill>
                  <a:srgbClr val="0F496F"/>
                </a:solidFill>
              </a:rPr>
              <a:t>Iako Sud smatra da je postojeće zakonodavstvo kao takvo sukladno članu 1. Protokola br. 1 uz Konvenciju, slaže se s podnositeljem zahtjeva da je stanje provedbe zakona nezadovoljavajuće. Dok u Republici Srpskoj ne postoje nikakve tvrdnje o kašnjenju, to nije slučaj s F BiH i Brčko </a:t>
            </a:r>
            <a:r>
              <a:rPr lang="bs-Latn-BA" dirty="0" err="1">
                <a:solidFill>
                  <a:srgbClr val="0F496F"/>
                </a:solidFill>
              </a:rPr>
              <a:t>Distriktom</a:t>
            </a:r>
            <a:r>
              <a:rPr lang="bs-Latn-BA" dirty="0">
                <a:solidFill>
                  <a:srgbClr val="0F496F"/>
                </a:solidFill>
              </a:rPr>
              <a:t>. </a:t>
            </a:r>
          </a:p>
          <a:p>
            <a:pPr marL="0" indent="0">
              <a:buNone/>
            </a:pPr>
            <a:r>
              <a:rPr lang="bs-Latn-BA" dirty="0">
                <a:solidFill>
                  <a:srgbClr val="0F496F"/>
                </a:solidFill>
              </a:rPr>
              <a:t>Sud je svjestan da „stara“ devizna štednja, naslijeđena od bivše SFRJ, predstavlja značajan teret za sve države </a:t>
            </a:r>
            <a:r>
              <a:rPr lang="bs-Latn-BA" dirty="0" err="1">
                <a:solidFill>
                  <a:srgbClr val="0F496F"/>
                </a:solidFill>
              </a:rPr>
              <a:t>sljednice</a:t>
            </a:r>
            <a:r>
              <a:rPr lang="bs-Latn-BA" dirty="0">
                <a:solidFill>
                  <a:srgbClr val="0F496F"/>
                </a:solidFill>
              </a:rPr>
              <a:t>. Međutim, pošto je preuzela obvezu da isplati „staru“ deviznu štednju položenu u bankama sa sjedištem na svome teritoriju i kako je u vezi s tim izradila plan isplate, </a:t>
            </a:r>
            <a:r>
              <a:rPr lang="bs-Latn-BA" dirty="0" err="1">
                <a:solidFill>
                  <a:srgbClr val="0F496F"/>
                </a:solidFill>
              </a:rPr>
              <a:t>tužena</a:t>
            </a:r>
            <a:r>
              <a:rPr lang="bs-Latn-BA" dirty="0">
                <a:solidFill>
                  <a:srgbClr val="0F496F"/>
                </a:solidFill>
              </a:rPr>
              <a:t> strana mora stajati iza svojih obećanja. Načelo vladavine prava koje čini temelj Konvencije kao i načelo zakonitosti iz člana 1. Protokola br. 1. uz Konvenciju zahtijevaju od država </a:t>
            </a:r>
            <a:r>
              <a:rPr lang="bs-Latn-BA" dirty="0" err="1">
                <a:solidFill>
                  <a:srgbClr val="0F496F"/>
                </a:solidFill>
              </a:rPr>
              <a:t>ugovornica</a:t>
            </a:r>
            <a:r>
              <a:rPr lang="bs-Latn-BA" dirty="0">
                <a:solidFill>
                  <a:srgbClr val="0F496F"/>
                </a:solidFill>
              </a:rPr>
              <a:t> da poštuju i primjenjuju, na </a:t>
            </a:r>
            <a:r>
              <a:rPr lang="bs-Latn-BA" dirty="0" err="1">
                <a:solidFill>
                  <a:srgbClr val="0F496F"/>
                </a:solidFill>
              </a:rPr>
              <a:t>predvidiv</a:t>
            </a:r>
            <a:r>
              <a:rPr lang="bs-Latn-BA" dirty="0">
                <a:solidFill>
                  <a:srgbClr val="0F496F"/>
                </a:solidFill>
              </a:rPr>
              <a:t> i jedinstven način, zakone koje donose. S obzirom na manjkavu provedbu domaćeg zakonodavstva koje se odnosi na „staru“ deviznu štednju, Sud zaključuje da se podnositelj zahtjeva i dalje može smatrati žrtvom u svrhu člana 34. Konvencije. Zbog toga se preliminarni prigovor Vlade odbija. Prema tome, postoji povreda člana 1. Protokola br. 1 uz Konvenciju u </a:t>
            </a:r>
            <a:r>
              <a:rPr lang="bs-Latn-BA" dirty="0" err="1">
                <a:solidFill>
                  <a:srgbClr val="0F496F"/>
                </a:solidFill>
              </a:rPr>
              <a:t>predmetnom</a:t>
            </a:r>
            <a:r>
              <a:rPr lang="bs-Latn-BA" dirty="0">
                <a:solidFill>
                  <a:srgbClr val="0F496F"/>
                </a:solidFill>
              </a:rPr>
              <a:t> slučaju.</a:t>
            </a:r>
          </a:p>
          <a:p>
            <a:endParaRPr lang="bs-Latn-BA" dirty="0"/>
          </a:p>
        </p:txBody>
      </p:sp>
    </p:spTree>
    <p:extLst>
      <p:ext uri="{BB962C8B-B14F-4D97-AF65-F5344CB8AC3E}">
        <p14:creationId xmlns:p14="http://schemas.microsoft.com/office/powerpoint/2010/main" val="7250539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79420"/>
          </a:xfrm>
        </p:spPr>
        <p:txBody>
          <a:bodyPr>
            <a:normAutofit/>
          </a:bodyPr>
          <a:lstStyle/>
          <a:p>
            <a:pPr algn="ctr"/>
            <a:r>
              <a:rPr lang="bs-Latn-BA" sz="2000" dirty="0" smtClean="0"/>
              <a:t>Ruža </a:t>
            </a:r>
            <a:r>
              <a:rPr lang="bs-Latn-BA" sz="2000" dirty="0" err="1" smtClean="0"/>
              <a:t>Jeličić</a:t>
            </a:r>
            <a:r>
              <a:rPr lang="bs-Latn-BA" sz="2000" dirty="0" smtClean="0"/>
              <a:t> protiv </a:t>
            </a:r>
            <a:r>
              <a:rPr lang="bs-Latn-BA" sz="2000" dirty="0"/>
              <a:t>B</a:t>
            </a:r>
            <a:r>
              <a:rPr lang="bs-Latn-BA" sz="2000" dirty="0" smtClean="0"/>
              <a:t>iH</a:t>
            </a:r>
            <a:endParaRPr lang="bs-Latn-BA" sz="2000" dirty="0"/>
          </a:p>
        </p:txBody>
      </p:sp>
      <p:sp>
        <p:nvSpPr>
          <p:cNvPr id="3" name="Content Placeholder 2"/>
          <p:cNvSpPr>
            <a:spLocks noGrp="1"/>
          </p:cNvSpPr>
          <p:nvPr>
            <p:ph idx="1"/>
          </p:nvPr>
        </p:nvSpPr>
        <p:spPr>
          <a:xfrm>
            <a:off x="838200" y="1145512"/>
            <a:ext cx="10515600" cy="5031451"/>
          </a:xfrm>
        </p:spPr>
        <p:txBody>
          <a:bodyPr>
            <a:normAutofit/>
          </a:bodyPr>
          <a:lstStyle/>
          <a:p>
            <a:pPr marL="0" indent="0">
              <a:buNone/>
            </a:pPr>
            <a:r>
              <a:rPr lang="bs-Latn-BA" dirty="0">
                <a:solidFill>
                  <a:srgbClr val="0F496F"/>
                </a:solidFill>
              </a:rPr>
              <a:t>Zakonsko sprečavanje izvršenja presuda koje naređuju isplatu “stare” devizne štednje</a:t>
            </a:r>
          </a:p>
          <a:p>
            <a:pPr marL="0" indent="0">
              <a:buNone/>
            </a:pPr>
            <a:r>
              <a:rPr lang="bs-Latn-BA" dirty="0">
                <a:solidFill>
                  <a:srgbClr val="0F496F"/>
                </a:solidFill>
              </a:rPr>
              <a:t>Sud i dalje ponavlja da ne prihvata da državne vlasti navode nedostatak sredstava kao ispriku za nepoštivanje obaveza proisteklih iz presude. Doduše, odgoda u izvršenju presude može se opravdati posebnim okolnostima, ali odgoda ne može biti takva da naruši srž prava koje štiti član 6 </a:t>
            </a:r>
            <a:r>
              <a:rPr lang="bs-Latn-BA" dirty="0">
                <a:solidFill>
                  <a:srgbClr val="0F496F"/>
                </a:solidFill>
                <a:latin typeface="Arial" charset="0"/>
              </a:rPr>
              <a:t>st.</a:t>
            </a:r>
            <a:r>
              <a:rPr lang="bs-Latn-BA" dirty="0">
                <a:solidFill>
                  <a:srgbClr val="0F496F"/>
                </a:solidFill>
              </a:rPr>
              <a:t> 1</a:t>
            </a:r>
            <a:r>
              <a:rPr lang="bs-Latn-BA" dirty="0">
                <a:solidFill>
                  <a:srgbClr val="0F496F"/>
                </a:solidFill>
                <a:latin typeface="Arial" charset="0"/>
              </a:rPr>
              <a:t>.</a:t>
            </a:r>
            <a:r>
              <a:rPr lang="bs-Latn-BA" dirty="0">
                <a:solidFill>
                  <a:srgbClr val="0F496F"/>
                </a:solidFill>
              </a:rPr>
              <a:t> U okolnostima ovog slučaja, Sud smatra da nije bilo opravdano odlagati tako dugo izvršenje konačne i izvršne presude, ili uplitati se u izvršenje presude na način kako je to predviđeno članom 27. Zakona iz 2006. Sud zaključuje da je srž prava </a:t>
            </a:r>
            <a:r>
              <a:rPr lang="bs-Latn-BA" dirty="0" err="1">
                <a:solidFill>
                  <a:srgbClr val="0F496F"/>
                </a:solidFill>
              </a:rPr>
              <a:t>aplikantice</a:t>
            </a:r>
            <a:r>
              <a:rPr lang="bs-Latn-BA" dirty="0">
                <a:solidFill>
                  <a:srgbClr val="0F496F"/>
                </a:solidFill>
              </a:rPr>
              <a:t> na pristup sudu koje je zaštićeno članom 6. bilo narušeno. Na taj način došlo je do kršenja toga člana.  </a:t>
            </a:r>
          </a:p>
          <a:p>
            <a:endParaRPr lang="bs-Latn-BA" dirty="0"/>
          </a:p>
        </p:txBody>
      </p:sp>
    </p:spTree>
    <p:extLst>
      <p:ext uri="{BB962C8B-B14F-4D97-AF65-F5344CB8AC3E}">
        <p14:creationId xmlns:p14="http://schemas.microsoft.com/office/powerpoint/2010/main" val="18794952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88985"/>
          </a:xfrm>
        </p:spPr>
        <p:txBody>
          <a:bodyPr>
            <a:normAutofit/>
          </a:bodyPr>
          <a:lstStyle/>
          <a:p>
            <a:pPr algn="ctr"/>
            <a:r>
              <a:rPr lang="bs-Latn-BA" sz="2000" dirty="0" err="1" smtClean="0"/>
              <a:t>Bobić</a:t>
            </a:r>
            <a:r>
              <a:rPr lang="bs-Latn-BA" sz="2000" dirty="0" smtClean="0"/>
              <a:t> protiv BiH</a:t>
            </a:r>
            <a:endParaRPr lang="bs-Latn-BA" sz="2000" dirty="0"/>
          </a:p>
        </p:txBody>
      </p:sp>
      <p:sp>
        <p:nvSpPr>
          <p:cNvPr id="3" name="Content Placeholder 2"/>
          <p:cNvSpPr>
            <a:spLocks noGrp="1"/>
          </p:cNvSpPr>
          <p:nvPr>
            <p:ph idx="1"/>
          </p:nvPr>
        </p:nvSpPr>
        <p:spPr/>
        <p:txBody>
          <a:bodyPr/>
          <a:lstStyle/>
          <a:p>
            <a:pPr marL="0" indent="0">
              <a:buNone/>
            </a:pPr>
            <a:r>
              <a:rPr lang="bs-Latn-BA" dirty="0">
                <a:solidFill>
                  <a:srgbClr val="0F496F"/>
                </a:solidFill>
              </a:rPr>
              <a:t>Sud ponavlja da, u skladu sa ustaljenom praksom Suda, država mora u razumnim granicama osigurati izvršenje presuda donesenih protiv treće osobe koja nije državni činilac (vidjeti </a:t>
            </a:r>
            <a:r>
              <a:rPr lang="bs-Latn-BA" dirty="0" err="1">
                <a:solidFill>
                  <a:srgbClr val="0F496F"/>
                </a:solidFill>
              </a:rPr>
              <a:t>Kesyan</a:t>
            </a:r>
            <a:r>
              <a:rPr lang="bs-Latn-BA" dirty="0">
                <a:solidFill>
                  <a:srgbClr val="0F496F"/>
                </a:solidFill>
              </a:rPr>
              <a:t> protiv Rusije, no. 36496/02, tačka 65, od 19. oktobra 2006.). Zbog toga treba odbaciti primjedbu Vlade da nema kontrolu </a:t>
            </a:r>
            <a:r>
              <a:rPr lang="bs-Latn-BA" dirty="0" err="1">
                <a:solidFill>
                  <a:srgbClr val="0F496F"/>
                </a:solidFill>
              </a:rPr>
              <a:t>nd</a:t>
            </a:r>
            <a:r>
              <a:rPr lang="bs-Latn-BA" dirty="0">
                <a:solidFill>
                  <a:srgbClr val="0F496F"/>
                </a:solidFill>
              </a:rPr>
              <a:t> pravnom osobom </a:t>
            </a:r>
            <a:r>
              <a:rPr lang="bs-Latn-BA" dirty="0" err="1">
                <a:solidFill>
                  <a:srgbClr val="0F496F"/>
                </a:solidFill>
              </a:rPr>
              <a:t>dužnikom</a:t>
            </a:r>
            <a:r>
              <a:rPr lang="bs-Latn-BA" dirty="0">
                <a:solidFill>
                  <a:srgbClr val="0F496F"/>
                </a:solidFill>
              </a:rPr>
              <a:t>.</a:t>
            </a:r>
          </a:p>
          <a:p>
            <a:endParaRPr lang="bs-Latn-BA" dirty="0"/>
          </a:p>
        </p:txBody>
      </p:sp>
    </p:spTree>
    <p:extLst>
      <p:ext uri="{BB962C8B-B14F-4D97-AF65-F5344CB8AC3E}">
        <p14:creationId xmlns:p14="http://schemas.microsoft.com/office/powerpoint/2010/main" val="23733097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9613"/>
          </a:xfrm>
        </p:spPr>
        <p:txBody>
          <a:bodyPr>
            <a:normAutofit/>
          </a:bodyPr>
          <a:lstStyle/>
          <a:p>
            <a:pPr algn="ctr"/>
            <a:r>
              <a:rPr lang="bs-Latn-BA" sz="2000" dirty="0" smtClean="0"/>
              <a:t>Čolić protiv </a:t>
            </a:r>
            <a:r>
              <a:rPr lang="bs-Latn-BA" sz="2000" dirty="0"/>
              <a:t>B</a:t>
            </a:r>
            <a:r>
              <a:rPr lang="bs-Latn-BA" sz="2000" dirty="0" smtClean="0"/>
              <a:t>iH</a:t>
            </a:r>
            <a:endParaRPr lang="bs-Latn-BA" sz="2000" dirty="0"/>
          </a:p>
        </p:txBody>
      </p:sp>
      <p:sp>
        <p:nvSpPr>
          <p:cNvPr id="3" name="Content Placeholder 2"/>
          <p:cNvSpPr>
            <a:spLocks noGrp="1"/>
          </p:cNvSpPr>
          <p:nvPr>
            <p:ph idx="1"/>
          </p:nvPr>
        </p:nvSpPr>
        <p:spPr/>
        <p:txBody>
          <a:bodyPr>
            <a:normAutofit/>
          </a:bodyPr>
          <a:lstStyle/>
          <a:p>
            <a:pPr marL="0" indent="0">
              <a:buNone/>
            </a:pPr>
            <a:r>
              <a:rPr lang="bs-Latn-BA" sz="3200" dirty="0" err="1" smtClean="0"/>
              <a:t>Aplikanti</a:t>
            </a:r>
            <a:r>
              <a:rPr lang="bs-Latn-BA" sz="3200" dirty="0" smtClean="0"/>
              <a:t> su se žalili na </a:t>
            </a:r>
            <a:r>
              <a:rPr lang="bs-Latn-BA" sz="3200" dirty="0" err="1" smtClean="0"/>
              <a:t>neizvršenje</a:t>
            </a:r>
            <a:r>
              <a:rPr lang="bs-Latn-BA" sz="3200" dirty="0" smtClean="0"/>
              <a:t> konačnih domaćih sudskih odluka.</a:t>
            </a:r>
            <a:r>
              <a:rPr lang="ru-RU" sz="3200" dirty="0" smtClean="0"/>
              <a:t> </a:t>
            </a:r>
            <a:r>
              <a:rPr lang="bs-Latn-BA" sz="3200" dirty="0" smtClean="0"/>
              <a:t>Oni su se pozvali na član 6. EK i član 1. Protokola br. 1.</a:t>
            </a:r>
            <a:r>
              <a:rPr lang="ru-RU" sz="3200" dirty="0" smtClean="0"/>
              <a:t> </a:t>
            </a:r>
            <a:endParaRPr lang="bs-Latn-BA" sz="3200" dirty="0" smtClean="0"/>
          </a:p>
          <a:p>
            <a:pPr marL="0" indent="0">
              <a:buNone/>
            </a:pPr>
            <a:r>
              <a:rPr lang="bs-Latn-BA" sz="3200" dirty="0" smtClean="0"/>
              <a:t>Sud ne vidi razloga za odstupanje od </a:t>
            </a:r>
            <a:r>
              <a:rPr lang="bs-Latn-BA" sz="3200" dirty="0" err="1" smtClean="0"/>
              <a:t>jurisprudencije</a:t>
            </a:r>
            <a:r>
              <a:rPr lang="bs-Latn-BA" sz="3200" dirty="0" smtClean="0"/>
              <a:t> </a:t>
            </a:r>
            <a:r>
              <a:rPr lang="bs-Latn-BA" sz="3200" i="1" dirty="0" err="1" smtClean="0"/>
              <a:t>Jeličić</a:t>
            </a:r>
            <a:r>
              <a:rPr lang="bs-Latn-BA" sz="3200" i="1" dirty="0" smtClean="0"/>
              <a:t>. </a:t>
            </a:r>
            <a:r>
              <a:rPr lang="bs-Latn-BA" sz="3200" dirty="0" smtClean="0"/>
              <a:t>Pošto konačne presude koje su razmotrene u </a:t>
            </a:r>
            <a:r>
              <a:rPr lang="bs-Latn-BA" sz="3200" dirty="0" err="1" smtClean="0"/>
              <a:t>predmetnom</a:t>
            </a:r>
            <a:r>
              <a:rPr lang="bs-Latn-BA" sz="3200" dirty="0" smtClean="0"/>
              <a:t> slučaju nisu još uvijek u potpunosti izvršene, a ovakva situacija traje već više od četiri godine, postoji povreda člana 6. EK i člana 1. Protokola br. 1.</a:t>
            </a:r>
            <a:endParaRPr lang="bs-Latn-BA" sz="3200" dirty="0"/>
          </a:p>
        </p:txBody>
      </p:sp>
    </p:spTree>
    <p:extLst>
      <p:ext uri="{BB962C8B-B14F-4D97-AF65-F5344CB8AC3E}">
        <p14:creationId xmlns:p14="http://schemas.microsoft.com/office/powerpoint/2010/main" val="2671026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0387"/>
          </a:xfrm>
        </p:spPr>
        <p:txBody>
          <a:bodyPr>
            <a:normAutofit/>
          </a:bodyPr>
          <a:lstStyle/>
          <a:p>
            <a:pPr algn="ctr"/>
            <a:r>
              <a:rPr lang="bs-Latn-BA" sz="2000" dirty="0"/>
              <a:t>Izvršenje odluka</a:t>
            </a:r>
            <a:endParaRPr lang="bs-Latn-BA" sz="2000" dirty="0"/>
          </a:p>
        </p:txBody>
      </p:sp>
      <p:sp>
        <p:nvSpPr>
          <p:cNvPr id="3" name="Content Placeholder 2"/>
          <p:cNvSpPr>
            <a:spLocks noGrp="1"/>
          </p:cNvSpPr>
          <p:nvPr>
            <p:ph idx="1"/>
          </p:nvPr>
        </p:nvSpPr>
        <p:spPr/>
        <p:txBody>
          <a:bodyPr>
            <a:normAutofit/>
          </a:bodyPr>
          <a:lstStyle/>
          <a:p>
            <a:pPr marL="0" indent="0">
              <a:buNone/>
            </a:pPr>
            <a:r>
              <a:rPr lang="bs-Latn-BA" sz="3600" dirty="0"/>
              <a:t>Činjenica da Ustavni sud imenuje konkretne organe vlasti koji trebaju izvršiti njegove odluke tako što će isplatiti određenu sumu ili preduzeti različite potrebne mjere u cilju osiguranja poštivanja ljudskih prava </a:t>
            </a:r>
            <a:r>
              <a:rPr lang="bs-Latn-BA" sz="3600" dirty="0" err="1"/>
              <a:t>apelanta</a:t>
            </a:r>
            <a:r>
              <a:rPr lang="bs-Latn-BA" sz="3600" dirty="0"/>
              <a:t>, do sada je sigurno imala veliki uticaj na, generalno govoreći, pozitivan trend izvršenja. </a:t>
            </a:r>
          </a:p>
        </p:txBody>
      </p:sp>
    </p:spTree>
    <p:extLst>
      <p:ext uri="{BB962C8B-B14F-4D97-AF65-F5344CB8AC3E}">
        <p14:creationId xmlns:p14="http://schemas.microsoft.com/office/powerpoint/2010/main" val="738706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a:bodyPr>
          <a:lstStyle/>
          <a:p>
            <a:pPr algn="ctr"/>
            <a:r>
              <a:rPr lang="bs-Latn-BA" sz="2000" dirty="0"/>
              <a:t>Izvršenje odluka</a:t>
            </a:r>
            <a:endParaRPr lang="bs-Latn-BA" sz="2000" dirty="0"/>
          </a:p>
        </p:txBody>
      </p:sp>
      <p:sp>
        <p:nvSpPr>
          <p:cNvPr id="3" name="Content Placeholder 2"/>
          <p:cNvSpPr>
            <a:spLocks noGrp="1"/>
          </p:cNvSpPr>
          <p:nvPr>
            <p:ph idx="1"/>
          </p:nvPr>
        </p:nvSpPr>
        <p:spPr/>
        <p:txBody>
          <a:bodyPr>
            <a:normAutofit/>
          </a:bodyPr>
          <a:lstStyle/>
          <a:p>
            <a:pPr marL="0" indent="0">
              <a:buNone/>
            </a:pPr>
            <a:r>
              <a:rPr lang="bs-Latn-BA" sz="3200" dirty="0"/>
              <a:t>U većini slučajeva organi vlasti redovno izvještavaju Ustavni sud o preduzetim ili </a:t>
            </a:r>
            <a:r>
              <a:rPr lang="bs-Latn-BA" sz="3200" dirty="0" err="1"/>
              <a:t>nepreduzetim</a:t>
            </a:r>
            <a:r>
              <a:rPr lang="bs-Latn-BA" sz="3200" dirty="0"/>
              <a:t> mjerama. U određenim slučajevima, međutim, organ vlasti </a:t>
            </a:r>
            <a:r>
              <a:rPr lang="bs-Latn-BA" sz="3200" dirty="0" err="1"/>
              <a:t>naveden</a:t>
            </a:r>
            <a:r>
              <a:rPr lang="bs-Latn-BA" sz="3200" dirty="0"/>
              <a:t> u odluci kao odgovoran za izvršenje ne ispunjava ovu svoju obavezu. </a:t>
            </a:r>
            <a:endParaRPr lang="bs-Latn-BA" sz="3200" dirty="0" smtClean="0"/>
          </a:p>
          <a:p>
            <a:pPr marL="0" indent="0">
              <a:buNone/>
            </a:pPr>
            <a:endParaRPr lang="bs-Latn-BA" sz="3200" dirty="0" smtClean="0"/>
          </a:p>
          <a:p>
            <a:pPr marL="0" indent="0">
              <a:buNone/>
            </a:pPr>
            <a:r>
              <a:rPr lang="bs-Latn-BA" sz="3200" dirty="0" smtClean="0"/>
              <a:t>Informacija </a:t>
            </a:r>
            <a:r>
              <a:rPr lang="bs-Latn-BA" sz="3200" dirty="0" smtClean="0"/>
              <a:t>o izvršenju</a:t>
            </a:r>
          </a:p>
          <a:p>
            <a:pPr marL="0" indent="0">
              <a:buNone/>
            </a:pPr>
            <a:endParaRPr lang="bs-Latn-BA" sz="3200" dirty="0" smtClean="0"/>
          </a:p>
          <a:p>
            <a:pPr marL="0" indent="0">
              <a:buNone/>
            </a:pPr>
            <a:r>
              <a:rPr lang="bs-Latn-BA" sz="3200" dirty="0" smtClean="0"/>
              <a:t>Rješenje </a:t>
            </a:r>
            <a:r>
              <a:rPr lang="bs-Latn-BA" sz="3200" dirty="0" smtClean="0"/>
              <a:t>o </a:t>
            </a:r>
            <a:r>
              <a:rPr lang="bs-Latn-BA" sz="3200" dirty="0" err="1" smtClean="0"/>
              <a:t>neizvršenju</a:t>
            </a:r>
            <a:endParaRPr lang="bs-Latn-BA" sz="3200" dirty="0"/>
          </a:p>
        </p:txBody>
      </p:sp>
    </p:spTree>
    <p:extLst>
      <p:ext uri="{BB962C8B-B14F-4D97-AF65-F5344CB8AC3E}">
        <p14:creationId xmlns:p14="http://schemas.microsoft.com/office/powerpoint/2010/main" val="1047062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00000"/>
          </a:xfrm>
        </p:spPr>
        <p:txBody>
          <a:bodyPr>
            <a:normAutofit/>
          </a:bodyPr>
          <a:lstStyle/>
          <a:p>
            <a:pPr algn="ctr"/>
            <a:r>
              <a:rPr lang="bs-Latn-BA" sz="2000" dirty="0"/>
              <a:t>Izvršenje odluka</a:t>
            </a:r>
            <a:endParaRPr lang="bs-Latn-BA" sz="2000" dirty="0"/>
          </a:p>
        </p:txBody>
      </p:sp>
      <p:sp>
        <p:nvSpPr>
          <p:cNvPr id="3" name="Content Placeholder 2"/>
          <p:cNvSpPr>
            <a:spLocks noGrp="1"/>
          </p:cNvSpPr>
          <p:nvPr>
            <p:ph idx="1"/>
          </p:nvPr>
        </p:nvSpPr>
        <p:spPr>
          <a:xfrm>
            <a:off x="838200" y="1406769"/>
            <a:ext cx="10515600" cy="4770194"/>
          </a:xfrm>
        </p:spPr>
        <p:txBody>
          <a:bodyPr/>
          <a:lstStyle/>
          <a:p>
            <a:pPr marL="0" indent="0">
              <a:buNone/>
            </a:pPr>
            <a:r>
              <a:rPr lang="bs-Latn-BA" dirty="0"/>
              <a:t>S</a:t>
            </a:r>
            <a:r>
              <a:rPr lang="bs-Latn-BA" dirty="0" smtClean="0"/>
              <a:t>amo </a:t>
            </a:r>
            <a:r>
              <a:rPr lang="bs-Latn-BA" dirty="0"/>
              <a:t>provođenje odluke Ustavnog suda nije u nadležnosti tog suda. Ustavni sud nema u svojoj organizaciji neku vrstu izvršnog odjela obzirom na to da to nije uobičajeno, odnosno da je to u suprotnosti sa prirodom ustavne pravde, a s druge strane policija, banke i drugi relevantni organi ne mogu pomoći pri izvršenju njegovih odluka. Također, entitetski i kantonalni premijeri i vlade ne osiguravaju njihovo izvršenje, ni Vijeće ministara BiH nema pravnu odgovornost da obezbjeđuje implementaciju odluka Ustavnog suda. Ove odluke se takođe ne izvršavaju u okviru redovnih, razrađenih izvršnih postupaka poznatih za odluke redovnih sudova. </a:t>
            </a:r>
          </a:p>
        </p:txBody>
      </p:sp>
    </p:spTree>
    <p:extLst>
      <p:ext uri="{BB962C8B-B14F-4D97-AF65-F5344CB8AC3E}">
        <p14:creationId xmlns:p14="http://schemas.microsoft.com/office/powerpoint/2010/main" val="3366968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20097"/>
          </a:xfrm>
        </p:spPr>
        <p:txBody>
          <a:bodyPr>
            <a:normAutofit/>
          </a:bodyPr>
          <a:lstStyle/>
          <a:p>
            <a:pPr algn="ctr"/>
            <a:r>
              <a:rPr lang="bs-Latn-BA" sz="2000" dirty="0"/>
              <a:t>Izvršenje odluka</a:t>
            </a:r>
            <a:endParaRPr lang="bs-Latn-BA" sz="2000" dirty="0"/>
          </a:p>
        </p:txBody>
      </p:sp>
      <p:sp>
        <p:nvSpPr>
          <p:cNvPr id="3" name="Content Placeholder 2"/>
          <p:cNvSpPr>
            <a:spLocks noGrp="1"/>
          </p:cNvSpPr>
          <p:nvPr>
            <p:ph idx="1"/>
          </p:nvPr>
        </p:nvSpPr>
        <p:spPr/>
        <p:txBody>
          <a:bodyPr>
            <a:normAutofit/>
          </a:bodyPr>
          <a:lstStyle/>
          <a:p>
            <a:pPr marL="0" indent="0">
              <a:buNone/>
            </a:pPr>
            <a:r>
              <a:rPr lang="bs-Latn-BA" sz="3600" dirty="0"/>
              <a:t>Članom 239 Krivičnog zakona BiH </a:t>
            </a:r>
            <a:r>
              <a:rPr lang="bs-Latn-BA" sz="3600" dirty="0" err="1"/>
              <a:t>neizvršenje</a:t>
            </a:r>
            <a:r>
              <a:rPr lang="bs-Latn-BA" sz="3600" dirty="0"/>
              <a:t> odluke Ustavnog suda propisano je kao krivično djelo za koje je utvrđena kazna zatvora u trajanju od šest mjeseci do pet godina, tako da se rješenje o </a:t>
            </a:r>
            <a:r>
              <a:rPr lang="bs-Latn-BA" sz="3600" dirty="0" err="1"/>
              <a:t>neizvršenju</a:t>
            </a:r>
            <a:r>
              <a:rPr lang="bs-Latn-BA" sz="3600" dirty="0"/>
              <a:t> odluke Ustavnog suda </a:t>
            </a:r>
            <a:r>
              <a:rPr lang="bs-Latn-BA" sz="3600" dirty="0" smtClean="0"/>
              <a:t>dostav</a:t>
            </a:r>
            <a:r>
              <a:rPr lang="bs-Latn-BA" sz="3600" dirty="0" smtClean="0"/>
              <a:t>lja</a:t>
            </a:r>
            <a:r>
              <a:rPr lang="bs-Latn-BA" sz="3600" dirty="0" smtClean="0"/>
              <a:t> </a:t>
            </a:r>
            <a:r>
              <a:rPr lang="bs-Latn-BA" sz="3600" dirty="0"/>
              <a:t>Tužilaštvu BiH</a:t>
            </a:r>
          </a:p>
        </p:txBody>
      </p:sp>
    </p:spTree>
    <p:extLst>
      <p:ext uri="{BB962C8B-B14F-4D97-AF65-F5344CB8AC3E}">
        <p14:creationId xmlns:p14="http://schemas.microsoft.com/office/powerpoint/2010/main" val="1213863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20097"/>
          </a:xfrm>
        </p:spPr>
        <p:txBody>
          <a:bodyPr>
            <a:normAutofit/>
          </a:bodyPr>
          <a:lstStyle/>
          <a:p>
            <a:pPr algn="ctr"/>
            <a:r>
              <a:rPr lang="bs-Latn-BA" sz="2000" dirty="0"/>
              <a:t>Izvršenje odluka</a:t>
            </a:r>
            <a:endParaRPr lang="bs-Latn-BA" sz="2000" dirty="0"/>
          </a:p>
        </p:txBody>
      </p:sp>
      <p:sp>
        <p:nvSpPr>
          <p:cNvPr id="3" name="Content Placeholder 2"/>
          <p:cNvSpPr>
            <a:spLocks noGrp="1"/>
          </p:cNvSpPr>
          <p:nvPr>
            <p:ph idx="1"/>
          </p:nvPr>
        </p:nvSpPr>
        <p:spPr/>
        <p:txBody>
          <a:bodyPr/>
          <a:lstStyle/>
          <a:p>
            <a:pPr marL="0" indent="0">
              <a:buNone/>
            </a:pPr>
            <a:r>
              <a:rPr lang="bs-Latn-BA" sz="3200" dirty="0"/>
              <a:t>U svom ukupnom radu Ustavni sud je do sada donio 89 rješenja o </a:t>
            </a:r>
            <a:r>
              <a:rPr lang="bs-Latn-BA" sz="3200" dirty="0" err="1"/>
              <a:t>neizvršenju</a:t>
            </a:r>
            <a:r>
              <a:rPr lang="bs-Latn-BA" sz="3200" dirty="0"/>
              <a:t> svojih odluka, samo u protekloj 2013. godini je doneseno njih 16. Međutim, ove statističke podatke treba uzeti sa rezervom. S jedne strane, to ne znači da su sve ove odluke ostale trajno neizvršene nakon usvajanja rješenja o </a:t>
            </a:r>
            <a:r>
              <a:rPr lang="bs-Latn-BA" sz="3200" dirty="0" err="1"/>
              <a:t>neizvršenju</a:t>
            </a:r>
            <a:r>
              <a:rPr lang="bs-Latn-BA" sz="3200" dirty="0"/>
              <a:t>. S druge pak strane, to zasigurno znači da odluke nisu blagovremeno izvršene uprkos jasnim nalozima Ustavnog suda</a:t>
            </a:r>
          </a:p>
          <a:p>
            <a:endParaRPr lang="bs-Latn-BA" dirty="0"/>
          </a:p>
        </p:txBody>
      </p:sp>
    </p:spTree>
    <p:extLst>
      <p:ext uri="{BB962C8B-B14F-4D97-AF65-F5344CB8AC3E}">
        <p14:creationId xmlns:p14="http://schemas.microsoft.com/office/powerpoint/2010/main" val="3910475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00000"/>
          </a:xfrm>
        </p:spPr>
        <p:txBody>
          <a:bodyPr>
            <a:normAutofit/>
          </a:bodyPr>
          <a:lstStyle/>
          <a:p>
            <a:pPr algn="ctr"/>
            <a:r>
              <a:rPr lang="bs-Latn-BA" sz="2000" dirty="0"/>
              <a:t>Izvršenje odluka</a:t>
            </a:r>
            <a:endParaRPr lang="bs-Latn-BA" sz="2000" dirty="0"/>
          </a:p>
        </p:txBody>
      </p:sp>
      <p:sp>
        <p:nvSpPr>
          <p:cNvPr id="3" name="Content Placeholder 2"/>
          <p:cNvSpPr>
            <a:spLocks noGrp="1"/>
          </p:cNvSpPr>
          <p:nvPr>
            <p:ph idx="1"/>
          </p:nvPr>
        </p:nvSpPr>
        <p:spPr/>
        <p:txBody>
          <a:bodyPr>
            <a:normAutofit/>
          </a:bodyPr>
          <a:lstStyle/>
          <a:p>
            <a:pPr marL="0" indent="0">
              <a:buNone/>
            </a:pPr>
            <a:r>
              <a:rPr lang="bs-Latn-BA" sz="3600" dirty="0"/>
              <a:t>Ukoliko pitanje </a:t>
            </a:r>
            <a:r>
              <a:rPr lang="bs-Latn-BA" sz="3600" dirty="0" err="1"/>
              <a:t>sprovođenja</a:t>
            </a:r>
            <a:r>
              <a:rPr lang="bs-Latn-BA" sz="3600" dirty="0"/>
              <a:t> odluka ostane ovakvo kakvo je sada, Bosna i Hercegovina rizikuje da sve veći broj odluka koje su iz različitih razloga neprihvatljive za lokalne aktere ostane neizvršene. Teške i nestabilne političke prilike u državi ne idu u prilog odgovornom ponašanju, poštivanju institucija na državnom nivou, finansijskim opterećenjima i vladavini prava. </a:t>
            </a:r>
          </a:p>
          <a:p>
            <a:endParaRPr lang="bs-Latn-BA" dirty="0"/>
          </a:p>
        </p:txBody>
      </p:sp>
    </p:spTree>
    <p:extLst>
      <p:ext uri="{BB962C8B-B14F-4D97-AF65-F5344CB8AC3E}">
        <p14:creationId xmlns:p14="http://schemas.microsoft.com/office/powerpoint/2010/main" val="1844417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9468"/>
          </a:xfrm>
        </p:spPr>
        <p:txBody>
          <a:bodyPr>
            <a:normAutofit/>
          </a:bodyPr>
          <a:lstStyle/>
          <a:p>
            <a:pPr algn="ctr"/>
            <a:r>
              <a:rPr lang="bs-Latn-BA" sz="2000" dirty="0"/>
              <a:t>Izvršenje odluka</a:t>
            </a:r>
            <a:endParaRPr lang="bs-Latn-BA" sz="2000" dirty="0"/>
          </a:p>
        </p:txBody>
      </p:sp>
      <p:sp>
        <p:nvSpPr>
          <p:cNvPr id="3" name="Content Placeholder 2"/>
          <p:cNvSpPr>
            <a:spLocks noGrp="1"/>
          </p:cNvSpPr>
          <p:nvPr>
            <p:ph idx="1"/>
          </p:nvPr>
        </p:nvSpPr>
        <p:spPr/>
        <p:txBody>
          <a:bodyPr/>
          <a:lstStyle/>
          <a:p>
            <a:pPr marL="0" indent="0">
              <a:buNone/>
            </a:pPr>
            <a:r>
              <a:rPr lang="bs-Latn-BA" dirty="0"/>
              <a:t>O</a:t>
            </a:r>
            <a:r>
              <a:rPr lang="bs-Latn-BA" dirty="0" smtClean="0"/>
              <a:t>d </a:t>
            </a:r>
            <a:r>
              <a:rPr lang="bs-Latn-BA" dirty="0" smtClean="0"/>
              <a:t>izuzetne </a:t>
            </a:r>
            <a:r>
              <a:rPr lang="bs-Latn-BA" dirty="0" smtClean="0"/>
              <a:t>je važnosti </a:t>
            </a:r>
            <a:r>
              <a:rPr lang="bs-Latn-BA" dirty="0" smtClean="0"/>
              <a:t>istražiti zakonski i </a:t>
            </a:r>
            <a:r>
              <a:rPr lang="bs-Latn-BA" dirty="0" err="1" smtClean="0"/>
              <a:t>regulatorni</a:t>
            </a:r>
            <a:r>
              <a:rPr lang="bs-Latn-BA" dirty="0" smtClean="0"/>
              <a:t> okvir koji će osigurati izvršenje odluka Ustavnog suda. U slučajevima strukturalnih problema potrebno je, naime, usvojiti sistemski domaći pristup </a:t>
            </a:r>
            <a:r>
              <a:rPr lang="bs-Latn-BA" dirty="0" err="1" smtClean="0"/>
              <a:t>optimizaciji</a:t>
            </a:r>
            <a:r>
              <a:rPr lang="bs-Latn-BA" dirty="0" smtClean="0"/>
              <a:t> izvršenja domaćih odluka, uključujući pri tome sve aktere i </a:t>
            </a:r>
            <a:r>
              <a:rPr lang="bs-Latn-BA" dirty="0" err="1" smtClean="0"/>
              <a:t>donosioce</a:t>
            </a:r>
            <a:r>
              <a:rPr lang="bs-Latn-BA" dirty="0" smtClean="0"/>
              <a:t> odluka kojih se ovaj proces tiče (Komitet ministara Vijeća Evrope, 2010). Mjere koje će podržati izvršenje odluka se mogu odnositi na različite strane koje imaju ulogu u procesu izvršenja, kao što su to Tužilaštvo BiH, sam Ustavni sud i organi vlasti na koje se najčešće odnose odluke Suda. </a:t>
            </a:r>
          </a:p>
          <a:p>
            <a:endParaRPr lang="bs-Latn-BA" dirty="0"/>
          </a:p>
        </p:txBody>
      </p:sp>
    </p:spTree>
    <p:extLst>
      <p:ext uri="{BB962C8B-B14F-4D97-AF65-F5344CB8AC3E}">
        <p14:creationId xmlns:p14="http://schemas.microsoft.com/office/powerpoint/2010/main" val="29260324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63</TotalTime>
  <Words>1731</Words>
  <Application>Microsoft Office PowerPoint</Application>
  <PresentationFormat>Widescreen</PresentationFormat>
  <Paragraphs>74</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Izvršenje odluka</vt:lpstr>
      <vt:lpstr>Izvršenje odluka</vt:lpstr>
      <vt:lpstr>Izvršenje odluka</vt:lpstr>
      <vt:lpstr>Izvršenje odluka</vt:lpstr>
      <vt:lpstr>Izvršenje odluka</vt:lpstr>
      <vt:lpstr>Izvršenje odluka</vt:lpstr>
      <vt:lpstr>Izvršenje odluka</vt:lpstr>
      <vt:lpstr>Izvršenje odluka</vt:lpstr>
      <vt:lpstr>Izvršenje odluka</vt:lpstr>
      <vt:lpstr>Izvršenje odluka</vt:lpstr>
      <vt:lpstr>presude ESLJP</vt:lpstr>
      <vt:lpstr>Vrste presuda ESLJP</vt:lpstr>
      <vt:lpstr>Pilot presude ESLJP</vt:lpstr>
      <vt:lpstr>Izvršenje presuda ESLJP</vt:lpstr>
      <vt:lpstr>Izvršenje presuda ESLJP</vt:lpstr>
      <vt:lpstr>Šta je Odbor  ministara?</vt:lpstr>
      <vt:lpstr>Šta je Sekretarijat odbora ministara i Odjel za izvršenje presuda?</vt:lpstr>
      <vt:lpstr>odgovornost države u ispunjenju tri obaveze</vt:lpstr>
      <vt:lpstr>Objašnjenje presude ESLJP</vt:lpstr>
      <vt:lpstr>akti u postupku izvršenja</vt:lpstr>
      <vt:lpstr>Suljagić protiv BiH</vt:lpstr>
      <vt:lpstr>Ruža Jeličić protiv BiH</vt:lpstr>
      <vt:lpstr>Bobić protiv BiH</vt:lpstr>
      <vt:lpstr>Čolić protiv BiH</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Izvršenje odluka</dc:title>
  <dc:creator>Zvonko Mijan</dc:creator>
  <cp:lastModifiedBy>Zvonko Mijan</cp:lastModifiedBy>
  <cp:revision>14</cp:revision>
  <dcterms:created xsi:type="dcterms:W3CDTF">2014-05-22T10:46:04Z</dcterms:created>
  <dcterms:modified xsi:type="dcterms:W3CDTF">2014-05-22T12:03:57Z</dcterms:modified>
</cp:coreProperties>
</file>